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71" r:id="rId3"/>
    <p:sldId id="259" r:id="rId4"/>
    <p:sldId id="280" r:id="rId5"/>
    <p:sldId id="281" r:id="rId6"/>
    <p:sldId id="282" r:id="rId7"/>
    <p:sldId id="283" r:id="rId8"/>
    <p:sldId id="284" r:id="rId9"/>
    <p:sldId id="274" r:id="rId10"/>
    <p:sldId id="275" r:id="rId11"/>
    <p:sldId id="276" r:id="rId12"/>
    <p:sldId id="278" r:id="rId13"/>
    <p:sldId id="277" r:id="rId14"/>
    <p:sldId id="279" r:id="rId15"/>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74" autoAdjust="0"/>
    <p:restoredTop sz="67504" autoAdjust="0"/>
  </p:normalViewPr>
  <p:slideViewPr>
    <p:cSldViewPr>
      <p:cViewPr varScale="1">
        <p:scale>
          <a:sx n="50" d="100"/>
          <a:sy n="50" d="100"/>
        </p:scale>
        <p:origin x="1872" y="48"/>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59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Root Absorption</a:t>
            </a:r>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512EB69-984A-4FA4-849D-E8D06BCF217E}" type="slidenum">
              <a:rPr lang="en-US"/>
              <a:pPr>
                <a:defRPr/>
              </a:pPr>
              <a:t>‹#›</a:t>
            </a:fld>
            <a:endParaRPr lang="en-US" dirty="0"/>
          </a:p>
        </p:txBody>
      </p:sp>
      <p:pic>
        <p:nvPicPr>
          <p:cNvPr id="33798"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3"/>
          <p:cNvSpPr>
            <a:spLocks noGrp="1" noChangeArrowheads="1"/>
          </p:cNvSpPr>
          <p:nvPr>
            <p:ph type="dt" sz="quarter" idx="1"/>
          </p:nvPr>
        </p:nvSpPr>
        <p:spPr>
          <a:xfrm>
            <a:off x="3884613" y="0"/>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hangingPunct="1"/>
            <a:r>
              <a:rPr lang="en-US" altLang="en-US" sz="1200" dirty="0" smtClean="0"/>
              <a:t>Principles of Agricultural – Plant</a:t>
            </a:r>
          </a:p>
          <a:p>
            <a:pPr algn="r" eaLnBrk="1" hangingPunct="1"/>
            <a:r>
              <a:rPr lang="en-US" altLang="en-US" sz="1200" dirty="0" smtClean="0"/>
              <a:t>Unit 4 – Lesson 4.2 The Radicle Root</a:t>
            </a:r>
          </a:p>
          <a:p>
            <a:pPr algn="r" eaLnBrk="1" hangingPunct="1"/>
            <a:endParaRPr lang="en-US" altLang="en-US" sz="1200" dirty="0" smtClean="0"/>
          </a:p>
        </p:txBody>
      </p:sp>
      <p:sp>
        <p:nvSpPr>
          <p:cNvPr id="8" name="Rectangle 6"/>
          <p:cNvSpPr>
            <a:spLocks noGrp="1" noChangeArrowheads="1"/>
          </p:cNvSpPr>
          <p:nvPr>
            <p:ph type="ftr" sz="quarter" idx="2"/>
          </p:nvPr>
        </p:nvSpPr>
        <p:spPr>
          <a:xfrm>
            <a:off x="0"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965277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Root Absorption</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 Plant</a:t>
            </a:r>
          </a:p>
          <a:p>
            <a:pPr>
              <a:defRPr/>
            </a:pPr>
            <a:r>
              <a:rPr lang="en-US" dirty="0"/>
              <a:t>Unit 4 - Lesson 4.2 The Radicle Root</a:t>
            </a:r>
          </a:p>
          <a:p>
            <a:pPr>
              <a:defRPr/>
            </a:pPr>
            <a:endParaRPr lang="en-US" dirty="0"/>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0E6C733-2C4C-48CD-BC8C-E344B8B440C2}" type="slidenum">
              <a:rPr lang="en-US"/>
              <a:pPr>
                <a:defRPr/>
              </a:pPr>
              <a:t>‹#›</a:t>
            </a:fld>
            <a:endParaRPr lang="en-US" dirty="0"/>
          </a:p>
        </p:txBody>
      </p:sp>
      <p:pic>
        <p:nvPicPr>
          <p:cNvPr id="18440"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7555186"/>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BE6D232-0894-4BE5-9F4D-AD0B8B3B03BF}" type="slidenum">
              <a:rPr lang="en-US" altLang="en-US" sz="1200" smtClean="0"/>
              <a:pPr eaLnBrk="1" hangingPunct="1"/>
              <a:t>1</a:t>
            </a:fld>
            <a:endParaRPr lang="en-US" altLang="en-US" sz="1200" dirty="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140080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B2D0974-8762-4150-A8C4-07BBB80F44D5}" type="slidenum">
              <a:rPr lang="en-US" altLang="en-US" sz="1200" smtClean="0"/>
              <a:pPr eaLnBrk="1" hangingPunct="1"/>
              <a:t>10</a:t>
            </a:fld>
            <a:endParaRPr lang="en-US" altLang="en-US" sz="1200" dirty="0"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Transpiration will be studied in a later lesson and will relate the “pull” of water and nutrients through the plant. Transpiration pull is also related to turgidity discussed on the next slides.</a:t>
            </a:r>
          </a:p>
          <a:p>
            <a:pPr eaLnBrk="1" hangingPunct="1"/>
            <a:endParaRPr lang="en-US" altLang="en-US" dirty="0" smtClean="0"/>
          </a:p>
          <a:p>
            <a:pPr eaLnBrk="1" hangingPunct="1"/>
            <a:r>
              <a:rPr lang="en-US" altLang="en-US" dirty="0" smtClean="0"/>
              <a:t>More on translocation (movement of fluid through the plant system) will be discussed in </a:t>
            </a:r>
            <a:r>
              <a:rPr lang="en-US" altLang="en-US" i="1" dirty="0" smtClean="0"/>
              <a:t>Lesson 4.3 Stems, Stalks, and Trunks</a:t>
            </a:r>
            <a:r>
              <a:rPr lang="en-US" altLang="en-US" dirty="0"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267292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3293D06-8618-409B-B653-86DFF4DD372B}" type="slidenum">
              <a:rPr lang="en-US" altLang="en-US" sz="1200" smtClean="0"/>
              <a:pPr eaLnBrk="1" hangingPunct="1"/>
              <a:t>11</a:t>
            </a:fld>
            <a:endParaRPr lang="en-US" altLang="en-US" sz="1200" dirty="0" smtClean="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Optional: Pass balloons out to students and have them simulate turgidity as described on the slide…you could also have them blow the balloons until they pop.</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012007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DA30448-EB40-462B-AE54-817F54975B50}" type="slidenum">
              <a:rPr lang="en-US" altLang="en-US" sz="1200" smtClean="0"/>
              <a:pPr eaLnBrk="1" hangingPunct="1"/>
              <a:t>12</a:t>
            </a:fld>
            <a:endParaRPr lang="en-US" altLang="en-US" sz="1200" dirty="0" smtClean="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Like a balloon with too much air, too much water could cause plant cells to burst under the pressure. However, not many plant cells would do this because of rigid cell walls.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0970789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52B051A-E8F9-40C9-BE45-0E2F1C3EC2B7}" type="slidenum">
              <a:rPr lang="en-US" altLang="en-US" sz="1200" smtClean="0"/>
              <a:pPr eaLnBrk="1" hangingPunct="1"/>
              <a:t>13</a:t>
            </a:fld>
            <a:endParaRPr lang="en-US" altLang="en-US" sz="1200" dirty="0"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Wilting point is a measurement indicator of loss of turgidity in plant systems. This is the equilibrium point between adequate soil water and deficient soil water.</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130837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Root Absorption</a:t>
            </a:r>
            <a:endParaRPr lang="en-US" dirty="0"/>
          </a:p>
        </p:txBody>
      </p:sp>
      <p:sp>
        <p:nvSpPr>
          <p:cNvPr id="7" name="Slide Number Placeholder 6"/>
          <p:cNvSpPr>
            <a:spLocks noGrp="1"/>
          </p:cNvSpPr>
          <p:nvPr>
            <p:ph type="sldNum" sz="quarter" idx="13"/>
          </p:nvPr>
        </p:nvSpPr>
        <p:spPr/>
        <p:txBody>
          <a:bodyPr/>
          <a:lstStyle/>
          <a:p>
            <a:pPr>
              <a:defRPr/>
            </a:pPr>
            <a:fld id="{70E6C733-2C4C-48CD-BC8C-E344B8B440C2}" type="slidenum">
              <a:rPr lang="en-US" smtClean="0"/>
              <a:pPr>
                <a:defRPr/>
              </a:pPr>
              <a:t>14</a:t>
            </a:fld>
            <a:endParaRPr lang="en-US" dirty="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327146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299E1DD-D689-4009-A426-BEB2508F1C9E}" type="slidenum">
              <a:rPr lang="en-US" altLang="en-US" sz="1200" smtClean="0"/>
              <a:pPr eaLnBrk="1" hangingPunct="1"/>
              <a:t>2</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following presentation prepares students for </a:t>
            </a:r>
            <a:r>
              <a:rPr lang="en-US" altLang="en-US" i="1" dirty="0" smtClean="0"/>
              <a:t>Activity 4.2.4 Just Passing Through</a:t>
            </a:r>
            <a:r>
              <a:rPr lang="en-US" altLang="en-US" dirty="0" smtClean="0"/>
              <a:t> and discusses concepts related to root hairs, osmosis, diffusion, and turgidity.</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458204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C637D99-1D18-47D1-A3FB-1E33ACA87F5A}" type="slidenum">
              <a:rPr lang="en-US" altLang="en-US" sz="1200" smtClean="0"/>
              <a:pPr eaLnBrk="1" hangingPunct="1"/>
              <a:t>3</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is a quick review to check for student misconceptions.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Write a short paragraph that answers the question.</a:t>
            </a:r>
            <a:r>
              <a:rPr lang="en-US" altLang="en-US" baseline="0" dirty="0" smtClean="0"/>
              <a:t> </a:t>
            </a:r>
            <a:r>
              <a:rPr lang="en-US" altLang="en-US" dirty="0" smtClean="0"/>
              <a:t>NOTE: If students are not sure of the correct answer, direct them to explain their best guesses.</a:t>
            </a:r>
          </a:p>
          <a:p>
            <a:pPr eaLnBrk="1" hangingPunct="1"/>
            <a:endParaRPr lang="en-US" altLang="en-US" dirty="0" smtClean="0"/>
          </a:p>
          <a:p>
            <a:pPr eaLnBrk="1" hangingPunct="1"/>
            <a:r>
              <a:rPr lang="en-US" altLang="en-US" dirty="0" smtClean="0"/>
              <a:t>Definition for osmosis is provided in upcoming slides.</a:t>
            </a:r>
          </a:p>
          <a:p>
            <a:pPr eaLnBrk="1" hangingPunct="1"/>
            <a:endParaRPr lang="en-US" altLang="en-US" dirty="0" smtClean="0"/>
          </a:p>
          <a:p>
            <a:pPr eaLnBrk="1" hangingPunct="1"/>
            <a:r>
              <a:rPr lang="en-US" altLang="en-US" dirty="0" smtClean="0"/>
              <a:t>Ask students how they believe materials gain access to cells (this is the topic for the upcoming slides).</a:t>
            </a:r>
          </a:p>
          <a:p>
            <a:pPr eaLnBrk="1" hangingPunct="1"/>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350476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B12ED2F-D277-4EFA-89AD-DD117FA7D98C}" type="slidenum">
              <a:rPr lang="en-US" altLang="en-US" sz="1200" smtClean="0"/>
              <a:pPr eaLnBrk="1" hangingPunct="1"/>
              <a:t>4</a:t>
            </a:fld>
            <a:endParaRPr lang="en-US" altLang="en-US" sz="1200" dirty="0" smtClean="0"/>
          </a:p>
        </p:txBody>
      </p:sp>
      <p:sp>
        <p:nvSpPr>
          <p:cNvPr id="23558" name="Rectangle 2"/>
          <p:cNvSpPr>
            <a:spLocks noGrp="1" noRot="1" noChangeAspect="1" noChangeArrowheads="1" noTextEdit="1"/>
          </p:cNvSpPr>
          <p:nvPr>
            <p:ph type="sldImg"/>
          </p:nvPr>
        </p:nvSpPr>
        <p:spPr>
          <a:xfrm>
            <a:off x="1144588" y="685800"/>
            <a:ext cx="4572000" cy="3429000"/>
          </a:xfrm>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There is resistance for materials moving through the cell membrane. Some materials that pass through easily do so with passive transport. Passive transport requires no energy output from the cell and materials move across the cell membrane quickly. Diffusion and osmosis are both examples of passive transport.</a:t>
            </a:r>
          </a:p>
          <a:p>
            <a:pPr eaLnBrk="1" hangingPunct="1"/>
            <a:endParaRPr lang="en-US" altLang="en-US" dirty="0" smtClean="0"/>
          </a:p>
          <a:p>
            <a:pPr eaLnBrk="1" hangingPunct="1"/>
            <a:r>
              <a:rPr lang="en-US" altLang="en-US" dirty="0" smtClean="0"/>
              <a:t>When materials are too large or too slow passing through the cell membrane, active transport occurs. Cells expend energy during active transport. Endocytosis is a method of active transport.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219639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7B9B133-2497-4982-B43F-4A6AB4357E44}" type="slidenum">
              <a:rPr lang="en-US" altLang="en-US" sz="1200" smtClean="0"/>
              <a:pPr eaLnBrk="1" hangingPunct="1"/>
              <a:t>5</a:t>
            </a:fld>
            <a:endParaRPr lang="en-US" altLang="en-US" sz="1200" dirty="0" smtClean="0"/>
          </a:p>
        </p:txBody>
      </p:sp>
      <p:sp>
        <p:nvSpPr>
          <p:cNvPr id="24582" name="Rectangle 2"/>
          <p:cNvSpPr>
            <a:spLocks noGrp="1" noRot="1" noChangeAspect="1" noChangeArrowheads="1" noTextEdit="1"/>
          </p:cNvSpPr>
          <p:nvPr>
            <p:ph type="sldImg"/>
          </p:nvPr>
        </p:nvSpPr>
        <p:spPr>
          <a:xfrm>
            <a:off x="1144588" y="685800"/>
            <a:ext cx="4572000" cy="3429000"/>
          </a:xfrm>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Diffusion is the process that allows small molecules to move across cell membranes from areas of higher concentration to areas of lower concentration until equilibrium is reached. This process helps cells and bodies maintain homeostasis. </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24550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6F99319-5C57-4627-B496-86B6C9350211}" type="slidenum">
              <a:rPr lang="en-US" altLang="en-US" sz="1200" smtClean="0"/>
              <a:pPr eaLnBrk="1" hangingPunct="1"/>
              <a:t>6</a:t>
            </a:fld>
            <a:endParaRPr lang="en-US" altLang="en-US" sz="1200" dirty="0" smtClean="0"/>
          </a:p>
        </p:txBody>
      </p:sp>
      <p:sp>
        <p:nvSpPr>
          <p:cNvPr id="25606" name="Rectangle 2"/>
          <p:cNvSpPr>
            <a:spLocks noGrp="1" noRot="1" noChangeAspect="1" noChangeArrowheads="1" noTextEdit="1"/>
          </p:cNvSpPr>
          <p:nvPr>
            <p:ph type="sldImg"/>
          </p:nvPr>
        </p:nvSpPr>
        <p:spPr>
          <a:xfrm>
            <a:off x="1144588" y="685800"/>
            <a:ext cx="4572000" cy="3429000"/>
          </a:xfrm>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Diffusion will occur until there is a balance of the substance on each side of the membrane, such as dissolved plant nutrients. </a:t>
            </a:r>
          </a:p>
          <a:p>
            <a:pPr eaLnBrk="1" hangingPunct="1"/>
            <a:endParaRPr lang="en-US" altLang="en-US" b="1" dirty="0" smtClean="0"/>
          </a:p>
          <a:p>
            <a:pPr eaLnBrk="1" hangingPunct="1"/>
            <a:r>
              <a:rPr lang="en-US" altLang="en-US" b="1" dirty="0" smtClean="0"/>
              <a:t>Important: Think of osmosis for water and diffusion for nutrients.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00049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840CE32-CC44-4A4C-A327-1A24CDAAC13D}" type="slidenum">
              <a:rPr lang="en-US" altLang="en-US" sz="1200" smtClean="0"/>
              <a:pPr eaLnBrk="1" hangingPunct="1"/>
              <a:t>7</a:t>
            </a:fld>
            <a:endParaRPr lang="en-US" altLang="en-US" sz="1200" dirty="0" smtClean="0"/>
          </a:p>
        </p:txBody>
      </p:sp>
      <p:sp>
        <p:nvSpPr>
          <p:cNvPr id="26630" name="Rectangle 2"/>
          <p:cNvSpPr>
            <a:spLocks noGrp="1" noRot="1" noChangeAspect="1" noChangeArrowheads="1" noTextEdit="1"/>
          </p:cNvSpPr>
          <p:nvPr>
            <p:ph type="sldImg"/>
          </p:nvPr>
        </p:nvSpPr>
        <p:spPr>
          <a:xfrm>
            <a:off x="1144588" y="685800"/>
            <a:ext cx="4572000" cy="3429000"/>
          </a:xfrm>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Osmosis is a special type of diffusion, which allows water molecules to move across cell membranes. </a:t>
            </a:r>
          </a:p>
          <a:p>
            <a:pPr eaLnBrk="1" hangingPunct="1"/>
            <a:endParaRPr lang="en-US" altLang="en-US" dirty="0" smtClean="0"/>
          </a:p>
          <a:p>
            <a:pPr eaLnBrk="1" hangingPunct="1"/>
            <a:r>
              <a:rPr lang="en-US" altLang="en-US" dirty="0" smtClean="0"/>
              <a:t>In </a:t>
            </a:r>
            <a:r>
              <a:rPr lang="en-US" altLang="en-US" i="1" dirty="0" smtClean="0"/>
              <a:t>Activity 4.2.4 Just Passing Through</a:t>
            </a:r>
            <a:r>
              <a:rPr lang="en-US" altLang="en-US" dirty="0" smtClean="0"/>
              <a:t>, students will explore the concepts of osmosis and diffusion.</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377177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6D3D31D-89EF-4217-BF49-71C2174829B5}" type="slidenum">
              <a:rPr lang="en-US" altLang="en-US" sz="1200" smtClean="0"/>
              <a:pPr eaLnBrk="1" hangingPunct="1"/>
              <a:t>8</a:t>
            </a:fld>
            <a:endParaRPr lang="en-US" altLang="en-US" sz="1200" dirty="0" smtClean="0"/>
          </a:p>
        </p:txBody>
      </p:sp>
      <p:sp>
        <p:nvSpPr>
          <p:cNvPr id="27654" name="Rectangle 2"/>
          <p:cNvSpPr>
            <a:spLocks noGrp="1" noRot="1" noChangeAspect="1" noChangeArrowheads="1" noTextEdit="1"/>
          </p:cNvSpPr>
          <p:nvPr>
            <p:ph type="sldImg"/>
          </p:nvPr>
        </p:nvSpPr>
        <p:spPr>
          <a:xfrm>
            <a:off x="1144588" y="685800"/>
            <a:ext cx="4572000" cy="3429000"/>
          </a:xfrm>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Osmosis is essential for maintaining balance, but it can also cause problems. When water concentrations are equal in the cell and outside of the cell, the solution is </a:t>
            </a:r>
            <a:r>
              <a:rPr lang="en-US" altLang="en-US" b="1" dirty="0" smtClean="0"/>
              <a:t>isotonic</a:t>
            </a:r>
            <a:r>
              <a:rPr lang="en-US" altLang="en-US" dirty="0" smtClean="0"/>
              <a:t>. This is the normal and healthy state for most cells.</a:t>
            </a:r>
          </a:p>
          <a:p>
            <a:pPr eaLnBrk="1" hangingPunct="1"/>
            <a:endParaRPr lang="en-US" altLang="en-US" dirty="0" smtClean="0"/>
          </a:p>
          <a:p>
            <a:pPr eaLnBrk="1" hangingPunct="1"/>
            <a:r>
              <a:rPr lang="en-US" altLang="en-US" dirty="0" smtClean="0"/>
              <a:t>If the concentration of water is higher outside of the cell, water moves into the cell causing it to expand and the solution is considered </a:t>
            </a:r>
            <a:r>
              <a:rPr lang="en-US" altLang="en-US" b="1" dirty="0" smtClean="0"/>
              <a:t>hypotonic</a:t>
            </a:r>
            <a:r>
              <a:rPr lang="en-US" altLang="en-US" dirty="0" smtClean="0"/>
              <a:t>. Plants have an organelle, the vacuole to pump excess water out and maintain correct pressure. In animal cells, the cytosol must expend energy to pump excess water out. If water movement into a cell exceeds the ability of the cell to remove water, the cell may burst.</a:t>
            </a:r>
          </a:p>
          <a:p>
            <a:pPr eaLnBrk="1" hangingPunct="1"/>
            <a:endParaRPr lang="en-US" altLang="en-US" dirty="0" smtClean="0"/>
          </a:p>
          <a:p>
            <a:pPr eaLnBrk="1" hangingPunct="1"/>
            <a:r>
              <a:rPr lang="en-US" altLang="en-US" dirty="0" smtClean="0"/>
              <a:t>If the concentration of water is lower outside of the cell, water moves out causing the cell to shrink. This solution is considered </a:t>
            </a:r>
            <a:r>
              <a:rPr lang="en-US" altLang="en-US" b="1" dirty="0" smtClean="0"/>
              <a:t>hypertonic</a:t>
            </a:r>
            <a:r>
              <a:rPr lang="en-US" altLang="en-US" dirty="0" smtClean="0"/>
              <a:t>. Dehydration occurs in both plants and animals. In plants this is called wilting. Without sufficient water the cell may die.</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899438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Root Absorption</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97E34A7-A65A-4279-81DC-99567020BFD0}" type="slidenum">
              <a:rPr lang="en-US" altLang="en-US" sz="1200" smtClean="0"/>
              <a:pPr eaLnBrk="1" hangingPunct="1"/>
              <a:t>9</a:t>
            </a:fld>
            <a:endParaRPr lang="en-US" altLang="en-US" sz="1200" dirty="0" smtClean="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picture illustrates a magnified grass seedling root hair. It is important to point out that a root hair is a single specialized cell. Notice the nucleus is clearly visible in the uppermost root hair cell. Root hairs only survive about 24 hours and are replaced with newly generated root hair cells.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044801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8B4C736C-8559-4C83-ACA5-55E850738298}" type="slidenum">
              <a:rPr lang="en-US"/>
              <a:pPr>
                <a:defRPr/>
              </a:pPr>
              <a:t>‹#›</a:t>
            </a:fld>
            <a:endParaRPr lang="en-US" dirty="0"/>
          </a:p>
        </p:txBody>
      </p:sp>
    </p:spTree>
    <p:extLst>
      <p:ext uri="{BB962C8B-B14F-4D97-AF65-F5344CB8AC3E}">
        <p14:creationId xmlns:p14="http://schemas.microsoft.com/office/powerpoint/2010/main" val="4098194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5E66ADF-1FFE-41B8-AB51-CCEF5F7A878E}" type="slidenum">
              <a:rPr lang="en-US"/>
              <a:pPr>
                <a:defRPr/>
              </a:pPr>
              <a:t>‹#›</a:t>
            </a:fld>
            <a:endParaRPr lang="en-US" dirty="0"/>
          </a:p>
        </p:txBody>
      </p:sp>
    </p:spTree>
    <p:extLst>
      <p:ext uri="{BB962C8B-B14F-4D97-AF65-F5344CB8AC3E}">
        <p14:creationId xmlns:p14="http://schemas.microsoft.com/office/powerpoint/2010/main" val="119129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018F8C-94DB-489D-BDCE-8593659C2110}" type="slidenum">
              <a:rPr lang="en-US"/>
              <a:pPr>
                <a:defRPr/>
              </a:pPr>
              <a:t>‹#›</a:t>
            </a:fld>
            <a:endParaRPr lang="en-US" dirty="0"/>
          </a:p>
        </p:txBody>
      </p:sp>
    </p:spTree>
    <p:extLst>
      <p:ext uri="{BB962C8B-B14F-4D97-AF65-F5344CB8AC3E}">
        <p14:creationId xmlns:p14="http://schemas.microsoft.com/office/powerpoint/2010/main" val="219979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0F76866-1C6B-4BE7-913D-47198D410BEA}" type="slidenum">
              <a:rPr lang="en-US"/>
              <a:pPr>
                <a:defRPr/>
              </a:pPr>
              <a:t>‹#›</a:t>
            </a:fld>
            <a:endParaRPr lang="en-US" dirty="0"/>
          </a:p>
        </p:txBody>
      </p:sp>
    </p:spTree>
    <p:extLst>
      <p:ext uri="{BB962C8B-B14F-4D97-AF65-F5344CB8AC3E}">
        <p14:creationId xmlns:p14="http://schemas.microsoft.com/office/powerpoint/2010/main" val="2723551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50D98D0-A1ED-44F9-AA8F-B700D56A7D8F}" type="slidenum">
              <a:rPr lang="en-US"/>
              <a:pPr>
                <a:defRPr/>
              </a:pPr>
              <a:t>‹#›</a:t>
            </a:fld>
            <a:endParaRPr lang="en-US" dirty="0"/>
          </a:p>
        </p:txBody>
      </p:sp>
    </p:spTree>
    <p:extLst>
      <p:ext uri="{BB962C8B-B14F-4D97-AF65-F5344CB8AC3E}">
        <p14:creationId xmlns:p14="http://schemas.microsoft.com/office/powerpoint/2010/main" val="3077782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A793F6E-0FA3-478D-B9EC-490F0C2CD6ED}" type="slidenum">
              <a:rPr lang="en-US"/>
              <a:pPr>
                <a:defRPr/>
              </a:pPr>
              <a:t>‹#›</a:t>
            </a:fld>
            <a:endParaRPr lang="en-US" dirty="0"/>
          </a:p>
        </p:txBody>
      </p:sp>
    </p:spTree>
    <p:extLst>
      <p:ext uri="{BB962C8B-B14F-4D97-AF65-F5344CB8AC3E}">
        <p14:creationId xmlns:p14="http://schemas.microsoft.com/office/powerpoint/2010/main" val="559602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503770D6-9FB7-4EFA-8AD5-B82BF578B66A}" type="slidenum">
              <a:rPr lang="en-US"/>
              <a:pPr>
                <a:defRPr/>
              </a:pPr>
              <a:t>‹#›</a:t>
            </a:fld>
            <a:endParaRPr lang="en-US" dirty="0"/>
          </a:p>
        </p:txBody>
      </p:sp>
    </p:spTree>
    <p:extLst>
      <p:ext uri="{BB962C8B-B14F-4D97-AF65-F5344CB8AC3E}">
        <p14:creationId xmlns:p14="http://schemas.microsoft.com/office/powerpoint/2010/main" val="16628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FED1B8D-EFC1-4DCD-8CAD-01C502C1814C}" type="slidenum">
              <a:rPr lang="en-US"/>
              <a:pPr>
                <a:defRPr/>
              </a:pPr>
              <a:t>‹#›</a:t>
            </a:fld>
            <a:endParaRPr lang="en-US" dirty="0"/>
          </a:p>
        </p:txBody>
      </p:sp>
    </p:spTree>
    <p:extLst>
      <p:ext uri="{BB962C8B-B14F-4D97-AF65-F5344CB8AC3E}">
        <p14:creationId xmlns:p14="http://schemas.microsoft.com/office/powerpoint/2010/main" val="291696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993FDAC-A2D5-4639-AD6A-AE3902A679B9}" type="slidenum">
              <a:rPr lang="en-US"/>
              <a:pPr>
                <a:defRPr/>
              </a:pPr>
              <a:t>‹#›</a:t>
            </a:fld>
            <a:endParaRPr lang="en-US" dirty="0"/>
          </a:p>
        </p:txBody>
      </p:sp>
    </p:spTree>
    <p:extLst>
      <p:ext uri="{BB962C8B-B14F-4D97-AF65-F5344CB8AC3E}">
        <p14:creationId xmlns:p14="http://schemas.microsoft.com/office/powerpoint/2010/main" val="2030906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27AD755-2DB4-4E65-BC66-E68EE78D1678}" type="slidenum">
              <a:rPr lang="en-US"/>
              <a:pPr>
                <a:defRPr/>
              </a:pPr>
              <a:t>‹#›</a:t>
            </a:fld>
            <a:endParaRPr lang="en-US" dirty="0"/>
          </a:p>
        </p:txBody>
      </p:sp>
    </p:spTree>
    <p:extLst>
      <p:ext uri="{BB962C8B-B14F-4D97-AF65-F5344CB8AC3E}">
        <p14:creationId xmlns:p14="http://schemas.microsoft.com/office/powerpoint/2010/main" val="4113290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68AF3DA-8363-4B81-9624-CCDFA2115DF3}" type="slidenum">
              <a:rPr lang="en-US"/>
              <a:pPr>
                <a:defRPr/>
              </a:pPr>
              <a:t>‹#›</a:t>
            </a:fld>
            <a:endParaRPr lang="en-US" dirty="0"/>
          </a:p>
        </p:txBody>
      </p:sp>
    </p:spTree>
    <p:extLst>
      <p:ext uri="{BB962C8B-B14F-4D97-AF65-F5344CB8AC3E}">
        <p14:creationId xmlns:p14="http://schemas.microsoft.com/office/powerpoint/2010/main" val="1958643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EF0B373-1E27-45EF-A8B3-08BB97B94E27}"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botit.botany.wisc.edu/Resources/Botany/Root/Grass%20Root%20Tip/Root%20tip.jpg.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0327B3D-1798-4FC3-B0B5-2D53595815E8}"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65FBD8B-39A0-4E65-A36C-7A5EDA536142}" type="slidenum">
              <a:rPr lang="en-US" altLang="en-US" sz="1400" smtClean="0"/>
              <a:pPr eaLnBrk="1" hangingPunct="1"/>
              <a:t>10</a:t>
            </a:fld>
            <a:endParaRPr lang="en-US" altLang="en-US" sz="1400" dirty="0" smtClean="0"/>
          </a:p>
        </p:txBody>
      </p:sp>
      <p:sp>
        <p:nvSpPr>
          <p:cNvPr id="13315" name="Rectangle 2"/>
          <p:cNvSpPr>
            <a:spLocks noGrp="1" noChangeArrowheads="1"/>
          </p:cNvSpPr>
          <p:nvPr>
            <p:ph type="title"/>
          </p:nvPr>
        </p:nvSpPr>
        <p:spPr/>
        <p:txBody>
          <a:bodyPr/>
          <a:lstStyle/>
          <a:p>
            <a:pPr eaLnBrk="1" hangingPunct="1"/>
            <a:r>
              <a:rPr lang="en-US" altLang="en-US" dirty="0" smtClean="0"/>
              <a:t>Fluid Transfer</a:t>
            </a:r>
          </a:p>
        </p:txBody>
      </p:sp>
      <p:sp>
        <p:nvSpPr>
          <p:cNvPr id="48131" name="Rectangle 3"/>
          <p:cNvSpPr>
            <a:spLocks noGrp="1" noChangeArrowheads="1"/>
          </p:cNvSpPr>
          <p:nvPr>
            <p:ph type="body" idx="1"/>
          </p:nvPr>
        </p:nvSpPr>
        <p:spPr>
          <a:xfrm>
            <a:off x="457200" y="1828800"/>
            <a:ext cx="8229600" cy="4572000"/>
          </a:xfrm>
        </p:spPr>
        <p:txBody>
          <a:bodyPr/>
          <a:lstStyle/>
          <a:p>
            <a:pPr eaLnBrk="1" hangingPunct="1">
              <a:buClr>
                <a:srgbClr val="00CC00"/>
              </a:buClr>
            </a:pPr>
            <a:r>
              <a:rPr lang="en-US" altLang="en-US" dirty="0" smtClean="0"/>
              <a:t>As the plant consumes water, water and dissolved nutrients are drawn up the plant stem.</a:t>
            </a:r>
          </a:p>
          <a:p>
            <a:pPr eaLnBrk="1" hangingPunct="1">
              <a:buClr>
                <a:srgbClr val="00CC00"/>
              </a:buClr>
            </a:pPr>
            <a:r>
              <a:rPr lang="en-US" altLang="en-US" dirty="0" smtClean="0"/>
              <a:t>This causes an unbalance between the cell content and soil.</a:t>
            </a:r>
          </a:p>
          <a:p>
            <a:pPr eaLnBrk="1" hangingPunct="1">
              <a:buClr>
                <a:srgbClr val="00CC00"/>
              </a:buClr>
            </a:pPr>
            <a:r>
              <a:rPr lang="en-US" altLang="en-US" dirty="0" smtClean="0"/>
              <a:t>Water and dissolved nutrients pass through the cell membranes of root hairs to balance the deficiency.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 calcmode="lin" valueType="num">
                                      <p:cBhvr additive="base">
                                        <p:cTn id="7" dur="500" fill="hold"/>
                                        <p:tgtEl>
                                          <p:spTgt spid="481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8131">
                                            <p:txEl>
                                              <p:pRg st="1" end="1"/>
                                            </p:txEl>
                                          </p:spTgt>
                                        </p:tgtEl>
                                        <p:attrNameLst>
                                          <p:attrName>style.visibility</p:attrName>
                                        </p:attrNameLst>
                                      </p:cBhvr>
                                      <p:to>
                                        <p:strVal val="visible"/>
                                      </p:to>
                                    </p:set>
                                    <p:anim calcmode="lin" valueType="num">
                                      <p:cBhvr additive="base">
                                        <p:cTn id="13"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8131">
                                            <p:txEl>
                                              <p:pRg st="2" end="2"/>
                                            </p:txEl>
                                          </p:spTgt>
                                        </p:tgtEl>
                                        <p:attrNameLst>
                                          <p:attrName>style.visibility</p:attrName>
                                        </p:attrNameLst>
                                      </p:cBhvr>
                                      <p:to>
                                        <p:strVal val="visible"/>
                                      </p:to>
                                    </p:set>
                                    <p:anim calcmode="lin" valueType="num">
                                      <p:cBhvr additive="base">
                                        <p:cTn id="19"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9C30A07-195C-4C17-8B83-8725592D8E55}" type="slidenum">
              <a:rPr lang="en-US" altLang="en-US" sz="1400" smtClean="0"/>
              <a:pPr eaLnBrk="1" hangingPunct="1"/>
              <a:t>11</a:t>
            </a:fld>
            <a:endParaRPr lang="en-US" altLang="en-US" sz="1400" dirty="0" smtClean="0"/>
          </a:p>
        </p:txBody>
      </p:sp>
      <p:sp>
        <p:nvSpPr>
          <p:cNvPr id="14339" name="Rectangle 2"/>
          <p:cNvSpPr>
            <a:spLocks noGrp="1" noChangeArrowheads="1"/>
          </p:cNvSpPr>
          <p:nvPr>
            <p:ph type="title"/>
          </p:nvPr>
        </p:nvSpPr>
        <p:spPr/>
        <p:txBody>
          <a:bodyPr/>
          <a:lstStyle/>
          <a:p>
            <a:pPr eaLnBrk="1" hangingPunct="1"/>
            <a:r>
              <a:rPr lang="en-US" altLang="en-US" dirty="0" smtClean="0"/>
              <a:t>The Concept of Turgor</a:t>
            </a:r>
          </a:p>
        </p:txBody>
      </p:sp>
      <p:sp>
        <p:nvSpPr>
          <p:cNvPr id="49155" name="Rectangle 3"/>
          <p:cNvSpPr>
            <a:spLocks noGrp="1" noChangeArrowheads="1"/>
          </p:cNvSpPr>
          <p:nvPr>
            <p:ph type="body" idx="1"/>
          </p:nvPr>
        </p:nvSpPr>
        <p:spPr>
          <a:xfrm>
            <a:off x="457200" y="1828800"/>
            <a:ext cx="6477000" cy="4038600"/>
          </a:xfrm>
        </p:spPr>
        <p:txBody>
          <a:bodyPr/>
          <a:lstStyle/>
          <a:p>
            <a:pPr eaLnBrk="1" hangingPunct="1">
              <a:buClr>
                <a:srgbClr val="00CC00"/>
              </a:buClr>
            </a:pPr>
            <a:r>
              <a:rPr lang="en-US" altLang="en-US" dirty="0" smtClean="0"/>
              <a:t>Internal water pressure of a plant</a:t>
            </a:r>
          </a:p>
          <a:p>
            <a:pPr eaLnBrk="1" hangingPunct="1">
              <a:buClr>
                <a:srgbClr val="00CC00"/>
              </a:buClr>
            </a:pPr>
            <a:r>
              <a:rPr lang="en-US" altLang="en-US" dirty="0" smtClean="0"/>
              <a:t>Balloon analogy:</a:t>
            </a:r>
          </a:p>
          <a:p>
            <a:pPr lvl="1" eaLnBrk="1" hangingPunct="1">
              <a:buClr>
                <a:srgbClr val="00CC00"/>
              </a:buClr>
            </a:pPr>
            <a:r>
              <a:rPr lang="en-US" altLang="en-US" dirty="0" smtClean="0"/>
              <a:t>If fully inflated a balloon can stand up vertically and be very rigid.</a:t>
            </a:r>
          </a:p>
          <a:p>
            <a:pPr lvl="1" eaLnBrk="1" hangingPunct="1">
              <a:buClr>
                <a:srgbClr val="00CC00"/>
              </a:buClr>
            </a:pPr>
            <a:r>
              <a:rPr lang="en-US" altLang="en-US" dirty="0" smtClean="0"/>
              <a:t>If the balloon does not have enough pressure, it will flop over and not stand up. </a:t>
            </a:r>
          </a:p>
        </p:txBody>
      </p:sp>
      <p:pic>
        <p:nvPicPr>
          <p:cNvPr id="14341" name="Picture 4" descr="MCj043616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5565" y="2508094"/>
            <a:ext cx="2558435" cy="2902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 calcmode="lin" valueType="num">
                                      <p:cBhvr additive="base">
                                        <p:cTn id="17"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915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9155">
                                            <p:txEl>
                                              <p:pRg st="3" end="3"/>
                                            </p:txEl>
                                          </p:spTgt>
                                        </p:tgtEl>
                                        <p:attrNameLst>
                                          <p:attrName>style.visibility</p:attrName>
                                        </p:attrNameLst>
                                      </p:cBhvr>
                                      <p:to>
                                        <p:strVal val="visible"/>
                                      </p:to>
                                    </p:set>
                                    <p:anim calcmode="lin" valueType="num">
                                      <p:cBhvr additive="base">
                                        <p:cTn id="21"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91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0021570-78F4-4104-9DEB-5DA1539B2A36}" type="slidenum">
              <a:rPr lang="en-US" altLang="en-US" sz="1400" smtClean="0"/>
              <a:pPr eaLnBrk="1" hangingPunct="1"/>
              <a:t>12</a:t>
            </a:fld>
            <a:endParaRPr lang="en-US" altLang="en-US" sz="1400" dirty="0" smtClean="0"/>
          </a:p>
        </p:txBody>
      </p:sp>
      <p:sp>
        <p:nvSpPr>
          <p:cNvPr id="16387" name="Rectangle 2"/>
          <p:cNvSpPr>
            <a:spLocks noGrp="1" noChangeArrowheads="1"/>
          </p:cNvSpPr>
          <p:nvPr>
            <p:ph type="title"/>
          </p:nvPr>
        </p:nvSpPr>
        <p:spPr/>
        <p:txBody>
          <a:bodyPr/>
          <a:lstStyle/>
          <a:p>
            <a:pPr eaLnBrk="1" hangingPunct="1"/>
            <a:r>
              <a:rPr lang="en-US" altLang="en-US" dirty="0" smtClean="0"/>
              <a:t>Bounty of Water</a:t>
            </a:r>
          </a:p>
        </p:txBody>
      </p:sp>
      <p:sp>
        <p:nvSpPr>
          <p:cNvPr id="51203" name="Rectangle 3"/>
          <p:cNvSpPr>
            <a:spLocks noGrp="1" noChangeArrowheads="1"/>
          </p:cNvSpPr>
          <p:nvPr>
            <p:ph type="body" idx="1"/>
          </p:nvPr>
        </p:nvSpPr>
        <p:spPr/>
        <p:txBody>
          <a:bodyPr/>
          <a:lstStyle/>
          <a:p>
            <a:pPr eaLnBrk="1" hangingPunct="1">
              <a:buClr>
                <a:srgbClr val="00CC00"/>
              </a:buClr>
            </a:pPr>
            <a:r>
              <a:rPr lang="en-US" altLang="en-US" dirty="0" smtClean="0"/>
              <a:t>Soil can’t distribute “too much water” to plants unless it is saturated.</a:t>
            </a:r>
          </a:p>
          <a:p>
            <a:pPr eaLnBrk="1" hangingPunct="1">
              <a:buClr>
                <a:srgbClr val="00CC00"/>
              </a:buClr>
            </a:pPr>
            <a:r>
              <a:rPr lang="en-US" altLang="en-US" dirty="0" smtClean="0"/>
              <a:t>The plant won’t absorb any more water if turgid.</a:t>
            </a:r>
          </a:p>
          <a:p>
            <a:pPr eaLnBrk="1" hangingPunct="1">
              <a:buClr>
                <a:srgbClr val="00CC00"/>
              </a:buClr>
            </a:pPr>
            <a:r>
              <a:rPr lang="en-US" altLang="en-US" dirty="0" smtClean="0"/>
              <a:t>If the soil is saturated with water, the root hairs die from the lack of oxygen, and thus end the uptake of water and nutrients.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253AEDE-E7A4-4800-A7DF-2668B5D8B41A}" type="slidenum">
              <a:rPr lang="en-US" altLang="en-US" sz="1400" smtClean="0"/>
              <a:pPr eaLnBrk="1" hangingPunct="1"/>
              <a:t>13</a:t>
            </a:fld>
            <a:endParaRPr lang="en-US" altLang="en-US" sz="1400" dirty="0" smtClean="0"/>
          </a:p>
        </p:txBody>
      </p:sp>
      <p:sp>
        <p:nvSpPr>
          <p:cNvPr id="15363" name="Rectangle 2"/>
          <p:cNvSpPr>
            <a:spLocks noGrp="1" noChangeArrowheads="1"/>
          </p:cNvSpPr>
          <p:nvPr>
            <p:ph type="title"/>
          </p:nvPr>
        </p:nvSpPr>
        <p:spPr/>
        <p:txBody>
          <a:bodyPr/>
          <a:lstStyle/>
          <a:p>
            <a:pPr eaLnBrk="1" hangingPunct="1"/>
            <a:r>
              <a:rPr lang="en-US" altLang="en-US" dirty="0" smtClean="0"/>
              <a:t>Not Enough Water</a:t>
            </a:r>
          </a:p>
        </p:txBody>
      </p:sp>
      <p:sp>
        <p:nvSpPr>
          <p:cNvPr id="50179" name="Rectangle 3"/>
          <p:cNvSpPr>
            <a:spLocks noGrp="1" noChangeArrowheads="1"/>
          </p:cNvSpPr>
          <p:nvPr>
            <p:ph type="body" idx="1"/>
          </p:nvPr>
        </p:nvSpPr>
        <p:spPr/>
        <p:txBody>
          <a:bodyPr/>
          <a:lstStyle/>
          <a:p>
            <a:pPr marL="0" indent="0" eaLnBrk="1" hangingPunct="1">
              <a:buClr>
                <a:srgbClr val="00CC00"/>
              </a:buClr>
              <a:buNone/>
            </a:pPr>
            <a:r>
              <a:rPr lang="en-US" altLang="en-US" sz="3600" dirty="0" smtClean="0"/>
              <a:t>The plant reaches its wilting point:</a:t>
            </a:r>
          </a:p>
          <a:p>
            <a:pPr lvl="1" eaLnBrk="1" hangingPunct="1">
              <a:buClr>
                <a:srgbClr val="00CC00"/>
              </a:buClr>
            </a:pPr>
            <a:r>
              <a:rPr lang="en-US" altLang="en-US" sz="3200" dirty="0" smtClean="0"/>
              <a:t>Plants without enough water will deflate </a:t>
            </a:r>
          </a:p>
          <a:p>
            <a:pPr lvl="1" eaLnBrk="1" hangingPunct="1">
              <a:buClr>
                <a:srgbClr val="00CC00"/>
              </a:buClr>
            </a:pPr>
            <a:r>
              <a:rPr lang="en-US" altLang="en-US" sz="3200" dirty="0" smtClean="0"/>
              <a:t>If no water is present in the soil, some water loss will happen from the roots. </a:t>
            </a:r>
          </a:p>
          <a:p>
            <a:pPr lvl="1" eaLnBrk="1" hangingPunct="1">
              <a:buClr>
                <a:srgbClr val="00CC00"/>
              </a:buClr>
            </a:pPr>
            <a:r>
              <a:rPr lang="en-US" altLang="en-US" sz="3200" dirty="0" smtClean="0"/>
              <a:t>This causes the plant to wilt very fast and shut down physiological processes.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 calcmode="lin" valueType="num">
                                      <p:cBhvr additive="base">
                                        <p:cTn id="7"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0179">
                                            <p:txEl>
                                              <p:pRg st="1" end="1"/>
                                            </p:txEl>
                                          </p:spTgt>
                                        </p:tgtEl>
                                        <p:attrNameLst>
                                          <p:attrName>style.visibility</p:attrName>
                                        </p:attrNameLst>
                                      </p:cBhvr>
                                      <p:to>
                                        <p:strVal val="visible"/>
                                      </p:to>
                                    </p:set>
                                    <p:anim calcmode="lin" valueType="num">
                                      <p:cBhvr additive="base">
                                        <p:cTn id="11"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017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0179">
                                            <p:txEl>
                                              <p:pRg st="2" end="2"/>
                                            </p:txEl>
                                          </p:spTgt>
                                        </p:tgtEl>
                                        <p:attrNameLst>
                                          <p:attrName>style.visibility</p:attrName>
                                        </p:attrNameLst>
                                      </p:cBhvr>
                                      <p:to>
                                        <p:strVal val="visible"/>
                                      </p:to>
                                    </p:set>
                                    <p:anim calcmode="lin" valueType="num">
                                      <p:cBhvr additive="base">
                                        <p:cTn id="15"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017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anim calcmode="lin" valueType="num">
                                      <p:cBhvr additive="base">
                                        <p:cTn id="19"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747ADCC-03D8-4BAA-A94F-9EF5F104A354}" type="slidenum">
              <a:rPr lang="en-US" altLang="en-US" sz="1400" smtClean="0"/>
              <a:pPr eaLnBrk="1" hangingPunct="1"/>
              <a:t>14</a:t>
            </a:fld>
            <a:endParaRPr lang="en-US" altLang="en-US" sz="1400" dirty="0" smtClean="0"/>
          </a:p>
        </p:txBody>
      </p:sp>
      <p:sp>
        <p:nvSpPr>
          <p:cNvPr id="17411" name="Rectangle 2"/>
          <p:cNvSpPr>
            <a:spLocks noGrp="1" noChangeArrowheads="1"/>
          </p:cNvSpPr>
          <p:nvPr>
            <p:ph type="title"/>
          </p:nvPr>
        </p:nvSpPr>
        <p:spPr/>
        <p:txBody>
          <a:bodyPr/>
          <a:lstStyle/>
          <a:p>
            <a:pPr eaLnBrk="1" hangingPunct="1"/>
            <a:r>
              <a:rPr lang="en-US" altLang="en-US" dirty="0" smtClean="0"/>
              <a:t>References</a:t>
            </a:r>
          </a:p>
        </p:txBody>
      </p:sp>
      <p:sp>
        <p:nvSpPr>
          <p:cNvPr id="17412" name="Rectangle 3"/>
          <p:cNvSpPr>
            <a:spLocks noGrp="1" noChangeArrowheads="1"/>
          </p:cNvSpPr>
          <p:nvPr>
            <p:ph type="body" idx="1"/>
          </p:nvPr>
        </p:nvSpPr>
        <p:spPr/>
        <p:txBody>
          <a:bodyPr/>
          <a:lstStyle/>
          <a:p>
            <a:pPr eaLnBrk="1" hangingPunct="1">
              <a:lnSpc>
                <a:spcPct val="90000"/>
              </a:lnSpc>
              <a:buFontTx/>
              <a:buNone/>
            </a:pPr>
            <a:r>
              <a:rPr lang="en-US" altLang="en-US" sz="2800" dirty="0" smtClean="0">
                <a:solidFill>
                  <a:srgbClr val="000000"/>
                </a:solidFill>
                <a:cs typeface="Times New Roman" pitchFamily="18" charset="0"/>
              </a:rPr>
              <a:t>Herren, R. V., &amp; Donahue, R. L. (2000). </a:t>
            </a:r>
            <a:r>
              <a:rPr lang="en-US" altLang="en-US" sz="2800" i="1" dirty="0" smtClean="0">
                <a:solidFill>
                  <a:srgbClr val="000000"/>
                </a:solidFill>
                <a:cs typeface="Times New Roman" pitchFamily="18" charset="0"/>
              </a:rPr>
              <a:t>Delmar’s agriscience dictionary with searchable CD-ROM</a:t>
            </a:r>
            <a:r>
              <a:rPr lang="en-US" altLang="en-US" sz="2800" dirty="0" smtClean="0">
                <a:solidFill>
                  <a:srgbClr val="000000"/>
                </a:solidFill>
                <a:cs typeface="Times New Roman" pitchFamily="18" charset="0"/>
              </a:rPr>
              <a:t>. Albany, NY: Delmar. </a:t>
            </a:r>
          </a:p>
          <a:p>
            <a:pPr eaLnBrk="1" hangingPunct="1">
              <a:lnSpc>
                <a:spcPct val="90000"/>
              </a:lnSpc>
              <a:buFontTx/>
              <a:buNone/>
            </a:pPr>
            <a:r>
              <a:rPr lang="en-US" altLang="en-US" sz="2800" dirty="0" smtClean="0">
                <a:solidFill>
                  <a:srgbClr val="000000"/>
                </a:solidFill>
                <a:cs typeface="Times New Roman" pitchFamily="18" charset="0"/>
              </a:rPr>
              <a:t>Schooley, J. (1997). </a:t>
            </a:r>
            <a:r>
              <a:rPr lang="en-US" altLang="en-US" sz="2800" i="1" dirty="0" smtClean="0">
                <a:solidFill>
                  <a:srgbClr val="000000"/>
                </a:solidFill>
                <a:cs typeface="Times New Roman" pitchFamily="18" charset="0"/>
              </a:rPr>
              <a:t>Introduction to botany</a:t>
            </a:r>
            <a:r>
              <a:rPr lang="en-US" altLang="en-US" sz="2800" dirty="0" smtClean="0">
                <a:solidFill>
                  <a:srgbClr val="000000"/>
                </a:solidFill>
                <a:cs typeface="Times New Roman" pitchFamily="18" charset="0"/>
              </a:rPr>
              <a:t>. Albany, NY: Delmar Publishers.</a:t>
            </a:r>
          </a:p>
          <a:p>
            <a:pPr eaLnBrk="1" hangingPunct="1">
              <a:lnSpc>
                <a:spcPct val="90000"/>
              </a:lnSpc>
              <a:buFontTx/>
              <a:buNone/>
            </a:pPr>
            <a:r>
              <a:rPr lang="en-US" altLang="en-US" sz="2800" dirty="0" smtClean="0">
                <a:solidFill>
                  <a:srgbClr val="000000"/>
                </a:solidFill>
                <a:cs typeface="Times New Roman" pitchFamily="18" charset="0"/>
              </a:rPr>
              <a:t>University of Wisconsin-Madison Department of Botany. (2008). Retrieved from </a:t>
            </a:r>
            <a:r>
              <a:rPr lang="en-US" altLang="en-US" sz="2800" dirty="0">
                <a:hlinkClick r:id="rId3"/>
              </a:rPr>
              <a:t>http://</a:t>
            </a:r>
            <a:r>
              <a:rPr lang="en-US" altLang="en-US" sz="2800" dirty="0" smtClean="0">
                <a:hlinkClick r:id="rId3"/>
              </a:rPr>
              <a:t>botit.botany.wisc.edu/Resources/Botany/Root/Grass%20Root%20Tip/Root%20tip.jpg.html</a:t>
            </a:r>
            <a:r>
              <a:rPr lang="en-US" altLang="en-US" sz="2800"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3E73892-A790-41E8-98D6-F38B9E8855EE}"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905000"/>
          </a:xfrm>
        </p:spPr>
        <p:txBody>
          <a:bodyPr/>
          <a:lstStyle/>
          <a:p>
            <a:pPr eaLnBrk="1" hangingPunct="1"/>
            <a:r>
              <a:rPr lang="en-US" altLang="en-US" dirty="0" smtClean="0"/>
              <a:t>Root Absorption</a:t>
            </a:r>
            <a:br>
              <a:rPr lang="en-US" altLang="en-US" dirty="0" smtClean="0"/>
            </a:br>
            <a:r>
              <a:rPr lang="en-US" altLang="en-US" dirty="0" smtClean="0"/>
              <a:t/>
            </a:r>
            <a:br>
              <a:rPr lang="en-US" altLang="en-US" dirty="0" smtClean="0"/>
            </a:br>
            <a:r>
              <a:rPr lang="en-US" altLang="en-US" sz="2800" dirty="0" smtClean="0"/>
              <a:t>Unit 4 – Anatomy and Physiology</a:t>
            </a:r>
            <a:br>
              <a:rPr lang="en-US" altLang="en-US" sz="2800" dirty="0" smtClean="0"/>
            </a:br>
            <a:r>
              <a:rPr lang="en-US" altLang="en-US" sz="2800" dirty="0" smtClean="0"/>
              <a:t>Lesson 4.2 The Radicle Root</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09C1C39-33DC-434D-AFFC-A60AA9E69DF2}"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a:xfrm>
            <a:off x="457200" y="274638"/>
            <a:ext cx="8229600" cy="911225"/>
          </a:xfrm>
        </p:spPr>
        <p:txBody>
          <a:bodyPr/>
          <a:lstStyle/>
          <a:p>
            <a:pPr eaLnBrk="1" hangingPunct="1"/>
            <a:r>
              <a:rPr lang="en-US" altLang="en-US" dirty="0" smtClean="0"/>
              <a:t>Check for Understanding…</a:t>
            </a:r>
          </a:p>
        </p:txBody>
      </p:sp>
      <p:sp>
        <p:nvSpPr>
          <p:cNvPr id="6147" name="Rectangle 3"/>
          <p:cNvSpPr>
            <a:spLocks noGrp="1" noChangeArrowheads="1"/>
          </p:cNvSpPr>
          <p:nvPr>
            <p:ph type="body" idx="1"/>
          </p:nvPr>
        </p:nvSpPr>
        <p:spPr>
          <a:xfrm>
            <a:off x="457200" y="1828800"/>
            <a:ext cx="8229600" cy="4297363"/>
          </a:xfrm>
        </p:spPr>
        <p:txBody>
          <a:bodyPr/>
          <a:lstStyle/>
          <a:p>
            <a:pPr eaLnBrk="1" hangingPunct="1">
              <a:lnSpc>
                <a:spcPct val="90000"/>
              </a:lnSpc>
              <a:buFontTx/>
              <a:buNone/>
            </a:pPr>
            <a:r>
              <a:rPr lang="en-US" altLang="en-US" b="1" dirty="0" smtClean="0"/>
              <a:t>How do plant roots “absorb” water?</a:t>
            </a:r>
          </a:p>
          <a:p>
            <a:pPr eaLnBrk="1" hangingPunct="1">
              <a:lnSpc>
                <a:spcPct val="90000"/>
              </a:lnSpc>
              <a:buFontTx/>
              <a:buNone/>
            </a:pPr>
            <a:endParaRPr lang="en-US" altLang="en-US" b="1" dirty="0" smtClean="0"/>
          </a:p>
          <a:p>
            <a:pPr eaLnBrk="1" hangingPunct="1">
              <a:lnSpc>
                <a:spcPct val="90000"/>
              </a:lnSpc>
              <a:buFontTx/>
              <a:buNone/>
            </a:pPr>
            <a:r>
              <a:rPr lang="en-US" altLang="en-US" b="1" dirty="0" smtClean="0"/>
              <a:t>Root Physiology Misconception:</a:t>
            </a:r>
          </a:p>
          <a:p>
            <a:pPr eaLnBrk="1" hangingPunct="1"/>
            <a:r>
              <a:rPr lang="en-US" altLang="en-US" dirty="0" smtClean="0"/>
              <a:t>Many speculate that roots act like sponges, absorbing water by pulling it into the root.</a:t>
            </a:r>
          </a:p>
          <a:p>
            <a:pPr eaLnBrk="1" hangingPunct="1"/>
            <a:r>
              <a:rPr lang="en-US" altLang="en-US" dirty="0" smtClean="0"/>
              <a:t>In reality the root doesn’t “absorb” water.</a:t>
            </a:r>
          </a:p>
          <a:p>
            <a:pPr eaLnBrk="1" hangingPunct="1"/>
            <a:r>
              <a:rPr lang="en-US" altLang="en-US" dirty="0" smtClean="0"/>
              <a:t>Water uptake is a physiological process involving osmosis.</a:t>
            </a:r>
          </a:p>
          <a:p>
            <a:pPr eaLnBrk="1" hangingPunct="1">
              <a:lnSpc>
                <a:spcPct val="90000"/>
              </a:lnSpc>
              <a:buFontTx/>
              <a:buNone/>
            </a:pPr>
            <a:endParaRPr lang="en-US" altLang="en-US" b="1" dirty="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CDD05F0-53D9-4836-A242-D9974035769B}" type="slidenum">
              <a:rPr lang="en-US" altLang="en-US" sz="1400" smtClean="0"/>
              <a:pPr eaLnBrk="1" hangingPunct="1"/>
              <a:t>4</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Cell Access</a:t>
            </a:r>
          </a:p>
        </p:txBody>
      </p:sp>
      <p:sp>
        <p:nvSpPr>
          <p:cNvPr id="7172" name="Rectangle 3"/>
          <p:cNvSpPr>
            <a:spLocks noGrp="1" noChangeArrowheads="1"/>
          </p:cNvSpPr>
          <p:nvPr>
            <p:ph type="body" idx="1"/>
          </p:nvPr>
        </p:nvSpPr>
        <p:spPr/>
        <p:txBody>
          <a:bodyPr/>
          <a:lstStyle/>
          <a:p>
            <a:pPr eaLnBrk="1" hangingPunct="1"/>
            <a:r>
              <a:rPr lang="en-US" altLang="en-US" sz="3600" b="1" dirty="0" smtClean="0"/>
              <a:t>Passive transport: </a:t>
            </a:r>
            <a:r>
              <a:rPr lang="en-US" altLang="en-US" sz="3600" dirty="0" smtClean="0"/>
              <a:t>requires no energy output from the cell to transfer substances in and out of the cell. </a:t>
            </a:r>
          </a:p>
          <a:p>
            <a:pPr eaLnBrk="1" hangingPunct="1"/>
            <a:endParaRPr lang="en-US" altLang="en-US" sz="3600" dirty="0" smtClean="0"/>
          </a:p>
          <a:p>
            <a:pPr eaLnBrk="1" hangingPunct="1"/>
            <a:r>
              <a:rPr lang="en-US" altLang="en-US" sz="3600" b="1" dirty="0" smtClean="0"/>
              <a:t>Active transport: </a:t>
            </a:r>
            <a:r>
              <a:rPr lang="en-US" altLang="en-US" sz="3600" dirty="0" smtClean="0"/>
              <a:t>requires an output of energy from the cell to move substances.</a:t>
            </a:r>
            <a:r>
              <a:rPr lang="en-US" altLang="en-US" dirty="0" smtClean="0"/>
              <a:t> </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AE477DD-4443-4B0F-A0E9-40666DBD0A2F}" type="slidenum">
              <a:rPr lang="en-US" altLang="en-US" sz="1400" smtClean="0"/>
              <a:pPr eaLnBrk="1" hangingPunct="1"/>
              <a:t>5</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sz="5400" dirty="0" smtClean="0"/>
              <a:t>Diffusion</a:t>
            </a:r>
          </a:p>
        </p:txBody>
      </p:sp>
      <p:sp>
        <p:nvSpPr>
          <p:cNvPr id="8196" name="Rectangle 3"/>
          <p:cNvSpPr>
            <a:spLocks noGrp="1" noChangeArrowheads="1"/>
          </p:cNvSpPr>
          <p:nvPr>
            <p:ph type="body" idx="1"/>
          </p:nvPr>
        </p:nvSpPr>
        <p:spPr/>
        <p:txBody>
          <a:bodyPr/>
          <a:lstStyle/>
          <a:p>
            <a:pPr marL="0" indent="0" eaLnBrk="1" hangingPunct="1">
              <a:buNone/>
            </a:pPr>
            <a:r>
              <a:rPr lang="en-US" altLang="en-US" dirty="0" smtClean="0"/>
              <a:t>The movement of particles from areas of higher concentration to areas of lower concentration.</a:t>
            </a:r>
          </a:p>
          <a:p>
            <a:pPr eaLnBrk="1" hangingPunct="1"/>
            <a:endParaRPr lang="en-US" altLang="en-US" dirty="0" smtClean="0"/>
          </a:p>
        </p:txBody>
      </p:sp>
      <p:sp>
        <p:nvSpPr>
          <p:cNvPr id="67588" name="Text Box 4"/>
          <p:cNvSpPr txBox="1">
            <a:spLocks noChangeArrowheads="1"/>
          </p:cNvSpPr>
          <p:nvPr/>
        </p:nvSpPr>
        <p:spPr bwMode="auto">
          <a:xfrm>
            <a:off x="354980" y="4509997"/>
            <a:ext cx="2286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2400" dirty="0"/>
              <a:t>Which way will the substance move?</a:t>
            </a:r>
          </a:p>
        </p:txBody>
      </p:sp>
      <p:pic>
        <p:nvPicPr>
          <p:cNvPr id="819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810000"/>
            <a:ext cx="3686175" cy="260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90" name="Line 6"/>
          <p:cNvSpPr>
            <a:spLocks noChangeShapeType="1"/>
          </p:cNvSpPr>
          <p:nvPr/>
        </p:nvSpPr>
        <p:spPr bwMode="auto">
          <a:xfrm>
            <a:off x="4343400" y="4419600"/>
            <a:ext cx="381000" cy="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67591" name="Line 7"/>
          <p:cNvSpPr>
            <a:spLocks noChangeShapeType="1"/>
          </p:cNvSpPr>
          <p:nvPr/>
        </p:nvSpPr>
        <p:spPr bwMode="auto">
          <a:xfrm>
            <a:off x="4343400" y="5181600"/>
            <a:ext cx="381000" cy="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67592" name="Line 8"/>
          <p:cNvSpPr>
            <a:spLocks noChangeShapeType="1"/>
          </p:cNvSpPr>
          <p:nvPr/>
        </p:nvSpPr>
        <p:spPr bwMode="auto">
          <a:xfrm>
            <a:off x="4343400" y="5943600"/>
            <a:ext cx="381000" cy="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588"/>
                                        </p:tgtEl>
                                        <p:attrNameLst>
                                          <p:attrName>style.visibility</p:attrName>
                                        </p:attrNameLst>
                                      </p:cBhvr>
                                      <p:to>
                                        <p:strVal val="visible"/>
                                      </p:to>
                                    </p:set>
                                    <p:anim calcmode="lin" valueType="num">
                                      <p:cBhvr additive="base">
                                        <p:cTn id="7" dur="500" fill="hold"/>
                                        <p:tgtEl>
                                          <p:spTgt spid="67588"/>
                                        </p:tgtEl>
                                        <p:attrNameLst>
                                          <p:attrName>ppt_x</p:attrName>
                                        </p:attrNameLst>
                                      </p:cBhvr>
                                      <p:tavLst>
                                        <p:tav tm="0">
                                          <p:val>
                                            <p:strVal val="0-#ppt_w/2"/>
                                          </p:val>
                                        </p:tav>
                                        <p:tav tm="100000">
                                          <p:val>
                                            <p:strVal val="#ppt_x"/>
                                          </p:val>
                                        </p:tav>
                                      </p:tavLst>
                                    </p:anim>
                                    <p:anim calcmode="lin" valueType="num">
                                      <p:cBhvr additive="base">
                                        <p:cTn id="8" dur="500" fill="hold"/>
                                        <p:tgtEl>
                                          <p:spTgt spid="6758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67590"/>
                                        </p:tgtEl>
                                        <p:attrNameLst>
                                          <p:attrName>style.visibility</p:attrName>
                                        </p:attrNameLst>
                                      </p:cBhvr>
                                      <p:to>
                                        <p:strVal val="visible"/>
                                      </p:to>
                                    </p:set>
                                    <p:animEffect transition="in" filter="wipe(left)">
                                      <p:cBhvr>
                                        <p:cTn id="13" dur="500"/>
                                        <p:tgtEl>
                                          <p:spTgt spid="67590"/>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67591"/>
                                        </p:tgtEl>
                                        <p:attrNameLst>
                                          <p:attrName>style.visibility</p:attrName>
                                        </p:attrNameLst>
                                      </p:cBhvr>
                                      <p:to>
                                        <p:strVal val="visible"/>
                                      </p:to>
                                    </p:set>
                                    <p:animEffect transition="in" filter="wipe(left)">
                                      <p:cBhvr>
                                        <p:cTn id="16" dur="500"/>
                                        <p:tgtEl>
                                          <p:spTgt spid="67591"/>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67592"/>
                                        </p:tgtEl>
                                        <p:attrNameLst>
                                          <p:attrName>style.visibility</p:attrName>
                                        </p:attrNameLst>
                                      </p:cBhvr>
                                      <p:to>
                                        <p:strVal val="visible"/>
                                      </p:to>
                                    </p:set>
                                    <p:animEffect transition="in" filter="wipe(left)">
                                      <p:cBhvr>
                                        <p:cTn id="19" dur="500"/>
                                        <p:tgtEl>
                                          <p:spTgt spid="67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p:bldP spid="67590" grpId="0" animBg="1"/>
      <p:bldP spid="67591" grpId="0" animBg="1"/>
      <p:bldP spid="6759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9C49316-1603-4667-86E1-9D6899A646F7}" type="slidenum">
              <a:rPr lang="en-US" altLang="en-US" sz="1400" smtClean="0"/>
              <a:pPr eaLnBrk="1" hangingPunct="1"/>
              <a:t>6</a:t>
            </a:fld>
            <a:endParaRPr lang="en-US" altLang="en-US" sz="1400" dirty="0" smtClean="0"/>
          </a:p>
        </p:txBody>
      </p:sp>
      <p:sp>
        <p:nvSpPr>
          <p:cNvPr id="9219" name="Rectangle 2"/>
          <p:cNvSpPr>
            <a:spLocks noGrp="1" noChangeArrowheads="1"/>
          </p:cNvSpPr>
          <p:nvPr>
            <p:ph type="body" idx="1"/>
          </p:nvPr>
        </p:nvSpPr>
        <p:spPr/>
        <p:txBody>
          <a:bodyPr/>
          <a:lstStyle/>
          <a:p>
            <a:pPr eaLnBrk="1" hangingPunct="1">
              <a:buFontTx/>
              <a:buNone/>
            </a:pPr>
            <a:r>
              <a:rPr lang="en-US" altLang="en-US" dirty="0" smtClean="0"/>
              <a:t>Diffusion occurs until there is equilibrium.</a:t>
            </a:r>
          </a:p>
        </p:txBody>
      </p:sp>
      <p:sp>
        <p:nvSpPr>
          <p:cNvPr id="9220" name="Rectangle 3"/>
          <p:cNvSpPr>
            <a:spLocks noGrp="1" noChangeArrowheads="1"/>
          </p:cNvSpPr>
          <p:nvPr>
            <p:ph type="title"/>
          </p:nvPr>
        </p:nvSpPr>
        <p:spPr>
          <a:noFill/>
        </p:spPr>
        <p:txBody>
          <a:bodyPr/>
          <a:lstStyle/>
          <a:p>
            <a:pPr eaLnBrk="1" hangingPunct="1"/>
            <a:r>
              <a:rPr lang="en-US" altLang="en-US" sz="5400" dirty="0" smtClean="0"/>
              <a:t>Diffusion</a:t>
            </a:r>
          </a:p>
        </p:txBody>
      </p:sp>
      <p:pic>
        <p:nvPicPr>
          <p:cNvPr id="922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810000"/>
            <a:ext cx="3905250"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6FD7980-8A22-4569-9A4B-BD9D4283E193}" type="slidenum">
              <a:rPr lang="en-US" altLang="en-US" sz="1400" smtClean="0"/>
              <a:pPr eaLnBrk="1" hangingPunct="1"/>
              <a:t>7</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Osmosis</a:t>
            </a:r>
          </a:p>
        </p:txBody>
      </p:sp>
      <p:sp>
        <p:nvSpPr>
          <p:cNvPr id="10244" name="Rectangle 3"/>
          <p:cNvSpPr>
            <a:spLocks noGrp="1" noChangeArrowheads="1"/>
          </p:cNvSpPr>
          <p:nvPr>
            <p:ph type="body" idx="1"/>
          </p:nvPr>
        </p:nvSpPr>
        <p:spPr>
          <a:xfrm>
            <a:off x="457200" y="1752600"/>
            <a:ext cx="8534400" cy="4373563"/>
          </a:xfrm>
        </p:spPr>
        <p:txBody>
          <a:bodyPr/>
          <a:lstStyle/>
          <a:p>
            <a:pPr eaLnBrk="1" hangingPunct="1">
              <a:buNone/>
            </a:pPr>
            <a:r>
              <a:rPr lang="en-US" altLang="en-US" dirty="0" smtClean="0"/>
              <a:t>Diffusion of water through a semi-permeable membrane separating two solutions.</a:t>
            </a:r>
          </a:p>
          <a:p>
            <a:pPr eaLnBrk="1" hangingPunct="1">
              <a:buFontTx/>
              <a:buNone/>
            </a:pPr>
            <a:r>
              <a:rPr lang="en-US" altLang="en-US" dirty="0" smtClean="0"/>
              <a:t>Maintains the level of water necessary in the cell. </a:t>
            </a:r>
          </a:p>
        </p:txBody>
      </p:sp>
      <p:pic>
        <p:nvPicPr>
          <p:cNvPr id="1024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1893" y="4259185"/>
            <a:ext cx="2895613" cy="1997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6" name="Group 5"/>
          <p:cNvGrpSpPr>
            <a:grpSpLocks/>
          </p:cNvGrpSpPr>
          <p:nvPr/>
        </p:nvGrpSpPr>
        <p:grpSpPr bwMode="auto">
          <a:xfrm flipH="1" flipV="1">
            <a:off x="5029200" y="4495800"/>
            <a:ext cx="381000" cy="1524000"/>
            <a:chOff x="2736" y="2784"/>
            <a:chExt cx="240" cy="960"/>
          </a:xfrm>
        </p:grpSpPr>
        <p:sp>
          <p:nvSpPr>
            <p:cNvPr id="10248" name="Line 6"/>
            <p:cNvSpPr>
              <a:spLocks noChangeShapeType="1"/>
            </p:cNvSpPr>
            <p:nvPr/>
          </p:nvSpPr>
          <p:spPr bwMode="auto">
            <a:xfrm>
              <a:off x="2736" y="2784"/>
              <a:ext cx="240" cy="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10249" name="Line 7"/>
            <p:cNvSpPr>
              <a:spLocks noChangeShapeType="1"/>
            </p:cNvSpPr>
            <p:nvPr/>
          </p:nvSpPr>
          <p:spPr bwMode="auto">
            <a:xfrm>
              <a:off x="2736" y="3264"/>
              <a:ext cx="240" cy="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10250" name="Line 8"/>
            <p:cNvSpPr>
              <a:spLocks noChangeShapeType="1"/>
            </p:cNvSpPr>
            <p:nvPr/>
          </p:nvSpPr>
          <p:spPr bwMode="auto">
            <a:xfrm>
              <a:off x="2736" y="3744"/>
              <a:ext cx="240" cy="0"/>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grpSp>
      <p:sp>
        <p:nvSpPr>
          <p:cNvPr id="71689" name="Text Box 9"/>
          <p:cNvSpPr txBox="1">
            <a:spLocks noChangeArrowheads="1"/>
          </p:cNvSpPr>
          <p:nvPr/>
        </p:nvSpPr>
        <p:spPr bwMode="auto">
          <a:xfrm>
            <a:off x="914400" y="4953000"/>
            <a:ext cx="2133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2400" dirty="0"/>
              <a:t>Which way will the water move?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689"/>
                                        </p:tgtEl>
                                        <p:attrNameLst>
                                          <p:attrName>style.visibility</p:attrName>
                                        </p:attrNameLst>
                                      </p:cBhvr>
                                      <p:to>
                                        <p:strVal val="visible"/>
                                      </p:to>
                                    </p:set>
                                    <p:anim calcmode="lin" valueType="num">
                                      <p:cBhvr additive="base">
                                        <p:cTn id="7" dur="500" fill="hold"/>
                                        <p:tgtEl>
                                          <p:spTgt spid="71689"/>
                                        </p:tgtEl>
                                        <p:attrNameLst>
                                          <p:attrName>ppt_x</p:attrName>
                                        </p:attrNameLst>
                                      </p:cBhvr>
                                      <p:tavLst>
                                        <p:tav tm="0">
                                          <p:val>
                                            <p:strVal val="0-#ppt_w/2"/>
                                          </p:val>
                                        </p:tav>
                                        <p:tav tm="100000">
                                          <p:val>
                                            <p:strVal val="#ppt_x"/>
                                          </p:val>
                                        </p:tav>
                                      </p:tavLst>
                                    </p:anim>
                                    <p:anim calcmode="lin" valueType="num">
                                      <p:cBhvr additive="base">
                                        <p:cTn id="8" dur="500" fill="hold"/>
                                        <p:tgtEl>
                                          <p:spTgt spid="716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1483" y="5185021"/>
            <a:ext cx="1657350"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2"/>
          <p:cNvSpPr>
            <a:spLocks noGrp="1" noChangeArrowheads="1"/>
          </p:cNvSpPr>
          <p:nvPr>
            <p:ph type="title"/>
          </p:nvPr>
        </p:nvSpPr>
        <p:spPr/>
        <p:txBody>
          <a:bodyPr/>
          <a:lstStyle/>
          <a:p>
            <a:pPr eaLnBrk="1" hangingPunct="1"/>
            <a:r>
              <a:rPr lang="en-US" altLang="en-US" dirty="0" smtClean="0"/>
              <a:t>What happens in osmosis?</a:t>
            </a:r>
          </a:p>
        </p:txBody>
      </p:sp>
      <p:pic>
        <p:nvPicPr>
          <p:cNvPr id="11268"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9537" y="4938758"/>
            <a:ext cx="1381125" cy="757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5"/>
          <p:cNvPicPr>
            <a:picLocks noChangeAspect="1" noChangeArrowheads="1"/>
          </p:cNvPicPr>
          <p:nvPr/>
        </p:nvPicPr>
        <p:blipFill>
          <a:blip r:embed="rId5">
            <a:extLst>
              <a:ext uri="{28A0092B-C50C-407E-A947-70E740481C1C}">
                <a14:useLocalDpi xmlns:a14="http://schemas.microsoft.com/office/drawing/2010/main" val="0"/>
              </a:ext>
            </a:extLst>
          </a:blip>
          <a:srcRect l="10243" t="9859"/>
          <a:stretch>
            <a:fillRect/>
          </a:stretch>
        </p:blipFill>
        <p:spPr bwMode="auto">
          <a:xfrm rot="11994622">
            <a:off x="1059948" y="5529295"/>
            <a:ext cx="1571625"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Text Box 6"/>
          <p:cNvSpPr txBox="1">
            <a:spLocks noChangeArrowheads="1"/>
          </p:cNvSpPr>
          <p:nvPr/>
        </p:nvSpPr>
        <p:spPr bwMode="auto">
          <a:xfrm>
            <a:off x="304800" y="1905000"/>
            <a:ext cx="8610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3200" dirty="0"/>
              <a:t>As water reaches equilibrium, a cell may </a:t>
            </a:r>
            <a:r>
              <a:rPr lang="en-US" altLang="en-US" sz="3200" dirty="0" smtClean="0"/>
              <a:t>be </a:t>
            </a:r>
            <a:r>
              <a:rPr lang="en-US" altLang="en-US" sz="3200" dirty="0"/>
              <a:t>dehydrated or </a:t>
            </a:r>
            <a:r>
              <a:rPr lang="en-US" altLang="en-US" sz="3200" dirty="0" smtClean="0"/>
              <a:t>over-hydrated:</a:t>
            </a:r>
            <a:endParaRPr lang="en-US" altLang="en-US" sz="3200" dirty="0"/>
          </a:p>
        </p:txBody>
      </p:sp>
      <p:sp>
        <p:nvSpPr>
          <p:cNvPr id="11272" name="Text Box 7"/>
          <p:cNvSpPr txBox="1">
            <a:spLocks noChangeArrowheads="1"/>
          </p:cNvSpPr>
          <p:nvPr/>
        </p:nvSpPr>
        <p:spPr bwMode="auto">
          <a:xfrm>
            <a:off x="3352800" y="3135450"/>
            <a:ext cx="25146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400" b="1" dirty="0">
                <a:latin typeface="Comic Sans MS" pitchFamily="66" charset="0"/>
              </a:rPr>
              <a:t>Isotonic:</a:t>
            </a:r>
          </a:p>
          <a:p>
            <a:pPr algn="ctr" eaLnBrk="1" hangingPunct="1">
              <a:spcBef>
                <a:spcPct val="50000"/>
              </a:spcBef>
            </a:pPr>
            <a:r>
              <a:rPr lang="en-US" altLang="en-US" sz="2400" dirty="0">
                <a:latin typeface="Comic Sans MS" pitchFamily="66" charset="0"/>
              </a:rPr>
              <a:t>H</a:t>
            </a:r>
            <a:r>
              <a:rPr lang="en-US" altLang="en-US" sz="2400" baseline="-25000" dirty="0">
                <a:latin typeface="Comic Sans MS" pitchFamily="66" charset="0"/>
              </a:rPr>
              <a:t>2</a:t>
            </a:r>
            <a:r>
              <a:rPr lang="en-US" altLang="en-US" sz="2400" dirty="0">
                <a:latin typeface="Comic Sans MS" pitchFamily="66" charset="0"/>
              </a:rPr>
              <a:t>O conc. in cell = H</a:t>
            </a:r>
            <a:r>
              <a:rPr lang="en-US" altLang="en-US" sz="2400" baseline="-25000" dirty="0">
                <a:latin typeface="Comic Sans MS" pitchFamily="66" charset="0"/>
              </a:rPr>
              <a:t>2</a:t>
            </a:r>
            <a:r>
              <a:rPr lang="en-US" altLang="en-US" sz="2400" dirty="0">
                <a:latin typeface="Comic Sans MS" pitchFamily="66" charset="0"/>
              </a:rPr>
              <a:t>O conc. out of cell.</a:t>
            </a:r>
          </a:p>
        </p:txBody>
      </p:sp>
      <p:sp>
        <p:nvSpPr>
          <p:cNvPr id="11273" name="Text Box 8"/>
          <p:cNvSpPr txBox="1">
            <a:spLocks noChangeArrowheads="1"/>
          </p:cNvSpPr>
          <p:nvPr/>
        </p:nvSpPr>
        <p:spPr bwMode="auto">
          <a:xfrm>
            <a:off x="6058829" y="3135450"/>
            <a:ext cx="2787805"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400" b="1" dirty="0">
                <a:solidFill>
                  <a:srgbClr val="00B050"/>
                </a:solidFill>
                <a:latin typeface="Comic Sans MS" pitchFamily="66" charset="0"/>
              </a:rPr>
              <a:t>Hypotonic:</a:t>
            </a:r>
          </a:p>
          <a:p>
            <a:pPr algn="ctr" eaLnBrk="1" hangingPunct="1">
              <a:spcBef>
                <a:spcPct val="50000"/>
              </a:spcBef>
            </a:pPr>
            <a:r>
              <a:rPr lang="en-US" altLang="en-US" sz="2400" dirty="0">
                <a:latin typeface="Comic Sans MS" pitchFamily="66" charset="0"/>
              </a:rPr>
              <a:t>Higher H</a:t>
            </a:r>
            <a:r>
              <a:rPr lang="en-US" altLang="en-US" sz="2400" baseline="-25000" dirty="0">
                <a:latin typeface="Comic Sans MS" pitchFamily="66" charset="0"/>
              </a:rPr>
              <a:t>2</a:t>
            </a:r>
            <a:r>
              <a:rPr lang="en-US" altLang="en-US" sz="2400" dirty="0">
                <a:latin typeface="Comic Sans MS" pitchFamily="66" charset="0"/>
              </a:rPr>
              <a:t>O conc. out of cell, H</a:t>
            </a:r>
            <a:r>
              <a:rPr lang="en-US" altLang="en-US" sz="2400" baseline="-25000" dirty="0">
                <a:latin typeface="Comic Sans MS" pitchFamily="66" charset="0"/>
              </a:rPr>
              <a:t>2</a:t>
            </a:r>
            <a:r>
              <a:rPr lang="en-US" altLang="en-US" sz="2400" dirty="0">
                <a:latin typeface="Comic Sans MS" pitchFamily="66" charset="0"/>
              </a:rPr>
              <a:t>O moves </a:t>
            </a:r>
            <a:r>
              <a:rPr lang="en-US" altLang="en-US" sz="2400" dirty="0" smtClean="0">
                <a:latin typeface="Comic Sans MS" pitchFamily="66" charset="0"/>
              </a:rPr>
              <a:t>in = </a:t>
            </a:r>
            <a:r>
              <a:rPr lang="en-US" altLang="en-US" sz="2400" dirty="0">
                <a:latin typeface="Comic Sans MS" pitchFamily="66" charset="0"/>
              </a:rPr>
              <a:t>cell expands.</a:t>
            </a:r>
          </a:p>
        </p:txBody>
      </p:sp>
      <p:sp>
        <p:nvSpPr>
          <p:cNvPr id="11274" name="Text Box 9"/>
          <p:cNvSpPr txBox="1">
            <a:spLocks noChangeArrowheads="1"/>
          </p:cNvSpPr>
          <p:nvPr/>
        </p:nvSpPr>
        <p:spPr bwMode="auto">
          <a:xfrm>
            <a:off x="573591" y="3135450"/>
            <a:ext cx="25146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400" b="1" dirty="0">
                <a:solidFill>
                  <a:srgbClr val="FF0000"/>
                </a:solidFill>
                <a:latin typeface="Comic Sans MS" pitchFamily="66" charset="0"/>
              </a:rPr>
              <a:t>Hypertonic:</a:t>
            </a:r>
          </a:p>
          <a:p>
            <a:pPr algn="ctr" eaLnBrk="1" hangingPunct="1">
              <a:spcBef>
                <a:spcPct val="50000"/>
              </a:spcBef>
            </a:pPr>
            <a:r>
              <a:rPr lang="en-US" altLang="en-US" sz="2400" dirty="0">
                <a:latin typeface="Comic Sans MS" pitchFamily="66" charset="0"/>
              </a:rPr>
              <a:t>Lower H</a:t>
            </a:r>
            <a:r>
              <a:rPr lang="en-US" altLang="en-US" sz="2400" baseline="-25000" dirty="0">
                <a:latin typeface="Comic Sans MS" pitchFamily="66" charset="0"/>
              </a:rPr>
              <a:t>2</a:t>
            </a:r>
            <a:r>
              <a:rPr lang="en-US" altLang="en-US" sz="2400" dirty="0">
                <a:latin typeface="Comic Sans MS" pitchFamily="66" charset="0"/>
              </a:rPr>
              <a:t>O conc. out of cell, H</a:t>
            </a:r>
            <a:r>
              <a:rPr lang="en-US" altLang="en-US" sz="2400" baseline="-25000" dirty="0">
                <a:latin typeface="Comic Sans MS" pitchFamily="66" charset="0"/>
              </a:rPr>
              <a:t>2</a:t>
            </a:r>
            <a:r>
              <a:rPr lang="en-US" altLang="en-US" sz="2400" dirty="0">
                <a:latin typeface="Comic Sans MS" pitchFamily="66" charset="0"/>
              </a:rPr>
              <a:t>O moves </a:t>
            </a:r>
            <a:r>
              <a:rPr lang="en-US" altLang="en-US" sz="2400" dirty="0" smtClean="0">
                <a:latin typeface="Comic Sans MS" pitchFamily="66" charset="0"/>
              </a:rPr>
              <a:t>out = cell shrinks</a:t>
            </a:r>
            <a:endParaRPr lang="en-US" altLang="en-US" sz="2400" dirty="0">
              <a:latin typeface="Comic Sans MS" pitchFamily="66" charset="0"/>
            </a:endParaRPr>
          </a:p>
        </p:txBody>
      </p:sp>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AB9C1B1-3A7A-4BFB-88DE-B50A7B12A563}" type="slidenum">
              <a:rPr lang="en-US" altLang="en-US" sz="1400" smtClean="0"/>
              <a:pPr eaLnBrk="1" hangingPunct="1"/>
              <a:t>8</a:t>
            </a:fld>
            <a:endParaRPr lang="en-US" altLang="en-US" sz="1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6912614-14CD-4BDE-ACF1-61B41F2E317D}" type="slidenum">
              <a:rPr lang="en-US" altLang="en-US" sz="1400" smtClean="0"/>
              <a:pPr eaLnBrk="1" hangingPunct="1"/>
              <a:t>9</a:t>
            </a:fld>
            <a:endParaRPr lang="en-US" altLang="en-US" sz="1400" dirty="0" smtClean="0"/>
          </a:p>
        </p:txBody>
      </p:sp>
      <p:sp>
        <p:nvSpPr>
          <p:cNvPr id="12291" name="Rectangle 2"/>
          <p:cNvSpPr>
            <a:spLocks noGrp="1" noChangeArrowheads="1"/>
          </p:cNvSpPr>
          <p:nvPr>
            <p:ph type="title"/>
          </p:nvPr>
        </p:nvSpPr>
        <p:spPr/>
        <p:txBody>
          <a:bodyPr/>
          <a:lstStyle/>
          <a:p>
            <a:pPr eaLnBrk="1" hangingPunct="1"/>
            <a:r>
              <a:rPr lang="en-US" altLang="en-US" sz="4000" dirty="0" smtClean="0"/>
              <a:t>So Where Does Osmosis Happen?</a:t>
            </a:r>
          </a:p>
        </p:txBody>
      </p:sp>
      <p:sp>
        <p:nvSpPr>
          <p:cNvPr id="47107" name="Rectangle 3"/>
          <p:cNvSpPr>
            <a:spLocks noGrp="1" noChangeArrowheads="1"/>
          </p:cNvSpPr>
          <p:nvPr>
            <p:ph type="body" idx="1"/>
          </p:nvPr>
        </p:nvSpPr>
        <p:spPr>
          <a:xfrm>
            <a:off x="416312" y="2057400"/>
            <a:ext cx="4724400" cy="4297363"/>
          </a:xfrm>
        </p:spPr>
        <p:txBody>
          <a:bodyPr/>
          <a:lstStyle/>
          <a:p>
            <a:pPr eaLnBrk="1" hangingPunct="1">
              <a:buFontTx/>
              <a:buNone/>
            </a:pPr>
            <a:r>
              <a:rPr lang="en-US" altLang="en-US" dirty="0" smtClean="0"/>
              <a:t>Water and dissolved nutrient uptake happen through the root hairs.</a:t>
            </a:r>
          </a:p>
          <a:p>
            <a:pPr eaLnBrk="1" hangingPunct="1">
              <a:buFontTx/>
              <a:buNone/>
            </a:pPr>
            <a:endParaRPr lang="en-US" altLang="en-US" dirty="0" smtClean="0"/>
          </a:p>
          <a:p>
            <a:pPr eaLnBrk="1" hangingPunct="1">
              <a:buFontTx/>
              <a:buNone/>
            </a:pPr>
            <a:r>
              <a:rPr lang="en-US" altLang="en-US" dirty="0" smtClean="0"/>
              <a:t>Root hairs are specialized epidermal cells on the surface of roots.</a:t>
            </a:r>
          </a:p>
        </p:txBody>
      </p:sp>
      <p:pic>
        <p:nvPicPr>
          <p:cNvPr id="1229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362200"/>
            <a:ext cx="3505200"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 Box 5"/>
          <p:cNvSpPr txBox="1">
            <a:spLocks noChangeArrowheads="1"/>
          </p:cNvSpPr>
          <p:nvPr/>
        </p:nvSpPr>
        <p:spPr bwMode="auto">
          <a:xfrm>
            <a:off x="5105400" y="5638800"/>
            <a:ext cx="4038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dirty="0"/>
              <a:t>(University of Wisconsin-Madison, 2008)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anim calcmode="lin" valueType="num">
                                      <p:cBhvr additive="base">
                                        <p:cTn id="13"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theme/theme1.xml><?xml version="1.0" encoding="utf-8"?>
<a:theme xmlns:a="http://schemas.openxmlformats.org/drawingml/2006/main" name="Plant_Systems_Ppt_Template_V2">
  <a:themeElements>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Systems_Ppt_Template_V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Systems_Ppt_Template_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Systems_Ppt_Template_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Systems_Ppt_Template_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Systems_Ppt_Template_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Systems_Ppt_Template_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Systems_Ppt_Template_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Systems_Ppt_Template_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Systems_Ppt_Template_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Systems_Ppt_Template_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Systems_Ppt_Template_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Systems_Ppt_Template_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533</TotalTime>
  <Words>1493</Words>
  <Application>Microsoft Office PowerPoint</Application>
  <PresentationFormat>On-screen Show (4:3)</PresentationFormat>
  <Paragraphs>171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Comic Sans MS</vt:lpstr>
      <vt:lpstr>Times New Roman</vt:lpstr>
      <vt:lpstr>Verdana</vt:lpstr>
      <vt:lpstr>Plant_Systems_Ppt_Template_V2</vt:lpstr>
      <vt:lpstr>PowerPoint Presentation</vt:lpstr>
      <vt:lpstr>Root Absorption  Unit 4 – Anatomy and Physiology Lesson 4.2 The Radicle Root</vt:lpstr>
      <vt:lpstr>Check for Understanding…</vt:lpstr>
      <vt:lpstr>Cell Access</vt:lpstr>
      <vt:lpstr>Diffusion</vt:lpstr>
      <vt:lpstr>Diffusion</vt:lpstr>
      <vt:lpstr>Osmosis</vt:lpstr>
      <vt:lpstr>What happens in osmosis?</vt:lpstr>
      <vt:lpstr>So Where Does Osmosis Happen?</vt:lpstr>
      <vt:lpstr>Fluid Transfer</vt:lpstr>
      <vt:lpstr>The Concept of Turgor</vt:lpstr>
      <vt:lpstr>Bounty of Water</vt:lpstr>
      <vt:lpstr>Not Enough Water</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Root Absorption</dc:title>
  <dc:subject>ASP - Unit 4 - Lesson 4.2 The Radicle Root</dc:subject>
  <dc:creator>Dan Jansen</dc:creator>
  <cp:lastModifiedBy>Melanie Bloom</cp:lastModifiedBy>
  <cp:revision>52</cp:revision>
  <dcterms:created xsi:type="dcterms:W3CDTF">2007-11-17T23:02:30Z</dcterms:created>
  <dcterms:modified xsi:type="dcterms:W3CDTF">2015-04-18T17:35:38Z</dcterms:modified>
</cp:coreProperties>
</file>