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7" r:id="rId2"/>
    <p:sldId id="271" r:id="rId3"/>
    <p:sldId id="259" r:id="rId4"/>
    <p:sldId id="272" r:id="rId5"/>
    <p:sldId id="273" r:id="rId6"/>
    <p:sldId id="274" r:id="rId7"/>
    <p:sldId id="275" r:id="rId8"/>
    <p:sldId id="276" r:id="rId9"/>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 Jansen" initials="DJ"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009900"/>
    <a:srgbClr val="66FF66"/>
    <a:srgbClr val="996633"/>
    <a:srgbClr val="FF00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7145" autoAdjust="0"/>
  </p:normalViewPr>
  <p:slideViewPr>
    <p:cSldViewPr>
      <p:cViewPr varScale="1">
        <p:scale>
          <a:sx n="50" d="100"/>
          <a:sy n="50" d="100"/>
        </p:scale>
        <p:origin x="1956" y="42"/>
      </p:cViewPr>
      <p:guideLst>
        <p:guide orient="horz" pos="2160"/>
        <p:guide pos="2880"/>
      </p:guideLst>
    </p:cSldViewPr>
  </p:slideViewPr>
  <p:notesTextViewPr>
    <p:cViewPr>
      <p:scale>
        <a:sx n="100" d="100"/>
        <a:sy n="100" d="100"/>
      </p:scale>
      <p:origin x="0" y="0"/>
    </p:cViewPr>
  </p:notesTextViewPr>
  <p:notesViewPr>
    <p:cSldViewPr>
      <p:cViewPr>
        <p:scale>
          <a:sx n="60" d="100"/>
          <a:sy n="60" d="100"/>
        </p:scale>
        <p:origin x="3468" y="3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a:t>Major Parts of the Plant</a:t>
            </a:r>
          </a:p>
        </p:txBody>
      </p:sp>
      <p:sp>
        <p:nvSpPr>
          <p:cNvPr id="3481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a:t>
            </a:r>
            <a:endParaRPr lang="en-US" dirty="0"/>
          </a:p>
          <a:p>
            <a:pPr>
              <a:defRPr/>
            </a:pPr>
            <a:r>
              <a:rPr lang="en-US" dirty="0"/>
              <a:t>Unit 4 </a:t>
            </a:r>
            <a:r>
              <a:rPr lang="en-US" dirty="0" smtClean="0"/>
              <a:t>– Lesson </a:t>
            </a:r>
            <a:r>
              <a:rPr lang="en-US" dirty="0"/>
              <a:t>4.2 The Radicle Root</a:t>
            </a:r>
          </a:p>
        </p:txBody>
      </p:sp>
      <p:sp>
        <p:nvSpPr>
          <p:cNvPr id="3482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a:t>Curriculum for Agricultural Science </a:t>
            </a:r>
            <a:r>
              <a:rPr lang="en-US" dirty="0" smtClean="0"/>
              <a:t>Education </a:t>
            </a:r>
            <a:r>
              <a:rPr lang="en-US" dirty="0"/>
              <a:t>Copyright </a:t>
            </a:r>
            <a:r>
              <a:rPr lang="en-US" dirty="0" smtClean="0"/>
              <a:t>2015</a:t>
            </a:r>
            <a:endParaRPr lang="en-US" sz="1200" dirty="0"/>
          </a:p>
        </p:txBody>
      </p:sp>
      <p:sp>
        <p:nvSpPr>
          <p:cNvPr id="348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FD5F8C4-CB09-4F4E-BF7B-4B60A788C0D0}" type="slidenum">
              <a:rPr lang="en-US"/>
              <a:pPr>
                <a:defRPr/>
              </a:pPr>
              <a:t>‹#›</a:t>
            </a:fld>
            <a:endParaRPr lang="en-US" dirty="0"/>
          </a:p>
        </p:txBody>
      </p:sp>
      <p:pic>
        <p:nvPicPr>
          <p:cNvPr id="19462"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62303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a:t>Major Parts of the Plant</a:t>
            </a:r>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 Plant</a:t>
            </a:r>
          </a:p>
          <a:p>
            <a:pPr>
              <a:defRPr/>
            </a:pPr>
            <a:r>
              <a:rPr lang="en-US" dirty="0"/>
              <a:t>Unit 4 - Lesson 4.2 The Radicle Root</a:t>
            </a:r>
          </a:p>
          <a:p>
            <a:pPr>
              <a:defRPr/>
            </a:pPr>
            <a:endParaRPr lang="en-US" dirty="0"/>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smtClean="0"/>
              <a:t>Curriculum for Agricultural Science Education – Copyright 2015</a:t>
            </a:r>
            <a:endParaRPr lang="en-US" sz="1200" dirty="0"/>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39FC7F2-DB4A-4FD1-A7F9-7FD7F6067E50}" type="slidenum">
              <a:rPr lang="en-US"/>
              <a:pPr>
                <a:defRPr/>
              </a:pPr>
              <a:t>‹#›</a:t>
            </a:fld>
            <a:endParaRPr lang="en-US" dirty="0"/>
          </a:p>
        </p:txBody>
      </p:sp>
      <p:pic>
        <p:nvPicPr>
          <p:cNvPr id="11271" name="Picture 8"/>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19167388"/>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Major Parts of the Plant</a:t>
            </a:r>
          </a:p>
        </p:txBody>
      </p:sp>
      <p:sp>
        <p:nvSpPr>
          <p:cNvPr id="1229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 Plant</a:t>
            </a:r>
          </a:p>
          <a:p>
            <a:pPr eaLnBrk="1" hangingPunct="1"/>
            <a:r>
              <a:rPr lang="en-US" altLang="en-US" sz="1200" dirty="0" smtClean="0"/>
              <a:t>Unit 4 – Lesson 4.2 The Radicle Root</a:t>
            </a:r>
          </a:p>
          <a:p>
            <a:pPr eaLnBrk="1" hangingPunct="1"/>
            <a:endParaRPr lang="en-US" altLang="en-US" sz="1200" dirty="0" smtClean="0"/>
          </a:p>
        </p:txBody>
      </p:sp>
      <p:sp>
        <p:nvSpPr>
          <p:cNvPr id="1229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
        <p:nvSpPr>
          <p:cNvPr id="122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2F683470-2151-4E59-8F0E-03C8F99417DC}" type="slidenum">
              <a:rPr lang="en-US" altLang="en-US" sz="1200" smtClean="0"/>
              <a:pPr eaLnBrk="1" hangingPunct="1"/>
              <a:t>1</a:t>
            </a:fld>
            <a:endParaRPr lang="en-US" altLang="en-US" sz="1200" dirty="0" smtClean="0"/>
          </a:p>
        </p:txBody>
      </p:sp>
      <p:sp>
        <p:nvSpPr>
          <p:cNvPr id="12294" name="Rectangle 2"/>
          <p:cNvSpPr>
            <a:spLocks noGrp="1" noRot="1" noChangeAspect="1" noChangeArrowheads="1" noTextEdit="1"/>
          </p:cNvSpPr>
          <p:nvPr>
            <p:ph type="sldImg"/>
          </p:nvPr>
        </p:nvSpPr>
        <p:spPr>
          <a:ln/>
        </p:spPr>
      </p:sp>
      <p:sp>
        <p:nvSpPr>
          <p:cNvPr id="12295"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Tree>
    <p:extLst>
      <p:ext uri="{BB962C8B-B14F-4D97-AF65-F5344CB8AC3E}">
        <p14:creationId xmlns:p14="http://schemas.microsoft.com/office/powerpoint/2010/main" val="25349264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Major Parts of the Plant</a:t>
            </a:r>
          </a:p>
        </p:txBody>
      </p:sp>
      <p:sp>
        <p:nvSpPr>
          <p:cNvPr id="1331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73FD7863-9D5C-4782-A432-171B39C28DED}" type="slidenum">
              <a:rPr lang="en-US" altLang="en-US" sz="1200" smtClean="0"/>
              <a:pPr eaLnBrk="1" hangingPunct="1"/>
              <a:t>2</a:t>
            </a:fld>
            <a:endParaRPr lang="en-US" altLang="en-US" sz="1200" dirty="0" smtClean="0"/>
          </a:p>
        </p:txBody>
      </p:sp>
      <p:sp>
        <p:nvSpPr>
          <p:cNvPr id="13318" name="Rectangle 2"/>
          <p:cNvSpPr>
            <a:spLocks noGrp="1" noRot="1" noChangeAspect="1" noChangeArrowheads="1" noTextEdit="1"/>
          </p:cNvSpPr>
          <p:nvPr>
            <p:ph type="sldImg"/>
          </p:nvPr>
        </p:nvSpPr>
        <p:spPr>
          <a:ln/>
        </p:spPr>
      </p:sp>
      <p:sp>
        <p:nvSpPr>
          <p:cNvPr id="13319"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This presentation will be used to help students self-assess their answers for </a:t>
            </a:r>
            <a:r>
              <a:rPr lang="en-US" altLang="en-US" i="1" dirty="0" smtClean="0"/>
              <a:t>Activity 4.2.1 Show Me What You Know about Plant Parts</a:t>
            </a:r>
            <a:r>
              <a:rPr lang="en-US" altLang="en-US" dirty="0" smtClean="0"/>
              <a:t>. </a:t>
            </a:r>
          </a:p>
          <a:p>
            <a:pPr eaLnBrk="1" hangingPunct="1"/>
            <a:endParaRPr lang="en-US" altLang="en-US" dirty="0" smtClean="0"/>
          </a:p>
          <a:p>
            <a:pPr eaLnBrk="1" hangingPunct="1"/>
            <a:r>
              <a:rPr lang="en-US" altLang="en-US" dirty="0" smtClean="0"/>
              <a:t>This presentation covers the four major parts of a plant and the functions of each part</a:t>
            </a:r>
            <a:r>
              <a:rPr lang="en-US" altLang="en-US" baseline="0" dirty="0" smtClean="0"/>
              <a:t> and will review Introduction to Agriculture, Food, and Natural Resources plant parts activities.</a:t>
            </a:r>
            <a:endParaRPr lang="en-US" altLang="en-US" dirty="0" smtClean="0"/>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 Plant</a:t>
            </a:r>
          </a:p>
          <a:p>
            <a:pPr eaLnBrk="1" hangingPunct="1"/>
            <a:r>
              <a:rPr lang="en-US" altLang="en-US" sz="1200" dirty="0" smtClean="0"/>
              <a:t>Unit 4 – Lesson 4.2 The Radicle Root</a:t>
            </a:r>
          </a:p>
          <a:p>
            <a:pPr eaLnBrk="1" hangingPunct="1"/>
            <a:endParaRPr lang="en-US" altLang="en-US" sz="1200" dirty="0" smtClean="0"/>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335831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Major Parts of the Plant</a:t>
            </a:r>
          </a:p>
        </p:txBody>
      </p:sp>
      <p:sp>
        <p:nvSpPr>
          <p:cNvPr id="1434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F6A95B4B-740C-41F3-98F6-58B811BB57CF}" type="slidenum">
              <a:rPr lang="en-US" altLang="en-US" sz="1200" smtClean="0"/>
              <a:pPr eaLnBrk="1" hangingPunct="1"/>
              <a:t>3</a:t>
            </a:fld>
            <a:endParaRPr lang="en-US" altLang="en-US" sz="1200" dirty="0" smtClean="0"/>
          </a:p>
        </p:txBody>
      </p:sp>
      <p:sp>
        <p:nvSpPr>
          <p:cNvPr id="14342" name="Rectangle 2"/>
          <p:cNvSpPr>
            <a:spLocks noGrp="1" noRot="1" noChangeAspect="1" noChangeArrowheads="1" noTextEdit="1"/>
          </p:cNvSpPr>
          <p:nvPr>
            <p:ph type="sldImg"/>
          </p:nvPr>
        </p:nvSpPr>
        <p:spPr>
          <a:ln/>
        </p:spPr>
      </p:sp>
      <p:sp>
        <p:nvSpPr>
          <p:cNvPr id="14343"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Have students draw and label these parts in their </a:t>
            </a:r>
            <a:r>
              <a:rPr lang="en-US" altLang="en-US" i="1" dirty="0" smtClean="0"/>
              <a:t>Presentation Notes</a:t>
            </a:r>
            <a:r>
              <a:rPr lang="en-US" altLang="en-US" dirty="0" smtClean="0"/>
              <a:t>.</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 Plant</a:t>
            </a:r>
          </a:p>
          <a:p>
            <a:pPr eaLnBrk="1" hangingPunct="1"/>
            <a:r>
              <a:rPr lang="en-US" altLang="en-US" sz="1200" dirty="0" smtClean="0"/>
              <a:t>Unit 4 – Lesson 4.2 The Radicle Root</a:t>
            </a:r>
          </a:p>
          <a:p>
            <a:pPr eaLnBrk="1" hangingPunct="1"/>
            <a:endParaRPr lang="en-US" altLang="en-US" sz="1200" dirty="0" smtClean="0"/>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25078195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Major Parts of the Plant</a:t>
            </a:r>
          </a:p>
        </p:txBody>
      </p:sp>
      <p:sp>
        <p:nvSpPr>
          <p:cNvPr id="153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B64B682-DBD8-4B4E-A52E-AEF68320262B}" type="slidenum">
              <a:rPr lang="en-US" altLang="en-US" sz="1200" smtClean="0"/>
              <a:pPr eaLnBrk="1" hangingPunct="1"/>
              <a:t>4</a:t>
            </a:fld>
            <a:endParaRPr lang="en-US" altLang="en-US" sz="1200" dirty="0" smtClean="0"/>
          </a:p>
        </p:txBody>
      </p:sp>
      <p:sp>
        <p:nvSpPr>
          <p:cNvPr id="15366" name="Rectangle 2"/>
          <p:cNvSpPr>
            <a:spLocks noGrp="1" noRot="1" noChangeAspect="1" noChangeArrowheads="1" noTextEdit="1"/>
          </p:cNvSpPr>
          <p:nvPr>
            <p:ph type="sldImg"/>
          </p:nvPr>
        </p:nvSpPr>
        <p:spPr>
          <a:ln/>
        </p:spPr>
      </p:sp>
      <p:sp>
        <p:nvSpPr>
          <p:cNvPr id="15367"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 root is the focus for </a:t>
            </a:r>
            <a:r>
              <a:rPr lang="en-US" altLang="en-US" i="1" dirty="0" smtClean="0"/>
              <a:t>Lesson 4.2 The Radicle Root</a:t>
            </a:r>
            <a:r>
              <a:rPr lang="en-US" altLang="en-US" dirty="0" smtClean="0"/>
              <a:t>. The three lessons following Lesson 4.2 will have students investigate each of the remaining plant parts.</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 Plant</a:t>
            </a:r>
          </a:p>
          <a:p>
            <a:pPr eaLnBrk="1" hangingPunct="1"/>
            <a:r>
              <a:rPr lang="en-US" altLang="en-US" sz="1200" dirty="0" smtClean="0"/>
              <a:t>Unit 4 – Lesson 4.2 The Radicle Root</a:t>
            </a:r>
          </a:p>
          <a:p>
            <a:pPr eaLnBrk="1" hangingPunct="1"/>
            <a:endParaRPr lang="en-US" altLang="en-US" sz="1200" dirty="0" smtClean="0"/>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33095257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Major Parts of the Plant</a:t>
            </a:r>
          </a:p>
        </p:txBody>
      </p:sp>
      <p:sp>
        <p:nvSpPr>
          <p:cNvPr id="163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EFE39B9-7CA1-43AD-B062-C6CA320ED603}" type="slidenum">
              <a:rPr lang="en-US" altLang="en-US" sz="1200" smtClean="0"/>
              <a:pPr eaLnBrk="1" hangingPunct="1"/>
              <a:t>5</a:t>
            </a:fld>
            <a:endParaRPr lang="en-US" altLang="en-US" sz="1200" dirty="0" smtClean="0"/>
          </a:p>
        </p:txBody>
      </p:sp>
      <p:sp>
        <p:nvSpPr>
          <p:cNvPr id="16390" name="Rectangle 2"/>
          <p:cNvSpPr>
            <a:spLocks noGrp="1" noRot="1" noChangeAspect="1" noChangeArrowheads="1" noTextEdit="1"/>
          </p:cNvSpPr>
          <p:nvPr>
            <p:ph type="sldImg"/>
          </p:nvPr>
        </p:nvSpPr>
        <p:spPr>
          <a:ln/>
        </p:spPr>
      </p:sp>
      <p:sp>
        <p:nvSpPr>
          <p:cNvPr id="16391"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We think of most stems as existing above ground providing the vertical structure for the plant. However, some stems can be found below ground, such as rhizomes or tubers.</a:t>
            </a:r>
          </a:p>
          <a:p>
            <a:pPr eaLnBrk="1" hangingPunct="1"/>
            <a:endParaRPr lang="en-US" altLang="en-US" dirty="0" smtClean="0"/>
          </a:p>
          <a:p>
            <a:pPr eaLnBrk="1" hangingPunct="1"/>
            <a:r>
              <a:rPr lang="en-US" altLang="en-US" b="1" dirty="0" smtClean="0"/>
              <a:t>Definitions:</a:t>
            </a:r>
          </a:p>
          <a:p>
            <a:pPr eaLnBrk="1" hangingPunct="1"/>
            <a:r>
              <a:rPr lang="en-US" altLang="en-US" dirty="0" smtClean="0"/>
              <a:t>Synthesize: To form, combine or create. </a:t>
            </a:r>
          </a:p>
          <a:p>
            <a:pPr eaLnBrk="1" hangingPunct="1"/>
            <a:r>
              <a:rPr lang="en-US" altLang="en-US" dirty="0" smtClean="0"/>
              <a:t>Photosynthesis: The process for the synthesis of food in the form of sugars.</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 Plant</a:t>
            </a:r>
          </a:p>
          <a:p>
            <a:pPr eaLnBrk="1" hangingPunct="1"/>
            <a:r>
              <a:rPr lang="en-US" altLang="en-US" sz="1200" dirty="0" smtClean="0"/>
              <a:t>Unit 4 – Lesson 4.2 The Radicle Root</a:t>
            </a:r>
          </a:p>
          <a:p>
            <a:pPr eaLnBrk="1" hangingPunct="1"/>
            <a:endParaRPr lang="en-US" altLang="en-US" sz="1200" dirty="0" smtClean="0"/>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2281554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Major Parts of the Plant</a:t>
            </a:r>
          </a:p>
        </p:txBody>
      </p:sp>
      <p:sp>
        <p:nvSpPr>
          <p:cNvPr id="174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72B2F88-AE0D-4D11-B389-B6523F6CD58C}" type="slidenum">
              <a:rPr lang="en-US" altLang="en-US" sz="1200" smtClean="0"/>
              <a:pPr eaLnBrk="1" hangingPunct="1"/>
              <a:t>6</a:t>
            </a:fld>
            <a:endParaRPr lang="en-US" altLang="en-US" sz="1200" dirty="0" smtClean="0"/>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 green color of leaves is the reflection of the green and yellow spectrums of light. The plant absorbs all of the other spectrum colors and converts this energy during the photosynthesis process.</a:t>
            </a:r>
          </a:p>
          <a:p>
            <a:pPr eaLnBrk="1" hangingPunct="1"/>
            <a:endParaRPr lang="en-US" altLang="en-US" dirty="0" smtClean="0"/>
          </a:p>
          <a:p>
            <a:pPr eaLnBrk="1" hangingPunct="1"/>
            <a:r>
              <a:rPr lang="en-US" altLang="en-US" dirty="0" smtClean="0"/>
              <a:t>Transpiration is another major physiological process typically associated with leaves. Transpiration will be explored in more detail in a later lesson.</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 Plant</a:t>
            </a:r>
          </a:p>
          <a:p>
            <a:pPr eaLnBrk="1" hangingPunct="1"/>
            <a:r>
              <a:rPr lang="en-US" altLang="en-US" sz="1200" dirty="0" smtClean="0"/>
              <a:t>Unit 4 – Lesson 4.2 The Radicle Root</a:t>
            </a:r>
          </a:p>
          <a:p>
            <a:pPr eaLnBrk="1" hangingPunct="1"/>
            <a:endParaRPr lang="en-US" altLang="en-US" sz="1200" dirty="0" smtClean="0"/>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21848889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Major Parts of the Plant</a:t>
            </a:r>
          </a:p>
        </p:txBody>
      </p:sp>
      <p:sp>
        <p:nvSpPr>
          <p:cNvPr id="184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3383BC0-EE0A-4245-9046-2816BBC71E6F}" type="slidenum">
              <a:rPr lang="en-US" altLang="en-US" sz="1200" smtClean="0"/>
              <a:pPr eaLnBrk="1" hangingPunct="1"/>
              <a:t>7</a:t>
            </a:fld>
            <a:endParaRPr lang="en-US" altLang="en-US" sz="1200" dirty="0" smtClean="0"/>
          </a:p>
        </p:txBody>
      </p:sp>
      <p:sp>
        <p:nvSpPr>
          <p:cNvPr id="18438" name="Rectangle 2"/>
          <p:cNvSpPr>
            <a:spLocks noGrp="1" noRot="1" noChangeAspect="1" noChangeArrowheads="1" noTextEdit="1"/>
          </p:cNvSpPr>
          <p:nvPr>
            <p:ph type="sldImg"/>
          </p:nvPr>
        </p:nvSpPr>
        <p:spPr>
          <a:ln/>
        </p:spPr>
      </p:sp>
      <p:sp>
        <p:nvSpPr>
          <p:cNvPr id="18439" name="Rectangle 3"/>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Flowers are the sexual reproductive component of plants. </a:t>
            </a:r>
            <a:r>
              <a:rPr lang="en-US" altLang="en-US" i="1" dirty="0" smtClean="0"/>
              <a:t>Lesson 4.5 Flower Power</a:t>
            </a:r>
            <a:r>
              <a:rPr lang="en-US" altLang="en-US" dirty="0" smtClean="0"/>
              <a:t> will examine more concepts related to flowers and </a:t>
            </a:r>
            <a:r>
              <a:rPr lang="en-US" altLang="en-US" i="1" dirty="0" smtClean="0"/>
              <a:t>Unit 7 Plant Reproduction</a:t>
            </a:r>
            <a:r>
              <a:rPr lang="en-US" altLang="en-US" dirty="0" smtClean="0"/>
              <a:t> will discuss sexual reproduction.</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 Plant</a:t>
            </a:r>
          </a:p>
          <a:p>
            <a:pPr eaLnBrk="1" hangingPunct="1"/>
            <a:r>
              <a:rPr lang="en-US" altLang="en-US" sz="1200" dirty="0" smtClean="0"/>
              <a:t>Unit 4 – Lesson 4.2 The Radicle Root</a:t>
            </a:r>
          </a:p>
          <a:p>
            <a:pPr eaLnBrk="1" hangingPunct="1"/>
            <a:endParaRPr lang="en-US" altLang="en-US" sz="1200" dirty="0" smtClean="0"/>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3925329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114800"/>
          </a:xfrm>
          <a:prstGeom prst="rect">
            <a:avLst/>
          </a:prstGeom>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smtClean="0"/>
              <a:t>Major Parts of the Plant</a:t>
            </a:r>
            <a:endParaRPr lang="en-US" dirty="0"/>
          </a:p>
        </p:txBody>
      </p:sp>
      <p:sp>
        <p:nvSpPr>
          <p:cNvPr id="7" name="Slide Number Placeholder 6"/>
          <p:cNvSpPr>
            <a:spLocks noGrp="1"/>
          </p:cNvSpPr>
          <p:nvPr>
            <p:ph type="sldNum" sz="quarter" idx="13"/>
          </p:nvPr>
        </p:nvSpPr>
        <p:spPr/>
        <p:txBody>
          <a:bodyPr/>
          <a:lstStyle/>
          <a:p>
            <a:pPr>
              <a:defRPr/>
            </a:pPr>
            <a:fld id="{839FC7F2-DB4A-4FD1-A7F9-7FD7F6067E50}" type="slidenum">
              <a:rPr lang="en-US" smtClean="0"/>
              <a:pPr>
                <a:defRPr/>
              </a:pPr>
              <a:t>8</a:t>
            </a:fld>
            <a:endParaRPr lang="en-US" dirty="0"/>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 Plant</a:t>
            </a:r>
          </a:p>
          <a:p>
            <a:pPr eaLnBrk="1" hangingPunct="1"/>
            <a:r>
              <a:rPr lang="en-US" altLang="en-US" sz="1200" dirty="0" smtClean="0"/>
              <a:t>Unit 4 – Lesson 4.2 The Radicle Root</a:t>
            </a:r>
          </a:p>
          <a:p>
            <a:pPr eaLnBrk="1" hangingPunct="1"/>
            <a:endParaRPr lang="en-US" altLang="en-US" sz="1200" dirty="0" smtClean="0"/>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23627063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0"/>
          <p:cNvGrpSpPr>
            <a:grpSpLocks/>
          </p:cNvGrpSpPr>
          <p:nvPr/>
        </p:nvGrpSpPr>
        <p:grpSpPr bwMode="auto">
          <a:xfrm>
            <a:off x="838200" y="228600"/>
            <a:ext cx="8305800" cy="5480050"/>
            <a:chOff x="528" y="144"/>
            <a:chExt cx="5232" cy="3452"/>
          </a:xfrm>
        </p:grpSpPr>
        <p:pic>
          <p:nvPicPr>
            <p:cNvPr id="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0" y="144"/>
              <a:ext cx="3452" cy="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8"/>
            <p:cNvSpPr txBox="1">
              <a:spLocks noChangeArrowheads="1"/>
            </p:cNvSpPr>
            <p:nvPr/>
          </p:nvSpPr>
          <p:spPr bwMode="auto">
            <a:xfrm>
              <a:off x="528" y="3072"/>
              <a:ext cx="5232" cy="327"/>
            </a:xfrm>
            <a:prstGeom prst="rect">
              <a:avLst/>
            </a:prstGeom>
            <a:solidFill>
              <a:srgbClr val="00CC00"/>
            </a:solidFill>
            <a:ln w="9525">
              <a:noFill/>
              <a:miter lim="800000"/>
              <a:headEnd/>
              <a:tailEnd/>
            </a:ln>
            <a:effectLst/>
          </p:spPr>
          <p:txBody>
            <a:bodyPr>
              <a:spAutoFit/>
            </a:bodyPr>
            <a:lstStyle/>
            <a:p>
              <a:pPr algn="ctr" eaLnBrk="0" hangingPunct="0">
                <a:spcBef>
                  <a:spcPct val="50000"/>
                </a:spcBef>
                <a:defRPr/>
              </a:pPr>
              <a:r>
                <a:rPr lang="en-US" sz="2800" b="1" dirty="0"/>
                <a:t>Principles of Agricultural Science – Plant</a:t>
              </a:r>
            </a:p>
          </p:txBody>
        </p:sp>
      </p:gr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vl1pPr>
          </a:lstStyle>
          <a:p>
            <a:pPr>
              <a:defRPr/>
            </a:pPr>
            <a:fld id="{AA24A732-3EC7-4A43-8185-E963A83BB846}" type="slidenum">
              <a:rPr lang="en-US"/>
              <a:pPr>
                <a:defRPr/>
              </a:pPr>
              <a:t>‹#›</a:t>
            </a:fld>
            <a:endParaRPr lang="en-US" dirty="0"/>
          </a:p>
        </p:txBody>
      </p:sp>
    </p:spTree>
    <p:extLst>
      <p:ext uri="{BB962C8B-B14F-4D97-AF65-F5344CB8AC3E}">
        <p14:creationId xmlns:p14="http://schemas.microsoft.com/office/powerpoint/2010/main" val="4005285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2F2F378-8C8B-4A3F-9C92-0C74FE2BDCC6}" type="slidenum">
              <a:rPr lang="en-US"/>
              <a:pPr>
                <a:defRPr/>
              </a:pPr>
              <a:t>‹#›</a:t>
            </a:fld>
            <a:endParaRPr lang="en-US" dirty="0"/>
          </a:p>
        </p:txBody>
      </p:sp>
    </p:spTree>
    <p:extLst>
      <p:ext uri="{BB962C8B-B14F-4D97-AF65-F5344CB8AC3E}">
        <p14:creationId xmlns:p14="http://schemas.microsoft.com/office/powerpoint/2010/main" val="1327466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13725E7-68FF-497E-8B6E-591051338D3E}" type="slidenum">
              <a:rPr lang="en-US"/>
              <a:pPr>
                <a:defRPr/>
              </a:pPr>
              <a:t>‹#›</a:t>
            </a:fld>
            <a:endParaRPr lang="en-US" dirty="0"/>
          </a:p>
        </p:txBody>
      </p:sp>
    </p:spTree>
    <p:extLst>
      <p:ext uri="{BB962C8B-B14F-4D97-AF65-F5344CB8AC3E}">
        <p14:creationId xmlns:p14="http://schemas.microsoft.com/office/powerpoint/2010/main" val="4204852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1038A6D-C551-4B48-969F-1BA657924B14}" type="slidenum">
              <a:rPr lang="en-US"/>
              <a:pPr>
                <a:defRPr/>
              </a:pPr>
              <a:t>‹#›</a:t>
            </a:fld>
            <a:endParaRPr lang="en-US" dirty="0"/>
          </a:p>
        </p:txBody>
      </p:sp>
    </p:spTree>
    <p:extLst>
      <p:ext uri="{BB962C8B-B14F-4D97-AF65-F5344CB8AC3E}">
        <p14:creationId xmlns:p14="http://schemas.microsoft.com/office/powerpoint/2010/main" val="639289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509A973-9217-4B8A-B434-FF5ED956FE7E}" type="slidenum">
              <a:rPr lang="en-US"/>
              <a:pPr>
                <a:defRPr/>
              </a:pPr>
              <a:t>‹#›</a:t>
            </a:fld>
            <a:endParaRPr lang="en-US" dirty="0"/>
          </a:p>
        </p:txBody>
      </p:sp>
    </p:spTree>
    <p:extLst>
      <p:ext uri="{BB962C8B-B14F-4D97-AF65-F5344CB8AC3E}">
        <p14:creationId xmlns:p14="http://schemas.microsoft.com/office/powerpoint/2010/main" val="353203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6926D18-7808-4795-A78F-4A98DC74E335}" type="slidenum">
              <a:rPr lang="en-US"/>
              <a:pPr>
                <a:defRPr/>
              </a:pPr>
              <a:t>‹#›</a:t>
            </a:fld>
            <a:endParaRPr lang="en-US" dirty="0"/>
          </a:p>
        </p:txBody>
      </p:sp>
    </p:spTree>
    <p:extLst>
      <p:ext uri="{BB962C8B-B14F-4D97-AF65-F5344CB8AC3E}">
        <p14:creationId xmlns:p14="http://schemas.microsoft.com/office/powerpoint/2010/main" val="1806288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DE7B36DB-6CCD-4647-9587-18E38A8B86D1}" type="slidenum">
              <a:rPr lang="en-US"/>
              <a:pPr>
                <a:defRPr/>
              </a:pPr>
              <a:t>‹#›</a:t>
            </a:fld>
            <a:endParaRPr lang="en-US" dirty="0"/>
          </a:p>
        </p:txBody>
      </p:sp>
    </p:spTree>
    <p:extLst>
      <p:ext uri="{BB962C8B-B14F-4D97-AF65-F5344CB8AC3E}">
        <p14:creationId xmlns:p14="http://schemas.microsoft.com/office/powerpoint/2010/main" val="1512215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3336CA24-8740-4E83-B0D3-FA6032BD0C7D}" type="slidenum">
              <a:rPr lang="en-US"/>
              <a:pPr>
                <a:defRPr/>
              </a:pPr>
              <a:t>‹#›</a:t>
            </a:fld>
            <a:endParaRPr lang="en-US" dirty="0"/>
          </a:p>
        </p:txBody>
      </p:sp>
    </p:spTree>
    <p:extLst>
      <p:ext uri="{BB962C8B-B14F-4D97-AF65-F5344CB8AC3E}">
        <p14:creationId xmlns:p14="http://schemas.microsoft.com/office/powerpoint/2010/main" val="4222020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19084D1C-E294-4C16-B992-5E5E9BDF7E2F}" type="slidenum">
              <a:rPr lang="en-US"/>
              <a:pPr>
                <a:defRPr/>
              </a:pPr>
              <a:t>‹#›</a:t>
            </a:fld>
            <a:endParaRPr lang="en-US" dirty="0"/>
          </a:p>
        </p:txBody>
      </p:sp>
    </p:spTree>
    <p:extLst>
      <p:ext uri="{BB962C8B-B14F-4D97-AF65-F5344CB8AC3E}">
        <p14:creationId xmlns:p14="http://schemas.microsoft.com/office/powerpoint/2010/main" val="3864287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58952A6-F057-47B6-8088-C449EE0E9012}" type="slidenum">
              <a:rPr lang="en-US"/>
              <a:pPr>
                <a:defRPr/>
              </a:pPr>
              <a:t>‹#›</a:t>
            </a:fld>
            <a:endParaRPr lang="en-US" dirty="0"/>
          </a:p>
        </p:txBody>
      </p:sp>
    </p:spTree>
    <p:extLst>
      <p:ext uri="{BB962C8B-B14F-4D97-AF65-F5344CB8AC3E}">
        <p14:creationId xmlns:p14="http://schemas.microsoft.com/office/powerpoint/2010/main" val="3011547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79DFB3E6-EDE8-4DE7-B120-BD0F664920C8}" type="slidenum">
              <a:rPr lang="en-US"/>
              <a:pPr>
                <a:defRPr/>
              </a:pPr>
              <a:t>‹#›</a:t>
            </a:fld>
            <a:endParaRPr lang="en-US" dirty="0"/>
          </a:p>
        </p:txBody>
      </p:sp>
    </p:spTree>
    <p:extLst>
      <p:ext uri="{BB962C8B-B14F-4D97-AF65-F5344CB8AC3E}">
        <p14:creationId xmlns:p14="http://schemas.microsoft.com/office/powerpoint/2010/main" val="1139185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Rectangle 3"/>
          <p:cNvSpPr>
            <a:spLocks noGrp="1" noChangeArrowheads="1"/>
          </p:cNvSpPr>
          <p:nvPr>
            <p:ph type="body" idx="1"/>
          </p:nvPr>
        </p:nvSpPr>
        <p:spPr bwMode="auto">
          <a:xfrm>
            <a:off x="457200" y="1828800"/>
            <a:ext cx="82296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F592B3F3-5497-4585-AD87-4501B0966C0A}" type="slidenum">
              <a:rPr lang="en-US"/>
              <a:pPr>
                <a:defRPr/>
              </a:pPr>
              <a:t>‹#›</a:t>
            </a:fld>
            <a:endParaRPr lang="en-US" dirty="0"/>
          </a:p>
        </p:txBody>
      </p:sp>
      <p:sp>
        <p:nvSpPr>
          <p:cNvPr id="1031" name="Text Box 7"/>
          <p:cNvSpPr txBox="1">
            <a:spLocks noChangeArrowheads="1"/>
          </p:cNvSpPr>
          <p:nvPr/>
        </p:nvSpPr>
        <p:spPr bwMode="auto">
          <a:xfrm>
            <a:off x="825500" y="1358900"/>
            <a:ext cx="8305800" cy="366713"/>
          </a:xfrm>
          <a:prstGeom prst="rect">
            <a:avLst/>
          </a:prstGeom>
          <a:solidFill>
            <a:srgbClr val="00CC00"/>
          </a:solidFill>
          <a:ln w="9525">
            <a:noFill/>
            <a:miter lim="800000"/>
            <a:headEnd/>
            <a:tailEnd/>
          </a:ln>
          <a:effectLst/>
        </p:spPr>
        <p:txBody>
          <a:bodyPr>
            <a:spAutoFit/>
          </a:bodyPr>
          <a:lstStyle/>
          <a:p>
            <a:pPr>
              <a:spcBef>
                <a:spcPct val="50000"/>
              </a:spcBef>
              <a:defRPr/>
            </a:pPr>
            <a:endParaRPr lang="en-US" sz="1800" dirty="0"/>
          </a:p>
        </p:txBody>
      </p:sp>
      <p:pic>
        <p:nvPicPr>
          <p:cNvPr id="2056" name="Picture 8"/>
          <p:cNvPicPr>
            <a:picLocks noChangeAspect="1" noChangeArrowheads="1"/>
          </p:cNvPicPr>
          <p:nvPr/>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7391400" y="6248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EC9A617E-F510-41F6-AD33-BDCCD35B2D0E}" type="slidenum">
              <a:rPr lang="en-US" altLang="en-US" sz="1400" smtClean="0"/>
              <a:pPr eaLnBrk="1" hangingPunct="1"/>
              <a:t>1</a:t>
            </a:fld>
            <a:endParaRPr lang="en-US" altLang="en-US" sz="1400" dirty="0" smtClean="0"/>
          </a:p>
        </p:txBody>
      </p:sp>
      <p:sp>
        <p:nvSpPr>
          <p:cNvPr id="4099" name="Text Box 2"/>
          <p:cNvSpPr txBox="1">
            <a:spLocks noChangeArrowheads="1"/>
          </p:cNvSpPr>
          <p:nvPr/>
        </p:nvSpPr>
        <p:spPr bwMode="auto">
          <a:xfrm>
            <a:off x="3108325" y="4503738"/>
            <a:ext cx="18415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endParaRPr lang="en-US" altLang="en-US" sz="3800" b="1" dirty="0">
              <a:solidFill>
                <a:srgbClr val="003399"/>
              </a:solidFill>
              <a:latin typeface="Verdana" pitchFamily="34" charset="0"/>
            </a:endParaRP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7454332-44CC-4A7C-848B-8552F44AB5AB}" type="slidenum">
              <a:rPr lang="en-US" altLang="en-US" sz="1400" smtClean="0"/>
              <a:pPr eaLnBrk="1" hangingPunct="1"/>
              <a:t>2</a:t>
            </a:fld>
            <a:endParaRPr lang="en-US" altLang="en-US" sz="1400" dirty="0" smtClean="0"/>
          </a:p>
        </p:txBody>
      </p:sp>
      <p:sp>
        <p:nvSpPr>
          <p:cNvPr id="5123" name="Rectangle 4"/>
          <p:cNvSpPr>
            <a:spLocks noGrp="1" noChangeArrowheads="1"/>
          </p:cNvSpPr>
          <p:nvPr>
            <p:ph type="title"/>
          </p:nvPr>
        </p:nvSpPr>
        <p:spPr>
          <a:xfrm>
            <a:off x="533400" y="2819400"/>
            <a:ext cx="8229600" cy="1905000"/>
          </a:xfrm>
        </p:spPr>
        <p:txBody>
          <a:bodyPr/>
          <a:lstStyle/>
          <a:p>
            <a:pPr eaLnBrk="1" hangingPunct="1"/>
            <a:r>
              <a:rPr lang="en-US" altLang="en-US" dirty="0" smtClean="0"/>
              <a:t>Major Parts of the Plant</a:t>
            </a:r>
            <a:br>
              <a:rPr lang="en-US" altLang="en-US" dirty="0" smtClean="0"/>
            </a:br>
            <a:r>
              <a:rPr lang="en-US" altLang="en-US" dirty="0" smtClean="0"/>
              <a:t/>
            </a:r>
            <a:br>
              <a:rPr lang="en-US" altLang="en-US" dirty="0" smtClean="0"/>
            </a:br>
            <a:r>
              <a:rPr lang="en-US" altLang="en-US" sz="2800" dirty="0" smtClean="0"/>
              <a:t>Unit 4 – Anatomy and Physiology</a:t>
            </a:r>
            <a:br>
              <a:rPr lang="en-US" altLang="en-US" sz="2800" dirty="0" smtClean="0"/>
            </a:br>
            <a:r>
              <a:rPr lang="en-US" altLang="en-US" sz="2800" dirty="0" smtClean="0"/>
              <a:t>Lesson 4.2 The Radicle Root</a:t>
            </a:r>
          </a:p>
        </p:txBody>
      </p:sp>
      <p:sp>
        <p:nvSpPr>
          <p:cNvPr id="5124" name="Text Box 5"/>
          <p:cNvSpPr txBox="1">
            <a:spLocks noChangeArrowheads="1"/>
          </p:cNvSpPr>
          <p:nvPr/>
        </p:nvSpPr>
        <p:spPr bwMode="auto">
          <a:xfrm>
            <a:off x="762000" y="1295400"/>
            <a:ext cx="8382000" cy="519113"/>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a:spcBef>
                <a:spcPct val="50000"/>
              </a:spcBef>
            </a:pPr>
            <a:r>
              <a:rPr lang="en-US" altLang="en-US" sz="2800" b="1" dirty="0"/>
              <a:t>Principles of Agricultural Science – Plant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56D07DF-09C7-447E-96B1-C237068C08A6}" type="slidenum">
              <a:rPr lang="en-US" altLang="en-US" sz="1400" smtClean="0"/>
              <a:pPr eaLnBrk="1" hangingPunct="1"/>
              <a:t>3</a:t>
            </a:fld>
            <a:endParaRPr lang="en-US" altLang="en-US" sz="1400" dirty="0" smtClean="0"/>
          </a:p>
        </p:txBody>
      </p:sp>
      <p:sp>
        <p:nvSpPr>
          <p:cNvPr id="1029" name="Rectangle 2"/>
          <p:cNvSpPr>
            <a:spLocks noGrp="1" noChangeArrowheads="1"/>
          </p:cNvSpPr>
          <p:nvPr>
            <p:ph type="title"/>
          </p:nvPr>
        </p:nvSpPr>
        <p:spPr>
          <a:xfrm>
            <a:off x="457200" y="274638"/>
            <a:ext cx="8229600" cy="911225"/>
          </a:xfrm>
        </p:spPr>
        <p:txBody>
          <a:bodyPr/>
          <a:lstStyle/>
          <a:p>
            <a:pPr eaLnBrk="1" hangingPunct="1"/>
            <a:r>
              <a:rPr lang="en-US" altLang="en-US" dirty="0" smtClean="0"/>
              <a:t>Four Major Plant Parts</a:t>
            </a:r>
          </a:p>
        </p:txBody>
      </p:sp>
      <p:pic>
        <p:nvPicPr>
          <p:cNvPr id="1030" name="Picture 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9074" y="1828800"/>
            <a:ext cx="4305852" cy="4986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zoom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85B8316-23CA-4558-BE08-E1561FE7766C}" type="slidenum">
              <a:rPr lang="en-US" altLang="en-US" sz="1400" smtClean="0"/>
              <a:pPr eaLnBrk="1" hangingPunct="1"/>
              <a:t>4</a:t>
            </a:fld>
            <a:endParaRPr lang="en-US" altLang="en-US" sz="1400" dirty="0" smtClean="0"/>
          </a:p>
        </p:txBody>
      </p:sp>
      <p:sp>
        <p:nvSpPr>
          <p:cNvPr id="6147" name="Rectangle 2"/>
          <p:cNvSpPr>
            <a:spLocks noGrp="1" noChangeArrowheads="1"/>
          </p:cNvSpPr>
          <p:nvPr>
            <p:ph type="title"/>
          </p:nvPr>
        </p:nvSpPr>
        <p:spPr/>
        <p:txBody>
          <a:bodyPr/>
          <a:lstStyle/>
          <a:p>
            <a:pPr eaLnBrk="1" hangingPunct="1"/>
            <a:r>
              <a:rPr lang="en-US" altLang="en-US" dirty="0" smtClean="0"/>
              <a:t>The Footing</a:t>
            </a:r>
          </a:p>
        </p:txBody>
      </p:sp>
      <p:sp>
        <p:nvSpPr>
          <p:cNvPr id="45059" name="Rectangle 3"/>
          <p:cNvSpPr>
            <a:spLocks noGrp="1" noChangeArrowheads="1"/>
          </p:cNvSpPr>
          <p:nvPr>
            <p:ph type="body" idx="1"/>
          </p:nvPr>
        </p:nvSpPr>
        <p:spPr/>
        <p:txBody>
          <a:bodyPr/>
          <a:lstStyle/>
          <a:p>
            <a:pPr eaLnBrk="1" hangingPunct="1">
              <a:buFontTx/>
              <a:buNone/>
            </a:pPr>
            <a:r>
              <a:rPr lang="en-US" altLang="en-US" dirty="0" smtClean="0"/>
              <a:t>The function of </a:t>
            </a:r>
            <a:r>
              <a:rPr lang="en-US" altLang="en-US" b="1" dirty="0" smtClean="0">
                <a:solidFill>
                  <a:srgbClr val="996633"/>
                </a:solidFill>
              </a:rPr>
              <a:t>Roots</a:t>
            </a:r>
            <a:r>
              <a:rPr lang="en-US" altLang="en-US" dirty="0" smtClean="0"/>
              <a:t>:</a:t>
            </a:r>
          </a:p>
          <a:p>
            <a:pPr eaLnBrk="1" hangingPunct="1">
              <a:buFontTx/>
              <a:buNone/>
            </a:pPr>
            <a:endParaRPr lang="en-US" altLang="en-US" dirty="0" smtClean="0"/>
          </a:p>
          <a:p>
            <a:pPr eaLnBrk="1" hangingPunct="1">
              <a:buClr>
                <a:srgbClr val="996633"/>
              </a:buClr>
            </a:pPr>
            <a:r>
              <a:rPr lang="en-US" altLang="en-US" dirty="0" smtClean="0"/>
              <a:t>Anchor the plant in the soil</a:t>
            </a:r>
          </a:p>
          <a:p>
            <a:pPr eaLnBrk="1" hangingPunct="1">
              <a:buClr>
                <a:srgbClr val="996633"/>
              </a:buClr>
            </a:pPr>
            <a:r>
              <a:rPr lang="en-US" altLang="en-US" dirty="0" smtClean="0"/>
              <a:t>Uptake water</a:t>
            </a:r>
          </a:p>
          <a:p>
            <a:pPr eaLnBrk="1" hangingPunct="1">
              <a:buClr>
                <a:srgbClr val="996633"/>
              </a:buClr>
            </a:pPr>
            <a:r>
              <a:rPr lang="en-US" altLang="en-US" dirty="0" smtClean="0"/>
              <a:t>Uptake dissolved nutrients</a:t>
            </a:r>
          </a:p>
          <a:p>
            <a:pPr eaLnBrk="1" hangingPunct="1">
              <a:buClr>
                <a:srgbClr val="996633"/>
              </a:buClr>
            </a:pPr>
            <a:r>
              <a:rPr lang="en-US" altLang="en-US" dirty="0" smtClean="0"/>
              <a:t>Store food reserves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5059">
                                            <p:txEl>
                                              <p:pRg st="2" end="2"/>
                                            </p:txEl>
                                          </p:spTgt>
                                        </p:tgtEl>
                                        <p:attrNameLst>
                                          <p:attrName>style.visibility</p:attrName>
                                        </p:attrNameLst>
                                      </p:cBhvr>
                                      <p:to>
                                        <p:strVal val="visible"/>
                                      </p:to>
                                    </p:set>
                                    <p:anim calcmode="lin" valueType="num">
                                      <p:cBhvr additive="base">
                                        <p:cTn id="7" dur="500" fill="hold"/>
                                        <p:tgtEl>
                                          <p:spTgt spid="45059">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505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59">
                                            <p:txEl>
                                              <p:pRg st="3" end="3"/>
                                            </p:txEl>
                                          </p:spTgt>
                                        </p:tgtEl>
                                        <p:attrNameLst>
                                          <p:attrName>style.visibility</p:attrName>
                                        </p:attrNameLst>
                                      </p:cBhvr>
                                      <p:to>
                                        <p:strVal val="visible"/>
                                      </p:to>
                                    </p:set>
                                    <p:anim calcmode="lin" valueType="num">
                                      <p:cBhvr additive="base">
                                        <p:cTn id="13" dur="500" fill="hold"/>
                                        <p:tgtEl>
                                          <p:spTgt spid="45059">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505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5059">
                                            <p:txEl>
                                              <p:pRg st="4" end="4"/>
                                            </p:txEl>
                                          </p:spTgt>
                                        </p:tgtEl>
                                        <p:attrNameLst>
                                          <p:attrName>style.visibility</p:attrName>
                                        </p:attrNameLst>
                                      </p:cBhvr>
                                      <p:to>
                                        <p:strVal val="visible"/>
                                      </p:to>
                                    </p:set>
                                    <p:anim calcmode="lin" valueType="num">
                                      <p:cBhvr additive="base">
                                        <p:cTn id="19" dur="500" fill="hold"/>
                                        <p:tgtEl>
                                          <p:spTgt spid="4505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505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5059">
                                            <p:txEl>
                                              <p:pRg st="5" end="5"/>
                                            </p:txEl>
                                          </p:spTgt>
                                        </p:tgtEl>
                                        <p:attrNameLst>
                                          <p:attrName>style.visibility</p:attrName>
                                        </p:attrNameLst>
                                      </p:cBhvr>
                                      <p:to>
                                        <p:strVal val="visible"/>
                                      </p:to>
                                    </p:set>
                                    <p:anim calcmode="lin" valueType="num">
                                      <p:cBhvr additive="base">
                                        <p:cTn id="25" dur="500" fill="hold"/>
                                        <p:tgtEl>
                                          <p:spTgt spid="45059">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505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5D50F7A-3CA7-4396-97D9-D568B6139170}" type="slidenum">
              <a:rPr lang="en-US" altLang="en-US" sz="1400" smtClean="0"/>
              <a:pPr eaLnBrk="1" hangingPunct="1"/>
              <a:t>5</a:t>
            </a:fld>
            <a:endParaRPr lang="en-US" altLang="en-US" sz="1400" dirty="0" smtClean="0"/>
          </a:p>
        </p:txBody>
      </p:sp>
      <p:sp>
        <p:nvSpPr>
          <p:cNvPr id="7171" name="Rectangle 2"/>
          <p:cNvSpPr>
            <a:spLocks noGrp="1" noChangeArrowheads="1"/>
          </p:cNvSpPr>
          <p:nvPr>
            <p:ph type="title"/>
          </p:nvPr>
        </p:nvSpPr>
        <p:spPr/>
        <p:txBody>
          <a:bodyPr/>
          <a:lstStyle/>
          <a:p>
            <a:pPr eaLnBrk="1" hangingPunct="1"/>
            <a:r>
              <a:rPr lang="en-US" altLang="en-US" dirty="0" smtClean="0"/>
              <a:t>The Backbone</a:t>
            </a:r>
          </a:p>
        </p:txBody>
      </p:sp>
      <p:sp>
        <p:nvSpPr>
          <p:cNvPr id="46083" name="Rectangle 3"/>
          <p:cNvSpPr>
            <a:spLocks noGrp="1" noChangeArrowheads="1"/>
          </p:cNvSpPr>
          <p:nvPr>
            <p:ph type="body" idx="1"/>
          </p:nvPr>
        </p:nvSpPr>
        <p:spPr/>
        <p:txBody>
          <a:bodyPr/>
          <a:lstStyle/>
          <a:p>
            <a:pPr eaLnBrk="1" hangingPunct="1">
              <a:buFontTx/>
              <a:buNone/>
            </a:pPr>
            <a:r>
              <a:rPr lang="en-US" altLang="en-US" dirty="0" smtClean="0"/>
              <a:t>The function of </a:t>
            </a:r>
            <a:r>
              <a:rPr lang="en-US" altLang="en-US" b="1" dirty="0" smtClean="0">
                <a:solidFill>
                  <a:srgbClr val="00CC00"/>
                </a:solidFill>
              </a:rPr>
              <a:t>Stems</a:t>
            </a:r>
            <a:r>
              <a:rPr lang="en-US" altLang="en-US" dirty="0" smtClean="0"/>
              <a:t>:</a:t>
            </a:r>
          </a:p>
          <a:p>
            <a:pPr eaLnBrk="1" hangingPunct="1">
              <a:buFontTx/>
              <a:buNone/>
            </a:pPr>
            <a:endParaRPr lang="en-US" altLang="en-US" dirty="0" smtClean="0"/>
          </a:p>
          <a:p>
            <a:pPr eaLnBrk="1" hangingPunct="1">
              <a:buClr>
                <a:srgbClr val="00CC00"/>
              </a:buClr>
            </a:pPr>
            <a:r>
              <a:rPr lang="en-US" altLang="en-US" dirty="0" smtClean="0"/>
              <a:t>Support plant leaves and flower</a:t>
            </a:r>
          </a:p>
          <a:p>
            <a:pPr eaLnBrk="1" hangingPunct="1">
              <a:buClr>
                <a:srgbClr val="00CC00"/>
              </a:buClr>
            </a:pPr>
            <a:r>
              <a:rPr lang="en-US" altLang="en-US" dirty="0" smtClean="0"/>
              <a:t>Allow raw nutrients and synthesized sugars to move throughout the plant</a:t>
            </a:r>
          </a:p>
          <a:p>
            <a:pPr eaLnBrk="1" hangingPunct="1">
              <a:buClr>
                <a:srgbClr val="00CC00"/>
              </a:buClr>
            </a:pPr>
            <a:r>
              <a:rPr lang="en-US" altLang="en-US" dirty="0" smtClean="0"/>
              <a:t>Store food reserves</a:t>
            </a:r>
          </a:p>
          <a:p>
            <a:pPr eaLnBrk="1" hangingPunct="1">
              <a:buClr>
                <a:srgbClr val="00CC00"/>
              </a:buClr>
            </a:pPr>
            <a:r>
              <a:rPr lang="en-US" altLang="en-US" dirty="0" smtClean="0"/>
              <a:t>Green stems synthesize sugars</a:t>
            </a:r>
          </a:p>
          <a:p>
            <a:pPr eaLnBrk="1" hangingPunct="1"/>
            <a:endParaRPr lang="en-US"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6083">
                                            <p:txEl>
                                              <p:pRg st="2" end="2"/>
                                            </p:txEl>
                                          </p:spTgt>
                                        </p:tgtEl>
                                        <p:attrNameLst>
                                          <p:attrName>style.visibility</p:attrName>
                                        </p:attrNameLst>
                                      </p:cBhvr>
                                      <p:to>
                                        <p:strVal val="visible"/>
                                      </p:to>
                                    </p:set>
                                    <p:anim calcmode="lin" valueType="num">
                                      <p:cBhvr additive="base">
                                        <p:cTn id="7" dur="500" fill="hold"/>
                                        <p:tgtEl>
                                          <p:spTgt spid="4608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608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6083">
                                            <p:txEl>
                                              <p:pRg st="3" end="3"/>
                                            </p:txEl>
                                          </p:spTgt>
                                        </p:tgtEl>
                                        <p:attrNameLst>
                                          <p:attrName>style.visibility</p:attrName>
                                        </p:attrNameLst>
                                      </p:cBhvr>
                                      <p:to>
                                        <p:strVal val="visible"/>
                                      </p:to>
                                    </p:set>
                                    <p:anim calcmode="lin" valueType="num">
                                      <p:cBhvr additive="base">
                                        <p:cTn id="13" dur="500" fill="hold"/>
                                        <p:tgtEl>
                                          <p:spTgt spid="4608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608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6083">
                                            <p:txEl>
                                              <p:pRg st="4" end="4"/>
                                            </p:txEl>
                                          </p:spTgt>
                                        </p:tgtEl>
                                        <p:attrNameLst>
                                          <p:attrName>style.visibility</p:attrName>
                                        </p:attrNameLst>
                                      </p:cBhvr>
                                      <p:to>
                                        <p:strVal val="visible"/>
                                      </p:to>
                                    </p:set>
                                    <p:anim calcmode="lin" valueType="num">
                                      <p:cBhvr additive="base">
                                        <p:cTn id="19" dur="500" fill="hold"/>
                                        <p:tgtEl>
                                          <p:spTgt spid="4608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608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6083">
                                            <p:txEl>
                                              <p:pRg st="5" end="5"/>
                                            </p:txEl>
                                          </p:spTgt>
                                        </p:tgtEl>
                                        <p:attrNameLst>
                                          <p:attrName>style.visibility</p:attrName>
                                        </p:attrNameLst>
                                      </p:cBhvr>
                                      <p:to>
                                        <p:strVal val="visible"/>
                                      </p:to>
                                    </p:set>
                                    <p:anim calcmode="lin" valueType="num">
                                      <p:cBhvr additive="base">
                                        <p:cTn id="25" dur="500" fill="hold"/>
                                        <p:tgtEl>
                                          <p:spTgt spid="4608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608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CBE0BD38-1BA2-422E-8833-050A9EE17933}" type="slidenum">
              <a:rPr lang="en-US" altLang="en-US" sz="1400" smtClean="0"/>
              <a:pPr eaLnBrk="1" hangingPunct="1"/>
              <a:t>6</a:t>
            </a:fld>
            <a:endParaRPr lang="en-US" altLang="en-US" sz="1400" dirty="0" smtClean="0"/>
          </a:p>
        </p:txBody>
      </p:sp>
      <p:sp>
        <p:nvSpPr>
          <p:cNvPr id="8195" name="Rectangle 2"/>
          <p:cNvSpPr>
            <a:spLocks noGrp="1" noChangeArrowheads="1"/>
          </p:cNvSpPr>
          <p:nvPr>
            <p:ph type="title"/>
          </p:nvPr>
        </p:nvSpPr>
        <p:spPr/>
        <p:txBody>
          <a:bodyPr/>
          <a:lstStyle/>
          <a:p>
            <a:pPr eaLnBrk="1" hangingPunct="1"/>
            <a:r>
              <a:rPr lang="en-US" altLang="en-US" dirty="0" smtClean="0"/>
              <a:t>Solar Panels</a:t>
            </a:r>
          </a:p>
        </p:txBody>
      </p:sp>
      <p:sp>
        <p:nvSpPr>
          <p:cNvPr id="47107" name="Rectangle 3"/>
          <p:cNvSpPr>
            <a:spLocks noGrp="1" noChangeArrowheads="1"/>
          </p:cNvSpPr>
          <p:nvPr>
            <p:ph type="body" idx="1"/>
          </p:nvPr>
        </p:nvSpPr>
        <p:spPr/>
        <p:txBody>
          <a:bodyPr/>
          <a:lstStyle/>
          <a:p>
            <a:pPr eaLnBrk="1" hangingPunct="1">
              <a:buFontTx/>
              <a:buNone/>
            </a:pPr>
            <a:r>
              <a:rPr lang="en-US" altLang="en-US" dirty="0" smtClean="0"/>
              <a:t>The function of </a:t>
            </a:r>
            <a:r>
              <a:rPr lang="en-US" altLang="en-US" b="1" dirty="0" smtClean="0">
                <a:solidFill>
                  <a:srgbClr val="009900"/>
                </a:solidFill>
              </a:rPr>
              <a:t>Leaves</a:t>
            </a:r>
            <a:r>
              <a:rPr lang="en-US" altLang="en-US" dirty="0" smtClean="0"/>
              <a:t>:</a:t>
            </a:r>
          </a:p>
          <a:p>
            <a:pPr eaLnBrk="1" hangingPunct="1">
              <a:buFontTx/>
              <a:buNone/>
            </a:pPr>
            <a:endParaRPr lang="en-US" altLang="en-US" dirty="0" smtClean="0"/>
          </a:p>
          <a:p>
            <a:pPr eaLnBrk="1" hangingPunct="1">
              <a:buClr>
                <a:srgbClr val="009900"/>
              </a:buClr>
            </a:pPr>
            <a:r>
              <a:rPr lang="en-US" altLang="en-US" dirty="0" smtClean="0"/>
              <a:t>Synthesize food for the plant</a:t>
            </a:r>
          </a:p>
          <a:p>
            <a:pPr eaLnBrk="1" hangingPunct="1">
              <a:buClr>
                <a:srgbClr val="009900"/>
              </a:buClr>
            </a:pPr>
            <a:r>
              <a:rPr lang="en-US" altLang="en-US" dirty="0" smtClean="0"/>
              <a:t>Cool the plant</a:t>
            </a:r>
          </a:p>
          <a:p>
            <a:pPr eaLnBrk="1" hangingPunct="1">
              <a:buClr>
                <a:srgbClr val="009900"/>
              </a:buClr>
            </a:pPr>
            <a:r>
              <a:rPr lang="en-US" altLang="en-US" dirty="0" smtClean="0"/>
              <a:t>Allow gas exchange with atmosphere</a:t>
            </a:r>
          </a:p>
          <a:p>
            <a:pPr eaLnBrk="1" hangingPunct="1">
              <a:buClr>
                <a:srgbClr val="009900"/>
              </a:buClr>
            </a:pPr>
            <a:r>
              <a:rPr lang="en-US" altLang="en-US" dirty="0" smtClean="0"/>
              <a:t>Store food reserves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7107">
                                            <p:txEl>
                                              <p:pRg st="2" end="2"/>
                                            </p:txEl>
                                          </p:spTgt>
                                        </p:tgtEl>
                                        <p:attrNameLst>
                                          <p:attrName>style.visibility</p:attrName>
                                        </p:attrNameLst>
                                      </p:cBhvr>
                                      <p:to>
                                        <p:strVal val="visible"/>
                                      </p:to>
                                    </p:set>
                                    <p:anim calcmode="lin" valueType="num">
                                      <p:cBhvr additive="base">
                                        <p:cTn id="7" dur="500" fill="hold"/>
                                        <p:tgtEl>
                                          <p:spTgt spid="47107">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710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7107">
                                            <p:txEl>
                                              <p:pRg st="3" end="3"/>
                                            </p:txEl>
                                          </p:spTgt>
                                        </p:tgtEl>
                                        <p:attrNameLst>
                                          <p:attrName>style.visibility</p:attrName>
                                        </p:attrNameLst>
                                      </p:cBhvr>
                                      <p:to>
                                        <p:strVal val="visible"/>
                                      </p:to>
                                    </p:set>
                                    <p:anim calcmode="lin" valueType="num">
                                      <p:cBhvr additive="base">
                                        <p:cTn id="13" dur="500" fill="hold"/>
                                        <p:tgtEl>
                                          <p:spTgt spid="47107">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710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7107">
                                            <p:txEl>
                                              <p:pRg st="4" end="4"/>
                                            </p:txEl>
                                          </p:spTgt>
                                        </p:tgtEl>
                                        <p:attrNameLst>
                                          <p:attrName>style.visibility</p:attrName>
                                        </p:attrNameLst>
                                      </p:cBhvr>
                                      <p:to>
                                        <p:strVal val="visible"/>
                                      </p:to>
                                    </p:set>
                                    <p:anim calcmode="lin" valueType="num">
                                      <p:cBhvr additive="base">
                                        <p:cTn id="19" dur="500" fill="hold"/>
                                        <p:tgtEl>
                                          <p:spTgt spid="47107">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710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7107">
                                            <p:txEl>
                                              <p:pRg st="5" end="5"/>
                                            </p:txEl>
                                          </p:spTgt>
                                        </p:tgtEl>
                                        <p:attrNameLst>
                                          <p:attrName>style.visibility</p:attrName>
                                        </p:attrNameLst>
                                      </p:cBhvr>
                                      <p:to>
                                        <p:strVal val="visible"/>
                                      </p:to>
                                    </p:set>
                                    <p:anim calcmode="lin" valueType="num">
                                      <p:cBhvr additive="base">
                                        <p:cTn id="25" dur="500" fill="hold"/>
                                        <p:tgtEl>
                                          <p:spTgt spid="47107">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710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01988D5-9A20-4C7B-990E-195BB7ACF610}" type="slidenum">
              <a:rPr lang="en-US" altLang="en-US" sz="1400" smtClean="0"/>
              <a:pPr eaLnBrk="1" hangingPunct="1"/>
              <a:t>7</a:t>
            </a:fld>
            <a:endParaRPr lang="en-US" altLang="en-US" sz="1400" dirty="0" smtClean="0"/>
          </a:p>
        </p:txBody>
      </p:sp>
      <p:sp>
        <p:nvSpPr>
          <p:cNvPr id="9219" name="Rectangle 2"/>
          <p:cNvSpPr>
            <a:spLocks noGrp="1" noChangeArrowheads="1"/>
          </p:cNvSpPr>
          <p:nvPr>
            <p:ph type="title"/>
          </p:nvPr>
        </p:nvSpPr>
        <p:spPr/>
        <p:txBody>
          <a:bodyPr/>
          <a:lstStyle/>
          <a:p>
            <a:pPr eaLnBrk="1" hangingPunct="1"/>
            <a:r>
              <a:rPr lang="en-US" altLang="en-US" dirty="0" smtClean="0"/>
              <a:t>The Finale</a:t>
            </a:r>
          </a:p>
        </p:txBody>
      </p:sp>
      <p:sp>
        <p:nvSpPr>
          <p:cNvPr id="48131" name="Rectangle 3"/>
          <p:cNvSpPr>
            <a:spLocks noGrp="1" noChangeArrowheads="1"/>
          </p:cNvSpPr>
          <p:nvPr>
            <p:ph type="body" idx="1"/>
          </p:nvPr>
        </p:nvSpPr>
        <p:spPr/>
        <p:txBody>
          <a:bodyPr/>
          <a:lstStyle/>
          <a:p>
            <a:pPr eaLnBrk="1" hangingPunct="1">
              <a:buFontTx/>
              <a:buNone/>
            </a:pPr>
            <a:r>
              <a:rPr lang="en-US" altLang="en-US" dirty="0" smtClean="0"/>
              <a:t>The function of </a:t>
            </a:r>
            <a:r>
              <a:rPr lang="en-US" altLang="en-US" b="1" dirty="0" smtClean="0">
                <a:solidFill>
                  <a:srgbClr val="FF33CC"/>
                </a:solidFill>
              </a:rPr>
              <a:t>Flowers</a:t>
            </a:r>
            <a:r>
              <a:rPr lang="en-US" altLang="en-US" dirty="0" smtClean="0"/>
              <a:t>:</a:t>
            </a:r>
          </a:p>
          <a:p>
            <a:pPr eaLnBrk="1" hangingPunct="1">
              <a:buFontTx/>
              <a:buNone/>
            </a:pPr>
            <a:endParaRPr lang="en-US" altLang="en-US" dirty="0" smtClean="0"/>
          </a:p>
          <a:p>
            <a:pPr eaLnBrk="1" hangingPunct="1">
              <a:buClr>
                <a:srgbClr val="FF33CC"/>
              </a:buClr>
            </a:pPr>
            <a:r>
              <a:rPr lang="en-US" altLang="en-US" dirty="0" smtClean="0"/>
              <a:t>Produce seed</a:t>
            </a:r>
          </a:p>
          <a:p>
            <a:pPr eaLnBrk="1" hangingPunct="1">
              <a:buClr>
                <a:srgbClr val="FF33CC"/>
              </a:buClr>
            </a:pPr>
            <a:r>
              <a:rPr lang="en-US" altLang="en-US" dirty="0" smtClean="0"/>
              <a:t>Produce pollen</a:t>
            </a:r>
          </a:p>
          <a:p>
            <a:pPr eaLnBrk="1" hangingPunct="1">
              <a:buClr>
                <a:srgbClr val="FF33CC"/>
              </a:buClr>
            </a:pPr>
            <a:r>
              <a:rPr lang="en-US" altLang="en-US" dirty="0" smtClean="0"/>
              <a:t>Attract insects</a:t>
            </a:r>
          </a:p>
          <a:p>
            <a:pPr eaLnBrk="1" hangingPunct="1">
              <a:buClr>
                <a:srgbClr val="FF33CC"/>
              </a:buClr>
            </a:pPr>
            <a:r>
              <a:rPr lang="en-US" altLang="en-US" dirty="0" smtClean="0"/>
              <a:t>Produce fruit</a:t>
            </a:r>
          </a:p>
          <a:p>
            <a:pPr eaLnBrk="1" hangingPunct="1"/>
            <a:endParaRPr lang="en-US" altLang="en-US" dirty="0" smtClean="0"/>
          </a:p>
          <a:p>
            <a:pPr eaLnBrk="1" hangingPunct="1"/>
            <a:endParaRPr lang="en-US"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8131">
                                            <p:txEl>
                                              <p:pRg st="2" end="2"/>
                                            </p:txEl>
                                          </p:spTgt>
                                        </p:tgtEl>
                                        <p:attrNameLst>
                                          <p:attrName>style.visibility</p:attrName>
                                        </p:attrNameLst>
                                      </p:cBhvr>
                                      <p:to>
                                        <p:strVal val="visible"/>
                                      </p:to>
                                    </p:set>
                                    <p:anim calcmode="lin" valueType="num">
                                      <p:cBhvr additive="base">
                                        <p:cTn id="7" dur="500" fill="hold"/>
                                        <p:tgtEl>
                                          <p:spTgt spid="4813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813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8131">
                                            <p:txEl>
                                              <p:pRg st="3" end="3"/>
                                            </p:txEl>
                                          </p:spTgt>
                                        </p:tgtEl>
                                        <p:attrNameLst>
                                          <p:attrName>style.visibility</p:attrName>
                                        </p:attrNameLst>
                                      </p:cBhvr>
                                      <p:to>
                                        <p:strVal val="visible"/>
                                      </p:to>
                                    </p:set>
                                    <p:anim calcmode="lin" valueType="num">
                                      <p:cBhvr additive="base">
                                        <p:cTn id="13" dur="500" fill="hold"/>
                                        <p:tgtEl>
                                          <p:spTgt spid="48131">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813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8131">
                                            <p:txEl>
                                              <p:pRg st="4" end="4"/>
                                            </p:txEl>
                                          </p:spTgt>
                                        </p:tgtEl>
                                        <p:attrNameLst>
                                          <p:attrName>style.visibility</p:attrName>
                                        </p:attrNameLst>
                                      </p:cBhvr>
                                      <p:to>
                                        <p:strVal val="visible"/>
                                      </p:to>
                                    </p:set>
                                    <p:anim calcmode="lin" valueType="num">
                                      <p:cBhvr additive="base">
                                        <p:cTn id="19" dur="500" fill="hold"/>
                                        <p:tgtEl>
                                          <p:spTgt spid="48131">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813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8131">
                                            <p:txEl>
                                              <p:pRg st="5" end="5"/>
                                            </p:txEl>
                                          </p:spTgt>
                                        </p:tgtEl>
                                        <p:attrNameLst>
                                          <p:attrName>style.visibility</p:attrName>
                                        </p:attrNameLst>
                                      </p:cBhvr>
                                      <p:to>
                                        <p:strVal val="visible"/>
                                      </p:to>
                                    </p:set>
                                    <p:anim calcmode="lin" valueType="num">
                                      <p:cBhvr additive="base">
                                        <p:cTn id="25" dur="500" fill="hold"/>
                                        <p:tgtEl>
                                          <p:spTgt spid="48131">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813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409969D-1DBF-4B16-99CC-210B165A1708}" type="slidenum">
              <a:rPr lang="en-US" altLang="en-US" sz="1400" smtClean="0"/>
              <a:pPr eaLnBrk="1" hangingPunct="1"/>
              <a:t>8</a:t>
            </a:fld>
            <a:endParaRPr lang="en-US" altLang="en-US" sz="1400" dirty="0" smtClean="0"/>
          </a:p>
        </p:txBody>
      </p:sp>
      <p:sp>
        <p:nvSpPr>
          <p:cNvPr id="10243" name="Rectangle 2"/>
          <p:cNvSpPr>
            <a:spLocks noGrp="1" noChangeArrowheads="1"/>
          </p:cNvSpPr>
          <p:nvPr>
            <p:ph type="title"/>
          </p:nvPr>
        </p:nvSpPr>
        <p:spPr/>
        <p:txBody>
          <a:bodyPr/>
          <a:lstStyle/>
          <a:p>
            <a:pPr eaLnBrk="1" hangingPunct="1"/>
            <a:r>
              <a:rPr lang="en-US" altLang="en-US" dirty="0" smtClean="0"/>
              <a:t>References</a:t>
            </a:r>
          </a:p>
        </p:txBody>
      </p:sp>
      <p:sp>
        <p:nvSpPr>
          <p:cNvPr id="10244" name="Rectangle 3"/>
          <p:cNvSpPr>
            <a:spLocks noGrp="1" noChangeArrowheads="1"/>
          </p:cNvSpPr>
          <p:nvPr>
            <p:ph type="body" idx="1"/>
          </p:nvPr>
        </p:nvSpPr>
        <p:spPr/>
        <p:txBody>
          <a:bodyPr/>
          <a:lstStyle/>
          <a:p>
            <a:pPr eaLnBrk="1" hangingPunct="1">
              <a:buFontTx/>
              <a:buNone/>
            </a:pPr>
            <a:r>
              <a:rPr lang="en-US" altLang="en-US" dirty="0" smtClean="0"/>
              <a:t>Parker, R. (2010). </a:t>
            </a:r>
            <a:r>
              <a:rPr lang="en-US" altLang="en-US" i="1" dirty="0" smtClean="0"/>
              <a:t>Plant and soil science: Fundamentals and applications</a:t>
            </a:r>
            <a:r>
              <a:rPr lang="en-US" altLang="en-US" dirty="0" smtClean="0"/>
              <a:t>. Clifton Park, NY: Delmar.</a:t>
            </a:r>
          </a:p>
          <a:p>
            <a:pPr eaLnBrk="1" hangingPunct="1">
              <a:buFontTx/>
              <a:buNone/>
            </a:pPr>
            <a:endParaRPr lang="en-US" altLang="en-US" dirty="0" smtClean="0"/>
          </a:p>
          <a:p>
            <a:pPr eaLnBrk="1" hangingPunct="1">
              <a:buFontTx/>
              <a:buNone/>
            </a:pPr>
            <a:r>
              <a:rPr lang="en-US" altLang="en-US" dirty="0" smtClean="0">
                <a:solidFill>
                  <a:srgbClr val="000000"/>
                </a:solidFill>
                <a:cs typeface="Times New Roman" pitchFamily="18" charset="0"/>
              </a:rPr>
              <a:t>Schooley, J. (1997). </a:t>
            </a:r>
            <a:r>
              <a:rPr lang="en-US" altLang="en-US" i="1" dirty="0" smtClean="0">
                <a:solidFill>
                  <a:srgbClr val="000000"/>
                </a:solidFill>
                <a:cs typeface="Times New Roman" pitchFamily="18" charset="0"/>
              </a:rPr>
              <a:t>Introduction to botany</a:t>
            </a:r>
            <a:r>
              <a:rPr lang="en-US" altLang="en-US" dirty="0" smtClean="0">
                <a:solidFill>
                  <a:srgbClr val="000000"/>
                </a:solidFill>
                <a:cs typeface="Times New Roman" pitchFamily="18" charset="0"/>
              </a:rPr>
              <a:t>. Albany, NY: Delmar Publishers.</a:t>
            </a:r>
          </a:p>
        </p:txBody>
      </p:sp>
    </p:spTree>
  </p:cSld>
  <p:clrMapOvr>
    <a:masterClrMapping/>
  </p:clrMapOvr>
</p:sld>
</file>

<file path=ppt/theme/theme1.xml><?xml version="1.0" encoding="utf-8"?>
<a:theme xmlns:a="http://schemas.openxmlformats.org/drawingml/2006/main" name="Plant_Systems_Ppt_Template_V2">
  <a:themeElements>
    <a:clrScheme name="Plant_Systems_Ppt_Template_V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lant_Systems_Ppt_Template_V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lant_Systems_Ppt_Template_V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lant_Systems_Ppt_Template_V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lant_Systems_Ppt_Template_V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lant_Systems_Ppt_Template_V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lant_Systems_Ppt_Template_V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lant_Systems_Ppt_Template_V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lant_Systems_Ppt_Template_V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lant_Systems_Ppt_Template_V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lant_Systems_Ppt_Template_V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lant_Systems_Ppt_Template_V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lant_Systems_Ppt_Template_V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lant_Systems_Ppt_Template_V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454</TotalTime>
  <Words>605</Words>
  <Application>Microsoft Office PowerPoint</Application>
  <PresentationFormat>On-screen Show (4:3)</PresentationFormat>
  <Paragraphs>97</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Times New Roman</vt:lpstr>
      <vt:lpstr>Verdana</vt:lpstr>
      <vt:lpstr>Plant_Systems_Ppt_Template_V2</vt:lpstr>
      <vt:lpstr>PowerPoint Presentation</vt:lpstr>
      <vt:lpstr>Major Parts of the Plant  Unit 4 – Anatomy and Physiology Lesson 4.2 The Radicle Root</vt:lpstr>
      <vt:lpstr>Four Major Plant Parts</vt:lpstr>
      <vt:lpstr>The Footing</vt:lpstr>
      <vt:lpstr>The Backbone</vt:lpstr>
      <vt:lpstr>Solar Panels</vt:lpstr>
      <vt:lpstr>The Finale</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Major Parts of the Plant</dc:title>
  <dc:subject>ASP - Unit 4 - Lesson 4.2 The Radicle Root</dc:subject>
  <dc:creator>Dan Jansen</dc:creator>
  <cp:lastModifiedBy>Melanie Bloom</cp:lastModifiedBy>
  <cp:revision>46</cp:revision>
  <dcterms:created xsi:type="dcterms:W3CDTF">2007-11-17T23:02:30Z</dcterms:created>
  <dcterms:modified xsi:type="dcterms:W3CDTF">2015-04-18T17:18:55Z</dcterms:modified>
</cp:coreProperties>
</file>