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7" r:id="rId2"/>
    <p:sldId id="271" r:id="rId3"/>
    <p:sldId id="272" r:id="rId4"/>
    <p:sldId id="273" r:id="rId5"/>
    <p:sldId id="280" r:id="rId6"/>
    <p:sldId id="281" r:id="rId7"/>
    <p:sldId id="282" r:id="rId8"/>
    <p:sldId id="275" r:id="rId9"/>
    <p:sldId id="277" r:id="rId10"/>
    <p:sldId id="283" r:id="rId11"/>
    <p:sldId id="278" r:id="rId12"/>
    <p:sldId id="279" r:id="rId13"/>
    <p:sldId id="259" r:id="rId14"/>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 Jansen" initials="DJ"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68043" autoAdjust="0"/>
  </p:normalViewPr>
  <p:slideViewPr>
    <p:cSldViewPr>
      <p:cViewPr varScale="1">
        <p:scale>
          <a:sx n="50" d="100"/>
          <a:sy n="50" d="100"/>
        </p:scale>
        <p:origin x="1956" y="60"/>
      </p:cViewPr>
      <p:guideLst>
        <p:guide orient="horz" pos="2160"/>
        <p:guide pos="2880"/>
      </p:guideLst>
    </p:cSldViewPr>
  </p:slideViewPr>
  <p:notesTextViewPr>
    <p:cViewPr>
      <p:scale>
        <a:sx n="100" d="100"/>
        <a:sy n="100" d="100"/>
      </p:scale>
      <p:origin x="0" y="0"/>
    </p:cViewPr>
  </p:notesTextViewPr>
  <p:notesViewPr>
    <p:cSldViewPr>
      <p:cViewPr>
        <p:scale>
          <a:sx n="70" d="100"/>
          <a:sy n="70" d="100"/>
        </p:scale>
        <p:origin x="324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en-US" dirty="0"/>
              <a:t>Water Works</a:t>
            </a:r>
          </a:p>
        </p:txBody>
      </p:sp>
      <p:sp>
        <p:nvSpPr>
          <p:cNvPr id="348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r>
              <a:rPr lang="en-US" dirty="0"/>
              <a:t>Principles of Agricultural Science </a:t>
            </a:r>
            <a:r>
              <a:rPr lang="en-US" dirty="0" smtClean="0"/>
              <a:t>– Plant</a:t>
            </a:r>
            <a:endParaRPr lang="en-US" dirty="0"/>
          </a:p>
          <a:p>
            <a:pPr>
              <a:defRPr/>
            </a:pPr>
            <a:r>
              <a:rPr lang="en-US" dirty="0"/>
              <a:t>Unit 3 </a:t>
            </a:r>
            <a:r>
              <a:rPr lang="en-US" dirty="0" smtClean="0"/>
              <a:t>– Lesson </a:t>
            </a:r>
            <a:r>
              <a:rPr lang="en-US" dirty="0"/>
              <a:t>3.2 Hydroponics</a:t>
            </a:r>
          </a:p>
        </p:txBody>
      </p:sp>
      <p:sp>
        <p:nvSpPr>
          <p:cNvPr id="348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rgbClr val="000000"/>
                </a:solidFill>
                <a:cs typeface="Times New Roman" pitchFamily="18" charset="0"/>
              </a:defRPr>
            </a:lvl1pPr>
          </a:lstStyle>
          <a:p>
            <a:pPr>
              <a:defRPr/>
            </a:pPr>
            <a:r>
              <a:rPr lang="en-US" dirty="0"/>
              <a:t>Curriculum for Agricultural Science </a:t>
            </a:r>
            <a:r>
              <a:rPr lang="en-US" dirty="0" smtClean="0"/>
              <a:t>Education </a:t>
            </a:r>
            <a:r>
              <a:rPr lang="en-US" dirty="0"/>
              <a:t>Copyright </a:t>
            </a:r>
            <a:r>
              <a:rPr lang="en-US" dirty="0" smtClean="0"/>
              <a:t>2015</a:t>
            </a:r>
            <a:endParaRPr lang="en-US" sz="1200" dirty="0"/>
          </a:p>
        </p:txBody>
      </p:sp>
      <p:sp>
        <p:nvSpPr>
          <p:cNvPr id="348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3AD4FF3-674A-439A-AF84-761DA9AFD888}" type="slidenum">
              <a:rPr lang="en-US"/>
              <a:pPr>
                <a:defRPr/>
              </a:pPr>
              <a:t>‹#›</a:t>
            </a:fld>
            <a:endParaRPr lang="en-US" dirty="0"/>
          </a:p>
        </p:txBody>
      </p:sp>
      <p:pic>
        <p:nvPicPr>
          <p:cNvPr id="30726" name="Picture 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6667" b="16667"/>
          <a:stretch>
            <a:fillRect/>
          </a:stretch>
        </p:blipFill>
        <p:spPr bwMode="auto">
          <a:xfrm>
            <a:off x="5562600" y="85344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55845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en-US" dirty="0"/>
              <a:t>Water Works</a:t>
            </a:r>
          </a:p>
          <a:p>
            <a:pPr>
              <a:defRPr/>
            </a:pPr>
            <a:endParaRPr lang="en-US" dirty="0"/>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r>
              <a:rPr lang="en-US" dirty="0" smtClean="0"/>
              <a:t>Principles of Agricultural Science – Plant</a:t>
            </a:r>
          </a:p>
          <a:p>
            <a:pPr>
              <a:defRPr/>
            </a:pPr>
            <a:r>
              <a:rPr lang="en-US" dirty="0" smtClean="0"/>
              <a:t>Unit 3 – Lesson 3.2 Hydroponics</a:t>
            </a:r>
            <a:endParaRPr lang="en-US" dirty="0"/>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rgbClr val="000000"/>
                </a:solidFill>
                <a:cs typeface="Times New Roman" pitchFamily="18" charset="0"/>
              </a:defRPr>
            </a:lvl1pPr>
          </a:lstStyle>
          <a:p>
            <a:pPr>
              <a:defRPr/>
            </a:pPr>
            <a:r>
              <a:rPr lang="en-US" dirty="0" smtClean="0"/>
              <a:t>Curriculum for Agricultural Science Education Copyright 2015</a:t>
            </a:r>
            <a:endParaRPr lang="en-US" sz="1200" dirty="0"/>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E0157C7-BD5D-406B-B254-303547AAA5E0}" type="slidenum">
              <a:rPr lang="en-US"/>
              <a:pPr>
                <a:defRPr/>
              </a:pPr>
              <a:t>‹#›</a:t>
            </a:fld>
            <a:endParaRPr lang="en-US" dirty="0"/>
          </a:p>
        </p:txBody>
      </p:sp>
      <p:pic>
        <p:nvPicPr>
          <p:cNvPr id="16391" name="Picture 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6667" b="16667"/>
          <a:stretch>
            <a:fillRect/>
          </a:stretch>
        </p:blipFill>
        <p:spPr bwMode="auto">
          <a:xfrm>
            <a:off x="5562600" y="85344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198209"/>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Water Works</a:t>
            </a:r>
          </a:p>
          <a:p>
            <a:pPr eaLnBrk="1" hangingPunct="1"/>
            <a:endParaRPr lang="en-US" altLang="en-US" sz="1200" dirty="0" smtClean="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Principles of Agricultural Science – Plant</a:t>
            </a:r>
          </a:p>
          <a:p>
            <a:pPr eaLnBrk="1" hangingPunct="1"/>
            <a:r>
              <a:rPr lang="en-US" altLang="en-US" sz="1200" dirty="0" smtClean="0"/>
              <a:t>Unit 3 – Lesson 3.2 Hydroponics</a:t>
            </a:r>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000" dirty="0" smtClean="0">
                <a:solidFill>
                  <a:srgbClr val="000000"/>
                </a:solidFill>
              </a:rPr>
              <a:t>Curriculum for Agricultural Science Education Copyright 2015</a:t>
            </a:r>
            <a:endParaRPr lang="en-US" altLang="en-US" sz="1200" dirty="0" smtClean="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8C003939-9A82-4F15-9358-35E0168FC3CD}" type="slidenum">
              <a:rPr lang="en-US" altLang="en-US" sz="1200" smtClean="0"/>
              <a:pPr eaLnBrk="1" hangingPunct="1"/>
              <a:t>1</a:t>
            </a:fld>
            <a:endParaRPr lang="en-US" altLang="en-US" sz="1200" dirty="0" smtClean="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730297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Water Works</a:t>
            </a:r>
          </a:p>
          <a:p>
            <a:pPr eaLnBrk="1" hangingPunct="1"/>
            <a:endParaRPr lang="en-US" altLang="en-US" sz="1200" dirty="0" smtClean="0"/>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Nutrients are also mixed in the water to provide the minerals needed for vegetative, root, reproductive, and fruit growth.</a:t>
            </a:r>
          </a:p>
        </p:txBody>
      </p:sp>
      <p:sp>
        <p:nvSpPr>
          <p:cNvPr id="7" name="Rectangle 3"/>
          <p:cNvSpPr>
            <a:spLocks noGrp="1" noChangeArrowheads="1"/>
          </p:cNvSpPr>
          <p:nvPr>
            <p:ph type="dt" sz="quarter" idx="1"/>
          </p:nvPr>
        </p:nvSpPr>
        <p:spPr>
          <a:xfrm>
            <a:off x="3884613" y="0"/>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Principles of Agricultural Science – Plant</a:t>
            </a:r>
          </a:p>
          <a:p>
            <a:pPr eaLnBrk="1" hangingPunct="1"/>
            <a:r>
              <a:rPr lang="en-US" altLang="en-US" sz="1200" dirty="0" smtClean="0"/>
              <a:t>Unit 3 – Lesson 3.2 Hydroponics</a:t>
            </a:r>
          </a:p>
        </p:txBody>
      </p:sp>
      <p:sp>
        <p:nvSpPr>
          <p:cNvPr id="8" name="Rectangle 6"/>
          <p:cNvSpPr>
            <a:spLocks noGrp="1" noChangeArrowheads="1"/>
          </p:cNvSpPr>
          <p:nvPr>
            <p:ph type="ftr" sz="quarter" idx="4"/>
          </p:nvPr>
        </p:nvSpPr>
        <p:spPr>
          <a:xfrm>
            <a:off x="0" y="8685213"/>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000" dirty="0" smtClean="0">
                <a:solidFill>
                  <a:srgbClr val="000000"/>
                </a:solidFill>
              </a:rPr>
              <a:t>Curriculum for Agricultural Science Education Copyright 2015</a:t>
            </a:r>
            <a:endParaRPr lang="en-US" altLang="en-US" sz="1200" dirty="0" smtClean="0"/>
          </a:p>
        </p:txBody>
      </p:sp>
    </p:spTree>
    <p:extLst>
      <p:ext uri="{BB962C8B-B14F-4D97-AF65-F5344CB8AC3E}">
        <p14:creationId xmlns:p14="http://schemas.microsoft.com/office/powerpoint/2010/main" val="2364026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Water Works</a:t>
            </a:r>
          </a:p>
          <a:p>
            <a:pPr eaLnBrk="1" hangingPunct="1"/>
            <a:endParaRPr lang="en-US" altLang="en-US" sz="1200" dirty="0" smtClean="0"/>
          </a:p>
        </p:txBody>
      </p:sp>
      <p:sp>
        <p:nvSpPr>
          <p:cNvPr id="276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F17614C4-A310-4BEA-87C0-6752DFADC294}" type="slidenum">
              <a:rPr lang="en-US" altLang="en-US" sz="1200" smtClean="0"/>
              <a:pPr eaLnBrk="1" hangingPunct="1"/>
              <a:t>11</a:t>
            </a:fld>
            <a:endParaRPr lang="en-US" altLang="en-US" sz="1200" dirty="0" smtClean="0"/>
          </a:p>
        </p:txBody>
      </p:sp>
      <p:sp>
        <p:nvSpPr>
          <p:cNvPr id="27654" name="Rectangle 2"/>
          <p:cNvSpPr>
            <a:spLocks noGrp="1" noRot="1" noChangeAspect="1" noChangeArrowheads="1" noTextEdit="1"/>
          </p:cNvSpPr>
          <p:nvPr>
            <p:ph type="sldImg"/>
          </p:nvPr>
        </p:nvSpPr>
        <p:spPr>
          <a:ln/>
        </p:spPr>
      </p:sp>
      <p:sp>
        <p:nvSpPr>
          <p:cNvPr id="27655"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Plants need light for photosynthesis. The temperature of the water and media will encourage or discourage vegetative growth. The optimum temperature will vary based upon the type of plants being grown. The average daytime temperature is 75 degrees Fahrenheit and the average night time temperature is 65 degrees Fahrenheit. Greenhouses are used to meet the optimal requirements for plants year round.</a:t>
            </a:r>
          </a:p>
        </p:txBody>
      </p:sp>
      <p:sp>
        <p:nvSpPr>
          <p:cNvPr id="8" name="Rectangle 3"/>
          <p:cNvSpPr>
            <a:spLocks noGrp="1" noChangeArrowheads="1"/>
          </p:cNvSpPr>
          <p:nvPr>
            <p:ph type="dt" sz="quarter" idx="1"/>
          </p:nvPr>
        </p:nvSpPr>
        <p:spPr>
          <a:xfrm>
            <a:off x="3884613" y="0"/>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Principles of Agricultural Science – Plant</a:t>
            </a:r>
          </a:p>
          <a:p>
            <a:pPr eaLnBrk="1" hangingPunct="1"/>
            <a:r>
              <a:rPr lang="en-US" altLang="en-US" sz="1200" dirty="0" smtClean="0"/>
              <a:t>Unit 3 – Lesson 3.2 Hydroponics</a:t>
            </a:r>
          </a:p>
        </p:txBody>
      </p:sp>
      <p:sp>
        <p:nvSpPr>
          <p:cNvPr id="9" name="Rectangle 6"/>
          <p:cNvSpPr>
            <a:spLocks noGrp="1" noChangeArrowheads="1"/>
          </p:cNvSpPr>
          <p:nvPr>
            <p:ph type="ftr" sz="quarter" idx="4"/>
          </p:nvPr>
        </p:nvSpPr>
        <p:spPr>
          <a:xfrm>
            <a:off x="0" y="8685213"/>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000" dirty="0" smtClean="0">
                <a:solidFill>
                  <a:srgbClr val="000000"/>
                </a:solidFill>
              </a:rPr>
              <a:t>Curriculum for Agricultural Science Education Copyright 2015</a:t>
            </a:r>
            <a:endParaRPr lang="en-US" altLang="en-US" sz="1200" dirty="0" smtClean="0"/>
          </a:p>
        </p:txBody>
      </p:sp>
    </p:spTree>
    <p:extLst>
      <p:ext uri="{BB962C8B-B14F-4D97-AF65-F5344CB8AC3E}">
        <p14:creationId xmlns:p14="http://schemas.microsoft.com/office/powerpoint/2010/main" val="2303862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Water Works</a:t>
            </a:r>
          </a:p>
          <a:p>
            <a:pPr eaLnBrk="1" hangingPunct="1"/>
            <a:endParaRPr lang="en-US" altLang="en-US" sz="1200" dirty="0" smtClean="0"/>
          </a:p>
        </p:txBody>
      </p:sp>
      <p:sp>
        <p:nvSpPr>
          <p:cNvPr id="286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89305012-354E-42A1-896F-67D1162A9966}" type="slidenum">
              <a:rPr lang="en-US" altLang="en-US" sz="1200" smtClean="0"/>
              <a:pPr eaLnBrk="1" hangingPunct="1"/>
              <a:t>12</a:t>
            </a:fld>
            <a:endParaRPr lang="en-US" altLang="en-US" sz="1200" dirty="0" smtClean="0"/>
          </a:p>
        </p:txBody>
      </p:sp>
      <p:sp>
        <p:nvSpPr>
          <p:cNvPr id="28678" name="Rectangle 2"/>
          <p:cNvSpPr>
            <a:spLocks noGrp="1" noRot="1" noChangeAspect="1" noChangeArrowheads="1" noTextEdit="1"/>
          </p:cNvSpPr>
          <p:nvPr>
            <p:ph type="sldImg"/>
          </p:nvPr>
        </p:nvSpPr>
        <p:spPr>
          <a:ln/>
        </p:spPr>
      </p:sp>
      <p:sp>
        <p:nvSpPr>
          <p:cNvPr id="28679"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Because of the readily available water and nutrients, plant spacing can be much closer in a hydroponic system and in addition can be grown vertically as well. Plants are not competing with each other for most resources since optimal levels are being provided. The major limiting factor is the light availability if plants are too crowded.</a:t>
            </a:r>
          </a:p>
        </p:txBody>
      </p:sp>
      <p:sp>
        <p:nvSpPr>
          <p:cNvPr id="8" name="Rectangle 3"/>
          <p:cNvSpPr>
            <a:spLocks noGrp="1" noChangeArrowheads="1"/>
          </p:cNvSpPr>
          <p:nvPr>
            <p:ph type="dt" sz="quarter" idx="1"/>
          </p:nvPr>
        </p:nvSpPr>
        <p:spPr>
          <a:xfrm>
            <a:off x="3884613" y="0"/>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Principles of Agricultural Science – Plant</a:t>
            </a:r>
          </a:p>
          <a:p>
            <a:pPr eaLnBrk="1" hangingPunct="1"/>
            <a:r>
              <a:rPr lang="en-US" altLang="en-US" sz="1200" dirty="0" smtClean="0"/>
              <a:t>Unit 3 – Lesson 3.2 Hydroponics</a:t>
            </a:r>
          </a:p>
        </p:txBody>
      </p:sp>
      <p:sp>
        <p:nvSpPr>
          <p:cNvPr id="9" name="Rectangle 6"/>
          <p:cNvSpPr>
            <a:spLocks noGrp="1" noChangeArrowheads="1"/>
          </p:cNvSpPr>
          <p:nvPr>
            <p:ph type="ftr" sz="quarter" idx="4"/>
          </p:nvPr>
        </p:nvSpPr>
        <p:spPr>
          <a:xfrm>
            <a:off x="0" y="8685213"/>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000" dirty="0" smtClean="0">
                <a:solidFill>
                  <a:srgbClr val="000000"/>
                </a:solidFill>
              </a:rPr>
              <a:t>Curriculum for Agricultural Science Education Copyright 2015</a:t>
            </a:r>
            <a:endParaRPr lang="en-US" altLang="en-US" sz="1200" dirty="0" smtClean="0"/>
          </a:p>
        </p:txBody>
      </p:sp>
    </p:spTree>
    <p:extLst>
      <p:ext uri="{BB962C8B-B14F-4D97-AF65-F5344CB8AC3E}">
        <p14:creationId xmlns:p14="http://schemas.microsoft.com/office/powerpoint/2010/main" val="3876845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Water Works</a:t>
            </a:r>
          </a:p>
          <a:p>
            <a:pPr eaLnBrk="1" hangingPunct="1"/>
            <a:endParaRPr lang="en-US" altLang="en-US" sz="1200" dirty="0" smtClean="0"/>
          </a:p>
        </p:txBody>
      </p:sp>
      <p:sp>
        <p:nvSpPr>
          <p:cNvPr id="297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681C45F6-A5BC-4A9A-B71B-5320B370329B}" type="slidenum">
              <a:rPr lang="en-US" altLang="en-US" sz="1200" smtClean="0"/>
              <a:pPr eaLnBrk="1" hangingPunct="1"/>
              <a:t>13</a:t>
            </a:fld>
            <a:endParaRPr lang="en-US" altLang="en-US" sz="1200" dirty="0" smtClean="0"/>
          </a:p>
        </p:txBody>
      </p:sp>
      <p:sp>
        <p:nvSpPr>
          <p:cNvPr id="29702" name="Rectangle 2"/>
          <p:cNvSpPr>
            <a:spLocks noGrp="1" noRot="1" noChangeAspect="1" noChangeArrowheads="1" noTextEdit="1"/>
          </p:cNvSpPr>
          <p:nvPr>
            <p:ph type="sldImg"/>
          </p:nvPr>
        </p:nvSpPr>
        <p:spPr>
          <a:ln/>
        </p:spPr>
      </p:sp>
      <p:sp>
        <p:nvSpPr>
          <p:cNvPr id="29703"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8" name="Rectangle 3"/>
          <p:cNvSpPr>
            <a:spLocks noGrp="1" noChangeArrowheads="1"/>
          </p:cNvSpPr>
          <p:nvPr>
            <p:ph type="dt" sz="quarter" idx="1"/>
          </p:nvPr>
        </p:nvSpPr>
        <p:spPr>
          <a:xfrm>
            <a:off x="3884613" y="0"/>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Principles of Agricultural Science – Plant</a:t>
            </a:r>
          </a:p>
          <a:p>
            <a:pPr eaLnBrk="1" hangingPunct="1"/>
            <a:r>
              <a:rPr lang="en-US" altLang="en-US" sz="1200" dirty="0" smtClean="0"/>
              <a:t>Unit 3 – Lesson 3.2 Hydroponics</a:t>
            </a:r>
          </a:p>
        </p:txBody>
      </p:sp>
      <p:sp>
        <p:nvSpPr>
          <p:cNvPr id="9" name="Rectangle 6"/>
          <p:cNvSpPr>
            <a:spLocks noGrp="1" noChangeArrowheads="1"/>
          </p:cNvSpPr>
          <p:nvPr>
            <p:ph type="ftr" sz="quarter" idx="4"/>
          </p:nvPr>
        </p:nvSpPr>
        <p:spPr>
          <a:xfrm>
            <a:off x="0" y="8685213"/>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000" dirty="0" smtClean="0">
                <a:solidFill>
                  <a:srgbClr val="000000"/>
                </a:solidFill>
              </a:rPr>
              <a:t>Curriculum for Agricultural Science Education Copyright 2015</a:t>
            </a:r>
            <a:endParaRPr lang="en-US" altLang="en-US" sz="1200" dirty="0" smtClean="0"/>
          </a:p>
        </p:txBody>
      </p:sp>
    </p:spTree>
    <p:extLst>
      <p:ext uri="{BB962C8B-B14F-4D97-AF65-F5344CB8AC3E}">
        <p14:creationId xmlns:p14="http://schemas.microsoft.com/office/powerpoint/2010/main" val="2256102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Water Works</a:t>
            </a:r>
          </a:p>
          <a:p>
            <a:pPr eaLnBrk="1" hangingPunct="1"/>
            <a:endParaRPr lang="en-US" altLang="en-US" sz="1200" dirty="0" smtClean="0"/>
          </a:p>
        </p:txBody>
      </p:sp>
      <p:sp>
        <p:nvSpPr>
          <p:cNvPr id="184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1313287D-2E42-4B33-B018-6254D01B31D1}" type="slidenum">
              <a:rPr lang="en-US" altLang="en-US" sz="1200" smtClean="0"/>
              <a:pPr eaLnBrk="1" hangingPunct="1"/>
              <a:t>2</a:t>
            </a:fld>
            <a:endParaRPr lang="en-US" altLang="en-US" sz="1200" dirty="0" smtClean="0"/>
          </a:p>
        </p:txBody>
      </p:sp>
      <p:sp>
        <p:nvSpPr>
          <p:cNvPr id="18438" name="Rectangle 2"/>
          <p:cNvSpPr>
            <a:spLocks noGrp="1" noRot="1" noChangeAspect="1" noChangeArrowheads="1" noTextEdit="1"/>
          </p:cNvSpPr>
          <p:nvPr>
            <p:ph type="sldImg"/>
          </p:nvPr>
        </p:nvSpPr>
        <p:spPr>
          <a:ln/>
        </p:spPr>
      </p:sp>
      <p:sp>
        <p:nvSpPr>
          <p:cNvPr id="18439"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This presentation examines what hydroponics is, the advantages of hydroponics over the traditional method for the production of plants, and the components that are used in hydroponic systems.</a:t>
            </a:r>
          </a:p>
        </p:txBody>
      </p:sp>
      <p:sp>
        <p:nvSpPr>
          <p:cNvPr id="8" name="Rectangle 3"/>
          <p:cNvSpPr>
            <a:spLocks noGrp="1" noChangeArrowheads="1"/>
          </p:cNvSpPr>
          <p:nvPr>
            <p:ph type="dt" sz="quarter" idx="1"/>
          </p:nvPr>
        </p:nvSpPr>
        <p:spPr>
          <a:xfrm>
            <a:off x="3884613" y="0"/>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Principles of Agricultural Science – Plant</a:t>
            </a:r>
          </a:p>
          <a:p>
            <a:pPr eaLnBrk="1" hangingPunct="1"/>
            <a:r>
              <a:rPr lang="en-US" altLang="en-US" sz="1200" dirty="0" smtClean="0"/>
              <a:t>Unit 3 – Lesson 3.2 Hydroponics</a:t>
            </a:r>
          </a:p>
        </p:txBody>
      </p:sp>
      <p:sp>
        <p:nvSpPr>
          <p:cNvPr id="9" name="Rectangle 6"/>
          <p:cNvSpPr>
            <a:spLocks noGrp="1" noChangeArrowheads="1"/>
          </p:cNvSpPr>
          <p:nvPr>
            <p:ph type="ftr" sz="quarter" idx="4"/>
          </p:nvPr>
        </p:nvSpPr>
        <p:spPr>
          <a:xfrm>
            <a:off x="0" y="8685213"/>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000" dirty="0" smtClean="0">
                <a:solidFill>
                  <a:srgbClr val="000000"/>
                </a:solidFill>
              </a:rPr>
              <a:t>Curriculum for Agricultural Science Education Copyright 2015</a:t>
            </a:r>
            <a:endParaRPr lang="en-US" altLang="en-US" sz="1200" dirty="0" smtClean="0"/>
          </a:p>
        </p:txBody>
      </p:sp>
    </p:spTree>
    <p:extLst>
      <p:ext uri="{BB962C8B-B14F-4D97-AF65-F5344CB8AC3E}">
        <p14:creationId xmlns:p14="http://schemas.microsoft.com/office/powerpoint/2010/main" val="830217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Water Works</a:t>
            </a:r>
          </a:p>
          <a:p>
            <a:pPr eaLnBrk="1" hangingPunct="1"/>
            <a:endParaRPr lang="en-US" altLang="en-US" sz="1200" dirty="0" smtClean="0"/>
          </a:p>
        </p:txBody>
      </p:sp>
      <p:sp>
        <p:nvSpPr>
          <p:cNvPr id="194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C4A6C0E9-D869-41A9-821A-9539B2D606C0}" type="slidenum">
              <a:rPr lang="en-US" altLang="en-US" sz="1200" smtClean="0"/>
              <a:pPr eaLnBrk="1" hangingPunct="1"/>
              <a:t>3</a:t>
            </a:fld>
            <a:endParaRPr lang="en-US" altLang="en-US" sz="1200" dirty="0" smtClean="0"/>
          </a:p>
        </p:txBody>
      </p:sp>
      <p:sp>
        <p:nvSpPr>
          <p:cNvPr id="19462" name="Rectangle 2"/>
          <p:cNvSpPr>
            <a:spLocks noGrp="1" noRot="1" noChangeAspect="1" noChangeArrowheads="1" noTextEdit="1"/>
          </p:cNvSpPr>
          <p:nvPr>
            <p:ph type="sldImg"/>
          </p:nvPr>
        </p:nvSpPr>
        <p:spPr>
          <a:ln/>
        </p:spPr>
      </p:sp>
      <p:sp>
        <p:nvSpPr>
          <p:cNvPr id="19463"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Hydroponics is a soilless system of growing plants where a controlled environment is used to monitor all aspects of plant requirements for growth. The media that plants are grown in will have no nutritional value, it simply provides support to anchor the plant.</a:t>
            </a:r>
          </a:p>
        </p:txBody>
      </p:sp>
      <p:sp>
        <p:nvSpPr>
          <p:cNvPr id="8" name="Rectangle 3"/>
          <p:cNvSpPr>
            <a:spLocks noGrp="1" noChangeArrowheads="1"/>
          </p:cNvSpPr>
          <p:nvPr>
            <p:ph type="dt" sz="quarter" idx="1"/>
          </p:nvPr>
        </p:nvSpPr>
        <p:spPr>
          <a:xfrm>
            <a:off x="3884613" y="0"/>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Principles of Agricultural Science – Plant</a:t>
            </a:r>
          </a:p>
          <a:p>
            <a:pPr eaLnBrk="1" hangingPunct="1"/>
            <a:r>
              <a:rPr lang="en-US" altLang="en-US" sz="1200" dirty="0" smtClean="0"/>
              <a:t>Unit 3 – Lesson 3.2 Hydroponics</a:t>
            </a:r>
          </a:p>
        </p:txBody>
      </p:sp>
      <p:sp>
        <p:nvSpPr>
          <p:cNvPr id="9" name="Rectangle 6"/>
          <p:cNvSpPr>
            <a:spLocks noGrp="1" noChangeArrowheads="1"/>
          </p:cNvSpPr>
          <p:nvPr>
            <p:ph type="ftr" sz="quarter" idx="4"/>
          </p:nvPr>
        </p:nvSpPr>
        <p:spPr>
          <a:xfrm>
            <a:off x="0" y="8685213"/>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000" dirty="0" smtClean="0">
                <a:solidFill>
                  <a:srgbClr val="000000"/>
                </a:solidFill>
              </a:rPr>
              <a:t>Curriculum for Agricultural Science Education Copyright 2015</a:t>
            </a:r>
            <a:endParaRPr lang="en-US" altLang="en-US" sz="1200" dirty="0" smtClean="0"/>
          </a:p>
        </p:txBody>
      </p:sp>
    </p:spTree>
    <p:extLst>
      <p:ext uri="{BB962C8B-B14F-4D97-AF65-F5344CB8AC3E}">
        <p14:creationId xmlns:p14="http://schemas.microsoft.com/office/powerpoint/2010/main" val="1008006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Water Works</a:t>
            </a:r>
          </a:p>
          <a:p>
            <a:pPr eaLnBrk="1" hangingPunct="1"/>
            <a:endParaRPr lang="en-US" altLang="en-US" sz="1200" dirty="0" smtClean="0"/>
          </a:p>
        </p:txBody>
      </p:sp>
      <p:sp>
        <p:nvSpPr>
          <p:cNvPr id="204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14AF0DC8-0564-4F36-8F87-6AD1AB39E9F7}" type="slidenum">
              <a:rPr lang="en-US" altLang="en-US" sz="1200" smtClean="0"/>
              <a:pPr eaLnBrk="1" hangingPunct="1"/>
              <a:t>4</a:t>
            </a:fld>
            <a:endParaRPr lang="en-US" altLang="en-US" sz="1200" dirty="0" smtClean="0"/>
          </a:p>
        </p:txBody>
      </p:sp>
      <p:sp>
        <p:nvSpPr>
          <p:cNvPr id="20486" name="Rectangle 2"/>
          <p:cNvSpPr>
            <a:spLocks noGrp="1" noRot="1" noChangeAspect="1" noChangeArrowheads="1" noTextEdit="1"/>
          </p:cNvSpPr>
          <p:nvPr>
            <p:ph type="sldImg"/>
          </p:nvPr>
        </p:nvSpPr>
        <p:spPr>
          <a:ln/>
        </p:spPr>
      </p:sp>
      <p:sp>
        <p:nvSpPr>
          <p:cNvPr id="20487"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Hydroponics can be used for almost any kind of plant species. Some plant species don’t do well in very wet conditions and they are the exception.</a:t>
            </a:r>
          </a:p>
          <a:p>
            <a:pPr eaLnBrk="1" hangingPunct="1"/>
            <a:endParaRPr lang="en-US" altLang="en-US" dirty="0" smtClean="0"/>
          </a:p>
          <a:p>
            <a:pPr eaLnBrk="1" hangingPunct="1"/>
            <a:r>
              <a:rPr lang="en-US" altLang="en-US" dirty="0" smtClean="0"/>
              <a:t>Image was obtained from http://www.wv.nrcs.usda.gov/news/images/06success/ama_mtclare_weaver/overvieww.jpg</a:t>
            </a:r>
          </a:p>
          <a:p>
            <a:pPr eaLnBrk="1" hangingPunct="1"/>
            <a:endParaRPr lang="en-US" altLang="en-US" dirty="0" smtClean="0"/>
          </a:p>
        </p:txBody>
      </p:sp>
      <p:sp>
        <p:nvSpPr>
          <p:cNvPr id="8" name="Rectangle 3"/>
          <p:cNvSpPr>
            <a:spLocks noGrp="1" noChangeArrowheads="1"/>
          </p:cNvSpPr>
          <p:nvPr>
            <p:ph type="dt" sz="quarter" idx="1"/>
          </p:nvPr>
        </p:nvSpPr>
        <p:spPr>
          <a:xfrm>
            <a:off x="3884613" y="0"/>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Principles of Agricultural Science – Plant</a:t>
            </a:r>
          </a:p>
          <a:p>
            <a:pPr eaLnBrk="1" hangingPunct="1"/>
            <a:r>
              <a:rPr lang="en-US" altLang="en-US" sz="1200" dirty="0" smtClean="0"/>
              <a:t>Unit 3 – Lesson 3.2 Hydroponics</a:t>
            </a:r>
          </a:p>
        </p:txBody>
      </p:sp>
      <p:sp>
        <p:nvSpPr>
          <p:cNvPr id="9" name="Rectangle 6"/>
          <p:cNvSpPr>
            <a:spLocks noGrp="1" noChangeArrowheads="1"/>
          </p:cNvSpPr>
          <p:nvPr>
            <p:ph type="ftr" sz="quarter" idx="4"/>
          </p:nvPr>
        </p:nvSpPr>
        <p:spPr>
          <a:xfrm>
            <a:off x="0" y="8685213"/>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000" dirty="0" smtClean="0">
                <a:solidFill>
                  <a:srgbClr val="000000"/>
                </a:solidFill>
              </a:rPr>
              <a:t>Curriculum for Agricultural Science Education Copyright 2015</a:t>
            </a:r>
            <a:endParaRPr lang="en-US" altLang="en-US" sz="1200" dirty="0" smtClean="0"/>
          </a:p>
        </p:txBody>
      </p:sp>
    </p:spTree>
    <p:extLst>
      <p:ext uri="{BB962C8B-B14F-4D97-AF65-F5344CB8AC3E}">
        <p14:creationId xmlns:p14="http://schemas.microsoft.com/office/powerpoint/2010/main" val="3701743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Water Works</a:t>
            </a:r>
          </a:p>
          <a:p>
            <a:pPr eaLnBrk="1" hangingPunct="1"/>
            <a:endParaRPr lang="en-US" altLang="en-US" sz="1200" dirty="0" smtClean="0"/>
          </a:p>
        </p:txBody>
      </p:sp>
      <p:sp>
        <p:nvSpPr>
          <p:cNvPr id="215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A49CC542-C005-441C-99C0-1CD0120FCDDD}" type="slidenum">
              <a:rPr lang="en-US" altLang="en-US" sz="1200" smtClean="0"/>
              <a:pPr eaLnBrk="1" hangingPunct="1"/>
              <a:t>5</a:t>
            </a:fld>
            <a:endParaRPr lang="en-US" altLang="en-US" sz="1200" dirty="0" smtClean="0"/>
          </a:p>
        </p:txBody>
      </p:sp>
      <p:sp>
        <p:nvSpPr>
          <p:cNvPr id="21510" name="Rectangle 2"/>
          <p:cNvSpPr>
            <a:spLocks noGrp="1" noRot="1" noChangeAspect="1" noChangeArrowheads="1" noTextEdit="1"/>
          </p:cNvSpPr>
          <p:nvPr>
            <p:ph type="sldImg"/>
          </p:nvPr>
        </p:nvSpPr>
        <p:spPr>
          <a:ln/>
        </p:spPr>
      </p:sp>
      <p:sp>
        <p:nvSpPr>
          <p:cNvPr id="21511"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The advantages of hydroponics all point toward the better use of space and time while limiting the number of soil borne diseases. Higher yields of crops will be experienced from a hydroponic system with the use of less water. A hydroponic system will use between 5% and 10% of the total amount of water used in a traditional production setting.</a:t>
            </a:r>
          </a:p>
        </p:txBody>
      </p:sp>
      <p:sp>
        <p:nvSpPr>
          <p:cNvPr id="8" name="Rectangle 3"/>
          <p:cNvSpPr>
            <a:spLocks noGrp="1" noChangeArrowheads="1"/>
          </p:cNvSpPr>
          <p:nvPr>
            <p:ph type="dt" sz="quarter" idx="1"/>
          </p:nvPr>
        </p:nvSpPr>
        <p:spPr>
          <a:xfrm>
            <a:off x="3884613" y="0"/>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Principles of Agricultural Science – Plant</a:t>
            </a:r>
          </a:p>
          <a:p>
            <a:pPr eaLnBrk="1" hangingPunct="1"/>
            <a:r>
              <a:rPr lang="en-US" altLang="en-US" sz="1200" dirty="0" smtClean="0"/>
              <a:t>Unit 3 – Lesson 3.2 Hydroponics</a:t>
            </a:r>
          </a:p>
        </p:txBody>
      </p:sp>
      <p:sp>
        <p:nvSpPr>
          <p:cNvPr id="9" name="Rectangle 6"/>
          <p:cNvSpPr>
            <a:spLocks noGrp="1" noChangeArrowheads="1"/>
          </p:cNvSpPr>
          <p:nvPr>
            <p:ph type="ftr" sz="quarter" idx="4"/>
          </p:nvPr>
        </p:nvSpPr>
        <p:spPr>
          <a:xfrm>
            <a:off x="0" y="8685213"/>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000" dirty="0" smtClean="0">
                <a:solidFill>
                  <a:srgbClr val="000000"/>
                </a:solidFill>
              </a:rPr>
              <a:t>Curriculum for Agricultural Science Education Copyright 2015</a:t>
            </a:r>
            <a:endParaRPr lang="en-US" altLang="en-US" sz="1200" dirty="0" smtClean="0"/>
          </a:p>
        </p:txBody>
      </p:sp>
    </p:spTree>
    <p:extLst>
      <p:ext uri="{BB962C8B-B14F-4D97-AF65-F5344CB8AC3E}">
        <p14:creationId xmlns:p14="http://schemas.microsoft.com/office/powerpoint/2010/main" val="2869197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Water Works</a:t>
            </a:r>
          </a:p>
          <a:p>
            <a:pPr eaLnBrk="1" hangingPunct="1"/>
            <a:endParaRPr lang="en-US" altLang="en-US" sz="1200" dirty="0" smtClean="0"/>
          </a:p>
        </p:txBody>
      </p:sp>
      <p:sp>
        <p:nvSpPr>
          <p:cNvPr id="225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C73F26D8-39B7-4009-B439-AF9BACE2D7CB}" type="slidenum">
              <a:rPr lang="en-US" altLang="en-US" sz="1200" smtClean="0"/>
              <a:pPr eaLnBrk="1" hangingPunct="1"/>
              <a:t>6</a:t>
            </a:fld>
            <a:endParaRPr lang="en-US" altLang="en-US" sz="1200" dirty="0" smtClean="0"/>
          </a:p>
        </p:txBody>
      </p:sp>
      <p:sp>
        <p:nvSpPr>
          <p:cNvPr id="22534" name="Rectangle 2"/>
          <p:cNvSpPr>
            <a:spLocks noGrp="1" noRot="1" noChangeAspect="1" noChangeArrowheads="1" noTextEdit="1"/>
          </p:cNvSpPr>
          <p:nvPr>
            <p:ph type="sldImg"/>
          </p:nvPr>
        </p:nvSpPr>
        <p:spPr>
          <a:ln/>
        </p:spPr>
      </p:sp>
      <p:sp>
        <p:nvSpPr>
          <p:cNvPr id="22535"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Costs and monitoring of growth requirements are the major disadvantages. Diseases can spread faster and more skill is needed to identify and monitor the needs of the plants in a hydroponic system.</a:t>
            </a:r>
          </a:p>
        </p:txBody>
      </p:sp>
      <p:sp>
        <p:nvSpPr>
          <p:cNvPr id="8" name="Rectangle 3"/>
          <p:cNvSpPr>
            <a:spLocks noGrp="1" noChangeArrowheads="1"/>
          </p:cNvSpPr>
          <p:nvPr>
            <p:ph type="dt" sz="quarter" idx="1"/>
          </p:nvPr>
        </p:nvSpPr>
        <p:spPr>
          <a:xfrm>
            <a:off x="3884613" y="0"/>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Principles of Agricultural Science – Plant</a:t>
            </a:r>
          </a:p>
          <a:p>
            <a:pPr eaLnBrk="1" hangingPunct="1"/>
            <a:r>
              <a:rPr lang="en-US" altLang="en-US" sz="1200" dirty="0" smtClean="0"/>
              <a:t>Unit 3 – Lesson 3.2 Hydroponics</a:t>
            </a:r>
          </a:p>
        </p:txBody>
      </p:sp>
      <p:sp>
        <p:nvSpPr>
          <p:cNvPr id="9" name="Rectangle 6"/>
          <p:cNvSpPr>
            <a:spLocks noGrp="1" noChangeArrowheads="1"/>
          </p:cNvSpPr>
          <p:nvPr>
            <p:ph type="ftr" sz="quarter" idx="4"/>
          </p:nvPr>
        </p:nvSpPr>
        <p:spPr>
          <a:xfrm>
            <a:off x="0" y="8685213"/>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000" dirty="0" smtClean="0">
                <a:solidFill>
                  <a:srgbClr val="000000"/>
                </a:solidFill>
              </a:rPr>
              <a:t>Curriculum for Agricultural Science Education Copyright 2015</a:t>
            </a:r>
            <a:endParaRPr lang="en-US" altLang="en-US" sz="1200" dirty="0" smtClean="0"/>
          </a:p>
        </p:txBody>
      </p:sp>
    </p:spTree>
    <p:extLst>
      <p:ext uri="{BB962C8B-B14F-4D97-AF65-F5344CB8AC3E}">
        <p14:creationId xmlns:p14="http://schemas.microsoft.com/office/powerpoint/2010/main" val="674970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Water Works</a:t>
            </a:r>
          </a:p>
          <a:p>
            <a:pPr eaLnBrk="1" hangingPunct="1"/>
            <a:endParaRPr lang="en-US" altLang="en-US" sz="1200" dirty="0" smtClean="0"/>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7" name="Rectangle 3"/>
          <p:cNvSpPr>
            <a:spLocks noGrp="1" noChangeArrowheads="1"/>
          </p:cNvSpPr>
          <p:nvPr>
            <p:ph type="dt" sz="quarter" idx="1"/>
          </p:nvPr>
        </p:nvSpPr>
        <p:spPr>
          <a:xfrm>
            <a:off x="3884613" y="0"/>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Principles of Agricultural Science – Plant</a:t>
            </a:r>
          </a:p>
          <a:p>
            <a:pPr eaLnBrk="1" hangingPunct="1"/>
            <a:r>
              <a:rPr lang="en-US" altLang="en-US" sz="1200" dirty="0" smtClean="0"/>
              <a:t>Unit 3 – Lesson 3.2 Hydroponics</a:t>
            </a:r>
          </a:p>
        </p:txBody>
      </p:sp>
      <p:sp>
        <p:nvSpPr>
          <p:cNvPr id="8" name="Rectangle 6"/>
          <p:cNvSpPr>
            <a:spLocks noGrp="1" noChangeArrowheads="1"/>
          </p:cNvSpPr>
          <p:nvPr>
            <p:ph type="ftr" sz="quarter" idx="4"/>
          </p:nvPr>
        </p:nvSpPr>
        <p:spPr>
          <a:xfrm>
            <a:off x="0" y="8685213"/>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000" dirty="0" smtClean="0">
                <a:solidFill>
                  <a:srgbClr val="000000"/>
                </a:solidFill>
              </a:rPr>
              <a:t>Curriculum for Agricultural Science Education Copyright 2015</a:t>
            </a:r>
            <a:endParaRPr lang="en-US" altLang="en-US" sz="1200" dirty="0" smtClean="0"/>
          </a:p>
        </p:txBody>
      </p:sp>
    </p:spTree>
    <p:extLst>
      <p:ext uri="{BB962C8B-B14F-4D97-AF65-F5344CB8AC3E}">
        <p14:creationId xmlns:p14="http://schemas.microsoft.com/office/powerpoint/2010/main" val="347496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Water Works</a:t>
            </a:r>
          </a:p>
          <a:p>
            <a:pPr eaLnBrk="1" hangingPunct="1"/>
            <a:endParaRPr lang="en-US" altLang="en-US" sz="1200" dirty="0" smtClean="0"/>
          </a:p>
        </p:txBody>
      </p:sp>
      <p:sp>
        <p:nvSpPr>
          <p:cNvPr id="245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C2AD8152-7946-4AA3-9971-2D087A5A68A2}" type="slidenum">
              <a:rPr lang="en-US" altLang="en-US" sz="1200" smtClean="0"/>
              <a:pPr eaLnBrk="1" hangingPunct="1"/>
              <a:t>8</a:t>
            </a:fld>
            <a:endParaRPr lang="en-US" altLang="en-US" sz="1200" dirty="0" smtClean="0"/>
          </a:p>
        </p:txBody>
      </p:sp>
      <p:sp>
        <p:nvSpPr>
          <p:cNvPr id="24582" name="Rectangle 2"/>
          <p:cNvSpPr>
            <a:spLocks noGrp="1" noRot="1" noChangeAspect="1" noChangeArrowheads="1" noTextEdit="1"/>
          </p:cNvSpPr>
          <p:nvPr>
            <p:ph type="sldImg"/>
          </p:nvPr>
        </p:nvSpPr>
        <p:spPr>
          <a:ln/>
        </p:spPr>
      </p:sp>
      <p:sp>
        <p:nvSpPr>
          <p:cNvPr id="24583"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The support media replaces the soil and can be anything the roots can grab on to. The media should not be able to break down and will absorb and retain water for plant use.</a:t>
            </a:r>
          </a:p>
          <a:p>
            <a:pPr eaLnBrk="1" hangingPunct="1"/>
            <a:endParaRPr lang="en-US" altLang="en-US" dirty="0" smtClean="0"/>
          </a:p>
          <a:p>
            <a:pPr eaLnBrk="1" hangingPunct="1"/>
            <a:endParaRPr lang="en-US" altLang="en-US" dirty="0" smtClean="0"/>
          </a:p>
        </p:txBody>
      </p:sp>
      <p:sp>
        <p:nvSpPr>
          <p:cNvPr id="8" name="Rectangle 3"/>
          <p:cNvSpPr>
            <a:spLocks noGrp="1" noChangeArrowheads="1"/>
          </p:cNvSpPr>
          <p:nvPr>
            <p:ph type="dt" sz="quarter" idx="1"/>
          </p:nvPr>
        </p:nvSpPr>
        <p:spPr>
          <a:xfrm>
            <a:off x="3884613" y="0"/>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Principles of Agricultural Science – Plant</a:t>
            </a:r>
          </a:p>
          <a:p>
            <a:pPr eaLnBrk="1" hangingPunct="1"/>
            <a:r>
              <a:rPr lang="en-US" altLang="en-US" sz="1200" dirty="0" smtClean="0"/>
              <a:t>Unit 3 – Lesson 3.2 Hydroponics</a:t>
            </a:r>
          </a:p>
        </p:txBody>
      </p:sp>
      <p:sp>
        <p:nvSpPr>
          <p:cNvPr id="9" name="Rectangle 6"/>
          <p:cNvSpPr>
            <a:spLocks noGrp="1" noChangeArrowheads="1"/>
          </p:cNvSpPr>
          <p:nvPr>
            <p:ph type="ftr" sz="quarter" idx="4"/>
          </p:nvPr>
        </p:nvSpPr>
        <p:spPr>
          <a:xfrm>
            <a:off x="0" y="8685213"/>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000" dirty="0" smtClean="0">
                <a:solidFill>
                  <a:srgbClr val="000000"/>
                </a:solidFill>
              </a:rPr>
              <a:t>Curriculum for Agricultural Science Education Copyright 2015</a:t>
            </a:r>
            <a:endParaRPr lang="en-US" altLang="en-US" sz="1200" dirty="0" smtClean="0"/>
          </a:p>
        </p:txBody>
      </p:sp>
    </p:spTree>
    <p:extLst>
      <p:ext uri="{BB962C8B-B14F-4D97-AF65-F5344CB8AC3E}">
        <p14:creationId xmlns:p14="http://schemas.microsoft.com/office/powerpoint/2010/main" val="4087517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Water Works</a:t>
            </a:r>
          </a:p>
          <a:p>
            <a:pPr eaLnBrk="1" hangingPunct="1"/>
            <a:endParaRPr lang="en-US" altLang="en-US" sz="1200" dirty="0" smtClean="0"/>
          </a:p>
        </p:txBody>
      </p:sp>
      <p:sp>
        <p:nvSpPr>
          <p:cNvPr id="256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07EA9F19-BBCC-4485-9F40-63F3E4DC9CEF}" type="slidenum">
              <a:rPr lang="en-US" altLang="en-US" sz="1200" smtClean="0"/>
              <a:pPr eaLnBrk="1" hangingPunct="1"/>
              <a:t>9</a:t>
            </a:fld>
            <a:endParaRPr lang="en-US" altLang="en-US" sz="1200" dirty="0" smtClean="0"/>
          </a:p>
        </p:txBody>
      </p:sp>
      <p:sp>
        <p:nvSpPr>
          <p:cNvPr id="25606" name="Rectangle 2"/>
          <p:cNvSpPr>
            <a:spLocks noGrp="1" noRot="1" noChangeAspect="1" noChangeArrowheads="1" noTextEdit="1"/>
          </p:cNvSpPr>
          <p:nvPr>
            <p:ph type="sldImg"/>
          </p:nvPr>
        </p:nvSpPr>
        <p:spPr>
          <a:ln/>
        </p:spPr>
      </p:sp>
      <p:sp>
        <p:nvSpPr>
          <p:cNvPr id="25607"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Water is a requirement for all plants and with a hydroponic system the roots may be completely submerged in water for the entire life of the plant. To avoid rotting of the roots, oxygen must added to the water. This is monitored by measuring the dissolved oxygen level of the water exposed to the plants roots. More about water and oxygen later in the lesson.</a:t>
            </a:r>
          </a:p>
        </p:txBody>
      </p:sp>
      <p:sp>
        <p:nvSpPr>
          <p:cNvPr id="8" name="Rectangle 3"/>
          <p:cNvSpPr>
            <a:spLocks noGrp="1" noChangeArrowheads="1"/>
          </p:cNvSpPr>
          <p:nvPr>
            <p:ph type="dt" sz="quarter" idx="1"/>
          </p:nvPr>
        </p:nvSpPr>
        <p:spPr>
          <a:xfrm>
            <a:off x="3884613" y="0"/>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Principles of Agricultural Science – Plant</a:t>
            </a:r>
          </a:p>
          <a:p>
            <a:pPr eaLnBrk="1" hangingPunct="1"/>
            <a:r>
              <a:rPr lang="en-US" altLang="en-US" sz="1200" dirty="0" smtClean="0"/>
              <a:t>Unit 3 – Lesson 3.2 Hydroponics</a:t>
            </a:r>
          </a:p>
        </p:txBody>
      </p:sp>
      <p:sp>
        <p:nvSpPr>
          <p:cNvPr id="9" name="Rectangle 6"/>
          <p:cNvSpPr>
            <a:spLocks noGrp="1" noChangeArrowheads="1"/>
          </p:cNvSpPr>
          <p:nvPr>
            <p:ph type="ftr" sz="quarter" idx="4"/>
          </p:nvPr>
        </p:nvSpPr>
        <p:spPr>
          <a:xfrm>
            <a:off x="0" y="8685213"/>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000" dirty="0" smtClean="0">
                <a:solidFill>
                  <a:srgbClr val="000000"/>
                </a:solidFill>
              </a:rPr>
              <a:t>Curriculum for Agricultural Science Education Copyright 2015</a:t>
            </a:r>
            <a:endParaRPr lang="en-US" altLang="en-US" sz="1200" dirty="0" smtClean="0"/>
          </a:p>
        </p:txBody>
      </p:sp>
    </p:spTree>
    <p:extLst>
      <p:ext uri="{BB962C8B-B14F-4D97-AF65-F5344CB8AC3E}">
        <p14:creationId xmlns:p14="http://schemas.microsoft.com/office/powerpoint/2010/main" val="4203956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0"/>
          <p:cNvGrpSpPr>
            <a:grpSpLocks/>
          </p:cNvGrpSpPr>
          <p:nvPr/>
        </p:nvGrpSpPr>
        <p:grpSpPr bwMode="auto">
          <a:xfrm>
            <a:off x="838200" y="228600"/>
            <a:ext cx="8305800" cy="5480050"/>
            <a:chOff x="528" y="144"/>
            <a:chExt cx="5232" cy="3452"/>
          </a:xfrm>
        </p:grpSpPr>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 y="144"/>
              <a:ext cx="3452" cy="3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8"/>
            <p:cNvSpPr txBox="1">
              <a:spLocks noChangeArrowheads="1"/>
            </p:cNvSpPr>
            <p:nvPr/>
          </p:nvSpPr>
          <p:spPr bwMode="auto">
            <a:xfrm>
              <a:off x="528" y="3072"/>
              <a:ext cx="5232" cy="327"/>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en-US" altLang="en-US" sz="2800" b="1" dirty="0"/>
                <a:t>Principles of Agricultural Science – Plant</a:t>
              </a:r>
            </a:p>
          </p:txBody>
        </p:sp>
      </p:gr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566DABB2-CC55-4053-9705-EDE61F368161}" type="slidenum">
              <a:rPr lang="en-US"/>
              <a:pPr>
                <a:defRPr/>
              </a:pPr>
              <a:t>‹#›</a:t>
            </a:fld>
            <a:endParaRPr lang="en-US" dirty="0"/>
          </a:p>
        </p:txBody>
      </p:sp>
    </p:spTree>
    <p:extLst>
      <p:ext uri="{BB962C8B-B14F-4D97-AF65-F5344CB8AC3E}">
        <p14:creationId xmlns:p14="http://schemas.microsoft.com/office/powerpoint/2010/main" val="1548244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Slide Number Placeholder 6"/>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566DABB2-CC55-4053-9705-EDE61F368161}" type="slidenum">
              <a:rPr lang="en-US"/>
              <a:pPr>
                <a:defRPr/>
              </a:pPr>
              <a:t>‹#›</a:t>
            </a:fld>
            <a:endParaRPr lang="en-US" dirty="0"/>
          </a:p>
        </p:txBody>
      </p:sp>
    </p:spTree>
    <p:extLst>
      <p:ext uri="{BB962C8B-B14F-4D97-AF65-F5344CB8AC3E}">
        <p14:creationId xmlns:p14="http://schemas.microsoft.com/office/powerpoint/2010/main" val="3681957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Slide Number Placeholder 6"/>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566DABB2-CC55-4053-9705-EDE61F368161}" type="slidenum">
              <a:rPr lang="en-US"/>
              <a:pPr>
                <a:defRPr/>
              </a:pPr>
              <a:t>‹#›</a:t>
            </a:fld>
            <a:endParaRPr lang="en-US" dirty="0"/>
          </a:p>
        </p:txBody>
      </p:sp>
    </p:spTree>
    <p:extLst>
      <p:ext uri="{BB962C8B-B14F-4D97-AF65-F5344CB8AC3E}">
        <p14:creationId xmlns:p14="http://schemas.microsoft.com/office/powerpoint/2010/main" val="4052255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288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566DABB2-CC55-4053-9705-EDE61F368161}" type="slidenum">
              <a:rPr lang="en-US"/>
              <a:pPr>
                <a:defRPr/>
              </a:pPr>
              <a:t>‹#›</a:t>
            </a:fld>
            <a:endParaRPr lang="en-US" dirty="0"/>
          </a:p>
        </p:txBody>
      </p:sp>
    </p:spTree>
    <p:extLst>
      <p:ext uri="{BB962C8B-B14F-4D97-AF65-F5344CB8AC3E}">
        <p14:creationId xmlns:p14="http://schemas.microsoft.com/office/powerpoint/2010/main" val="1688834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Slide Number Placeholder 6"/>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566DABB2-CC55-4053-9705-EDE61F368161}" type="slidenum">
              <a:rPr lang="en-US"/>
              <a:pPr>
                <a:defRPr/>
              </a:pPr>
              <a:t>‹#›</a:t>
            </a:fld>
            <a:endParaRPr lang="en-US" dirty="0"/>
          </a:p>
        </p:txBody>
      </p:sp>
    </p:spTree>
    <p:extLst>
      <p:ext uri="{BB962C8B-B14F-4D97-AF65-F5344CB8AC3E}">
        <p14:creationId xmlns:p14="http://schemas.microsoft.com/office/powerpoint/2010/main" val="2257992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Slide Number Placeholder 6"/>
          <p:cNvSpPr>
            <a:spLocks noGrp="1" noChangeArrowheads="1"/>
          </p:cNvSpPr>
          <p:nvPr>
            <p:ph type="sldNum" sz="quarter" idx="12"/>
          </p:nvPr>
        </p:nvSpPr>
        <p:spPr bwMode="auto">
          <a:xfrm>
            <a:off x="6553200" y="624840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566DABB2-CC55-4053-9705-EDE61F368161}" type="slidenum">
              <a:rPr lang="en-US"/>
              <a:pPr>
                <a:defRPr/>
              </a:pPr>
              <a:t>‹#›</a:t>
            </a:fld>
            <a:endParaRPr lang="en-US" dirty="0"/>
          </a:p>
        </p:txBody>
      </p:sp>
    </p:spTree>
    <p:extLst>
      <p:ext uri="{BB962C8B-B14F-4D97-AF65-F5344CB8AC3E}">
        <p14:creationId xmlns:p14="http://schemas.microsoft.com/office/powerpoint/2010/main" val="766626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566DABB2-CC55-4053-9705-EDE61F368161}" type="slidenum">
              <a:rPr lang="en-US"/>
              <a:pPr>
                <a:defRPr/>
              </a:pPr>
              <a:t>‹#›</a:t>
            </a:fld>
            <a:endParaRPr lang="en-US" dirty="0"/>
          </a:p>
        </p:txBody>
      </p:sp>
    </p:spTree>
    <p:extLst>
      <p:ext uri="{BB962C8B-B14F-4D97-AF65-F5344CB8AC3E}">
        <p14:creationId xmlns:p14="http://schemas.microsoft.com/office/powerpoint/2010/main" val="3600983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Slide Number Placeholder 6"/>
          <p:cNvSpPr>
            <a:spLocks noGrp="1" noChangeArrowheads="1"/>
          </p:cNvSpPr>
          <p:nvPr>
            <p:ph type="sldNum" sz="quarter" idx="12"/>
          </p:nvPr>
        </p:nvSpPr>
        <p:spPr bwMode="auto">
          <a:xfrm>
            <a:off x="6553200" y="624840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566DABB2-CC55-4053-9705-EDE61F368161}" type="slidenum">
              <a:rPr lang="en-US"/>
              <a:pPr>
                <a:defRPr/>
              </a:pPr>
              <a:t>‹#›</a:t>
            </a:fld>
            <a:endParaRPr lang="en-US" dirty="0"/>
          </a:p>
        </p:txBody>
      </p:sp>
    </p:spTree>
    <p:extLst>
      <p:ext uri="{BB962C8B-B14F-4D97-AF65-F5344CB8AC3E}">
        <p14:creationId xmlns:p14="http://schemas.microsoft.com/office/powerpoint/2010/main" val="1897522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Slide Number Placeholder 6"/>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566DABB2-CC55-4053-9705-EDE61F368161}" type="slidenum">
              <a:rPr lang="en-US"/>
              <a:pPr>
                <a:defRPr/>
              </a:pPr>
              <a:t>‹#›</a:t>
            </a:fld>
            <a:endParaRPr lang="en-US" dirty="0"/>
          </a:p>
        </p:txBody>
      </p:sp>
    </p:spTree>
    <p:extLst>
      <p:ext uri="{BB962C8B-B14F-4D97-AF65-F5344CB8AC3E}">
        <p14:creationId xmlns:p14="http://schemas.microsoft.com/office/powerpoint/2010/main" val="1982953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Slide Number Placeholder 6"/>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566DABB2-CC55-4053-9705-EDE61F368161}" type="slidenum">
              <a:rPr lang="en-US"/>
              <a:pPr>
                <a:defRPr/>
              </a:pPr>
              <a:t>‹#›</a:t>
            </a:fld>
            <a:endParaRPr lang="en-US" dirty="0"/>
          </a:p>
        </p:txBody>
      </p:sp>
    </p:spTree>
    <p:extLst>
      <p:ext uri="{BB962C8B-B14F-4D97-AF65-F5344CB8AC3E}">
        <p14:creationId xmlns:p14="http://schemas.microsoft.com/office/powerpoint/2010/main" val="2891192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bwMode="auto">
          <a:xfrm>
            <a:off x="6553200" y="624840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566DABB2-CC55-4053-9705-EDE61F368161}" type="slidenum">
              <a:rPr lang="en-US"/>
              <a:pPr>
                <a:defRPr/>
              </a:pPr>
              <a:t>‹#›</a:t>
            </a:fld>
            <a:endParaRPr lang="en-US" dirty="0"/>
          </a:p>
        </p:txBody>
      </p:sp>
    </p:spTree>
    <p:extLst>
      <p:ext uri="{BB962C8B-B14F-4D97-AF65-F5344CB8AC3E}">
        <p14:creationId xmlns:p14="http://schemas.microsoft.com/office/powerpoint/2010/main" val="4183322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566DABB2-CC55-4053-9705-EDE61F368161}" type="slidenum">
              <a:rPr lang="en-US"/>
              <a:pPr>
                <a:defRPr/>
              </a:pPr>
              <a:t>‹#›</a:t>
            </a:fld>
            <a:endParaRPr lang="en-US" dirty="0"/>
          </a:p>
        </p:txBody>
      </p:sp>
    </p:spTree>
    <p:extLst>
      <p:ext uri="{BB962C8B-B14F-4D97-AF65-F5344CB8AC3E}">
        <p14:creationId xmlns:p14="http://schemas.microsoft.com/office/powerpoint/2010/main" val="3441525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828800"/>
            <a:ext cx="82296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Text Box 7"/>
          <p:cNvSpPr txBox="1">
            <a:spLocks noChangeArrowheads="1"/>
          </p:cNvSpPr>
          <p:nvPr/>
        </p:nvSpPr>
        <p:spPr bwMode="auto">
          <a:xfrm>
            <a:off x="825500" y="1358900"/>
            <a:ext cx="8305800" cy="366713"/>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endParaRPr lang="en-US" altLang="en-US" sz="1800" dirty="0"/>
          </a:p>
        </p:txBody>
      </p:sp>
      <p:pic>
        <p:nvPicPr>
          <p:cNvPr id="1031" name="Picture 8"/>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t="16667" b="16667"/>
          <a:stretch>
            <a:fillRect/>
          </a:stretch>
        </p:blipFill>
        <p:spPr bwMode="auto">
          <a:xfrm>
            <a:off x="7162800" y="62484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6"/>
          <p:cNvSpPr>
            <a:spLocks noGrp="1" noChangeArrowheads="1"/>
          </p:cNvSpPr>
          <p:nvPr>
            <p:ph type="sldNum" sz="quarter" idx="4"/>
          </p:nvPr>
        </p:nvSpPr>
        <p:spPr bwMode="auto">
          <a:xfrm>
            <a:off x="6553200" y="62579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566DABB2-CC55-4053-9705-EDE61F36816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5"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108325" y="4503738"/>
            <a:ext cx="18415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3800" b="1" dirty="0">
              <a:solidFill>
                <a:srgbClr val="003399"/>
              </a:solidFill>
              <a:latin typeface="Verdana" pitchFamily="34" charset="0"/>
            </a:endParaRPr>
          </a:p>
        </p:txBody>
      </p:sp>
      <p:sp>
        <p:nvSpPr>
          <p:cNvPr id="3" name="Slide Number Placeholder 6"/>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566DABB2-CC55-4053-9705-EDE61F368161}" type="slidenum">
              <a:rPr lang="en-US"/>
              <a:pPr>
                <a:defRPr/>
              </a:pPr>
              <a:t>1</a:t>
            </a:fld>
            <a:endParaRPr lang="en-US"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smtClean="0"/>
              <a:t>Nutrients</a:t>
            </a:r>
          </a:p>
        </p:txBody>
      </p:sp>
      <p:sp>
        <p:nvSpPr>
          <p:cNvPr id="12291" name="Rectangle 3"/>
          <p:cNvSpPr>
            <a:spLocks noGrp="1" noChangeArrowheads="1"/>
          </p:cNvSpPr>
          <p:nvPr>
            <p:ph type="body" idx="1"/>
          </p:nvPr>
        </p:nvSpPr>
        <p:spPr/>
        <p:txBody>
          <a:bodyPr/>
          <a:lstStyle/>
          <a:p>
            <a:pPr eaLnBrk="1" hangingPunct="1">
              <a:buFontTx/>
              <a:buNone/>
            </a:pPr>
            <a:r>
              <a:rPr lang="en-US" altLang="en-US" b="1" dirty="0" smtClean="0"/>
              <a:t>Mineral Nutrients</a:t>
            </a:r>
          </a:p>
          <a:p>
            <a:pPr eaLnBrk="1" hangingPunct="1">
              <a:buClr>
                <a:srgbClr val="00CC00"/>
              </a:buClr>
            </a:pPr>
            <a:r>
              <a:rPr lang="en-US" altLang="en-US" dirty="0" smtClean="0"/>
              <a:t>Macro- and micronutrients are added in premixed forms and diluted in the water</a:t>
            </a:r>
          </a:p>
        </p:txBody>
      </p:sp>
      <p:sp>
        <p:nvSpPr>
          <p:cNvPr id="4" name="Slide Number Placeholder 6"/>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566DABB2-CC55-4053-9705-EDE61F368161}" type="slidenum">
              <a:rPr lang="en-US"/>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z="4000" dirty="0" smtClean="0"/>
              <a:t>Light and Temperature</a:t>
            </a:r>
          </a:p>
        </p:txBody>
      </p:sp>
      <p:sp>
        <p:nvSpPr>
          <p:cNvPr id="11268" name="Rectangle 3"/>
          <p:cNvSpPr>
            <a:spLocks noGrp="1" noChangeArrowheads="1"/>
          </p:cNvSpPr>
          <p:nvPr>
            <p:ph type="body" idx="1"/>
          </p:nvPr>
        </p:nvSpPr>
        <p:spPr/>
        <p:txBody>
          <a:bodyPr/>
          <a:lstStyle/>
          <a:p>
            <a:pPr eaLnBrk="1" hangingPunct="1">
              <a:buFontTx/>
              <a:buNone/>
              <a:defRPr/>
            </a:pPr>
            <a:r>
              <a:rPr lang="en-US" altLang="en-US" b="1" dirty="0" smtClean="0"/>
              <a:t>Light</a:t>
            </a:r>
          </a:p>
          <a:p>
            <a:pPr eaLnBrk="1" hangingPunct="1">
              <a:buClr>
                <a:srgbClr val="00CC00"/>
              </a:buClr>
              <a:defRPr/>
            </a:pPr>
            <a:r>
              <a:rPr lang="en-US" altLang="en-US" dirty="0" smtClean="0"/>
              <a:t>8-10 hours of light needed per day</a:t>
            </a:r>
          </a:p>
          <a:p>
            <a:pPr marL="0" indent="0" eaLnBrk="1" hangingPunct="1">
              <a:buClr>
                <a:srgbClr val="00CC00"/>
              </a:buClr>
              <a:buFontTx/>
              <a:buNone/>
              <a:defRPr/>
            </a:pPr>
            <a:endParaRPr lang="en-US" altLang="en-US" dirty="0" smtClean="0"/>
          </a:p>
          <a:p>
            <a:pPr marL="0" indent="0" eaLnBrk="1" hangingPunct="1">
              <a:buClr>
                <a:srgbClr val="00CC00"/>
              </a:buClr>
              <a:buFontTx/>
              <a:buNone/>
              <a:defRPr/>
            </a:pPr>
            <a:r>
              <a:rPr lang="en-US" altLang="en-US" b="1" dirty="0" smtClean="0"/>
              <a:t>Temperature</a:t>
            </a:r>
          </a:p>
          <a:p>
            <a:pPr eaLnBrk="1" hangingPunct="1">
              <a:buClr>
                <a:srgbClr val="00CC00"/>
              </a:buClr>
              <a:defRPr/>
            </a:pPr>
            <a:r>
              <a:rPr lang="en-US" altLang="en-US" dirty="0" smtClean="0"/>
              <a:t>Regulate air temp</a:t>
            </a:r>
          </a:p>
          <a:p>
            <a:pPr eaLnBrk="1" hangingPunct="1">
              <a:buClr>
                <a:srgbClr val="00CC00"/>
              </a:buClr>
              <a:defRPr/>
            </a:pPr>
            <a:r>
              <a:rPr lang="en-US" altLang="en-US" dirty="0" smtClean="0"/>
              <a:t>Regulate media temp</a:t>
            </a:r>
          </a:p>
        </p:txBody>
      </p:sp>
      <p:sp>
        <p:nvSpPr>
          <p:cNvPr id="4" name="Slide Number Placeholder 6"/>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566DABB2-CC55-4053-9705-EDE61F368161}" type="slidenum">
              <a:rPr lang="en-US"/>
              <a:pPr>
                <a:defRPr/>
              </a:pPr>
              <a:t>11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8">
                                            <p:txEl>
                                              <p:pRg st="1" end="1"/>
                                            </p:txEl>
                                          </p:spTgt>
                                        </p:tgtEl>
                                        <p:attrNameLst>
                                          <p:attrName>style.visibility</p:attrName>
                                        </p:attrNameLst>
                                      </p:cBhvr>
                                      <p:to>
                                        <p:strVal val="visible"/>
                                      </p:to>
                                    </p:set>
                                    <p:anim calcmode="lin" valueType="num">
                                      <p:cBhvr additive="base">
                                        <p:cTn id="7" dur="500" fill="hold"/>
                                        <p:tgtEl>
                                          <p:spTgt spid="1126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268">
                                            <p:txEl>
                                              <p:pRg st="3" end="3"/>
                                            </p:txEl>
                                          </p:spTgt>
                                        </p:tgtEl>
                                        <p:attrNameLst>
                                          <p:attrName>style.visibility</p:attrName>
                                        </p:attrNameLst>
                                      </p:cBhvr>
                                      <p:to>
                                        <p:strVal val="visible"/>
                                      </p:to>
                                    </p:set>
                                    <p:anim calcmode="lin" valueType="num">
                                      <p:cBhvr additive="base">
                                        <p:cTn id="13" dur="500" fill="hold"/>
                                        <p:tgtEl>
                                          <p:spTgt spid="1126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268">
                                            <p:txEl>
                                              <p:pRg st="4" end="4"/>
                                            </p:txEl>
                                          </p:spTgt>
                                        </p:tgtEl>
                                        <p:attrNameLst>
                                          <p:attrName>style.visibility</p:attrName>
                                        </p:attrNameLst>
                                      </p:cBhvr>
                                      <p:to>
                                        <p:strVal val="visible"/>
                                      </p:to>
                                    </p:set>
                                    <p:anim calcmode="lin" valueType="num">
                                      <p:cBhvr additive="base">
                                        <p:cTn id="19" dur="500" fill="hold"/>
                                        <p:tgtEl>
                                          <p:spTgt spid="1126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268">
                                            <p:txEl>
                                              <p:pRg st="5" end="5"/>
                                            </p:txEl>
                                          </p:spTgt>
                                        </p:tgtEl>
                                        <p:attrNameLst>
                                          <p:attrName>style.visibility</p:attrName>
                                        </p:attrNameLst>
                                      </p:cBhvr>
                                      <p:to>
                                        <p:strVal val="visible"/>
                                      </p:to>
                                    </p:set>
                                    <p:anim calcmode="lin" valueType="num">
                                      <p:cBhvr additive="base">
                                        <p:cTn id="25" dur="500" fill="hold"/>
                                        <p:tgtEl>
                                          <p:spTgt spid="11268">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z="4000" dirty="0" smtClean="0"/>
              <a:t>Give me room!</a:t>
            </a:r>
          </a:p>
        </p:txBody>
      </p:sp>
      <p:sp>
        <p:nvSpPr>
          <p:cNvPr id="12292" name="Rectangle 3"/>
          <p:cNvSpPr>
            <a:spLocks noGrp="1" noChangeArrowheads="1"/>
          </p:cNvSpPr>
          <p:nvPr>
            <p:ph type="body" idx="1"/>
          </p:nvPr>
        </p:nvSpPr>
        <p:spPr>
          <a:xfrm>
            <a:off x="457200" y="1752600"/>
            <a:ext cx="4876800" cy="4373563"/>
          </a:xfrm>
        </p:spPr>
        <p:txBody>
          <a:bodyPr/>
          <a:lstStyle/>
          <a:p>
            <a:pPr eaLnBrk="1" hangingPunct="1">
              <a:buFontTx/>
              <a:buNone/>
            </a:pPr>
            <a:r>
              <a:rPr lang="en-US" altLang="en-US" b="1" dirty="0" smtClean="0"/>
              <a:t>Spacing</a:t>
            </a:r>
          </a:p>
          <a:p>
            <a:pPr eaLnBrk="1" hangingPunct="1">
              <a:buClr>
                <a:srgbClr val="00CC00"/>
              </a:buClr>
            </a:pPr>
            <a:r>
              <a:rPr lang="en-US" altLang="en-US" dirty="0" smtClean="0"/>
              <a:t>Hydroponic systems allow for growing more plants per square foot.</a:t>
            </a:r>
          </a:p>
          <a:p>
            <a:pPr eaLnBrk="1" hangingPunct="1">
              <a:buClr>
                <a:srgbClr val="00CC00"/>
              </a:buClr>
            </a:pPr>
            <a:r>
              <a:rPr lang="en-US" altLang="en-US" dirty="0" smtClean="0"/>
              <a:t>Vertical space is utilized in a greenhouse to increase the efficient use of space.</a:t>
            </a:r>
          </a:p>
        </p:txBody>
      </p:sp>
      <p:pic>
        <p:nvPicPr>
          <p:cNvPr id="14340" name="Picture 6" descr="MCj023723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667000"/>
            <a:ext cx="3240088"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6"/>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566DABB2-CC55-4053-9705-EDE61F368161}" type="slidenum">
              <a:rPr lang="en-US"/>
              <a:pPr>
                <a:defRPr/>
              </a:pPr>
              <a:t>12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xEl>
                                              <p:pRg st="1" end="1"/>
                                            </p:txEl>
                                          </p:spTgt>
                                        </p:tgtEl>
                                        <p:attrNameLst>
                                          <p:attrName>style.visibility</p:attrName>
                                        </p:attrNameLst>
                                      </p:cBhvr>
                                      <p:to>
                                        <p:strVal val="visible"/>
                                      </p:to>
                                    </p:set>
                                    <p:anim calcmode="lin" valueType="num">
                                      <p:cBhvr additive="base">
                                        <p:cTn id="7" dur="500" fill="hold"/>
                                        <p:tgtEl>
                                          <p:spTgt spid="1229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292">
                                            <p:txEl>
                                              <p:pRg st="2" end="2"/>
                                            </p:txEl>
                                          </p:spTgt>
                                        </p:tgtEl>
                                        <p:attrNameLst>
                                          <p:attrName>style.visibility</p:attrName>
                                        </p:attrNameLst>
                                      </p:cBhvr>
                                      <p:to>
                                        <p:strVal val="visible"/>
                                      </p:to>
                                    </p:set>
                                    <p:anim calcmode="lin" valueType="num">
                                      <p:cBhvr additive="base">
                                        <p:cTn id="13" dur="500" fill="hold"/>
                                        <p:tgtEl>
                                          <p:spTgt spid="1229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911225"/>
          </a:xfrm>
        </p:spPr>
        <p:txBody>
          <a:bodyPr/>
          <a:lstStyle/>
          <a:p>
            <a:pPr eaLnBrk="1" hangingPunct="1"/>
            <a:r>
              <a:rPr lang="en-US" altLang="en-US" dirty="0" smtClean="0"/>
              <a:t>References</a:t>
            </a:r>
          </a:p>
        </p:txBody>
      </p:sp>
      <p:sp>
        <p:nvSpPr>
          <p:cNvPr id="15363" name="Rectangle 3"/>
          <p:cNvSpPr>
            <a:spLocks noGrp="1" noChangeArrowheads="1"/>
          </p:cNvSpPr>
          <p:nvPr>
            <p:ph type="body" idx="1"/>
          </p:nvPr>
        </p:nvSpPr>
        <p:spPr>
          <a:xfrm>
            <a:off x="457200" y="2046288"/>
            <a:ext cx="8229600" cy="4354512"/>
          </a:xfrm>
        </p:spPr>
        <p:txBody>
          <a:bodyPr/>
          <a:lstStyle/>
          <a:p>
            <a:pPr eaLnBrk="1" hangingPunct="1">
              <a:lnSpc>
                <a:spcPct val="90000"/>
              </a:lnSpc>
              <a:buFontTx/>
              <a:buNone/>
            </a:pPr>
            <a:r>
              <a:rPr lang="en-US" altLang="en-US" dirty="0" smtClean="0"/>
              <a:t>Burton, D. L., &amp; Cooper, E. L. (2007). </a:t>
            </a:r>
            <a:r>
              <a:rPr lang="en-US" altLang="en-US" i="1" dirty="0" smtClean="0"/>
              <a:t>Agriscience fundamentals and applications</a:t>
            </a:r>
            <a:r>
              <a:rPr lang="en-US" altLang="en-US" dirty="0" smtClean="0"/>
              <a:t> (4th ed.). Clifton Park, NY: Delmar.</a:t>
            </a:r>
          </a:p>
          <a:p>
            <a:pPr eaLnBrk="1" hangingPunct="1">
              <a:lnSpc>
                <a:spcPct val="90000"/>
              </a:lnSpc>
              <a:buFontTx/>
              <a:buNone/>
            </a:pPr>
            <a:endParaRPr lang="en-US" altLang="en-US" dirty="0" smtClean="0"/>
          </a:p>
          <a:p>
            <a:pPr eaLnBrk="1" hangingPunct="1">
              <a:lnSpc>
                <a:spcPct val="90000"/>
              </a:lnSpc>
              <a:buFontTx/>
              <a:buNone/>
            </a:pPr>
            <a:r>
              <a:rPr lang="en-US" altLang="en-US" dirty="0" smtClean="0">
                <a:solidFill>
                  <a:srgbClr val="000000"/>
                </a:solidFill>
                <a:cs typeface="Times New Roman" pitchFamily="18" charset="0"/>
              </a:rPr>
              <a:t>The Growing Edge. (2008). </a:t>
            </a:r>
            <a:r>
              <a:rPr lang="en-US" altLang="en-US" i="1" dirty="0" smtClean="0">
                <a:solidFill>
                  <a:srgbClr val="000000"/>
                </a:solidFill>
                <a:cs typeface="Times New Roman" pitchFamily="18" charset="0"/>
              </a:rPr>
              <a:t>The growing edge of hydroponic basics</a:t>
            </a:r>
            <a:r>
              <a:rPr lang="en-US" altLang="en-US" dirty="0" smtClean="0">
                <a:solidFill>
                  <a:srgbClr val="000000"/>
                </a:solidFill>
                <a:cs typeface="Times New Roman" pitchFamily="18" charset="0"/>
              </a:rPr>
              <a:t>. </a:t>
            </a:r>
            <a:r>
              <a:rPr lang="en-US" altLang="en-US" smtClean="0">
                <a:solidFill>
                  <a:srgbClr val="000000"/>
                </a:solidFill>
                <a:cs typeface="Times New Roman" pitchFamily="18" charset="0"/>
              </a:rPr>
              <a:t>Retrieved </a:t>
            </a:r>
            <a:r>
              <a:rPr lang="en-US" altLang="en-US" dirty="0" smtClean="0">
                <a:solidFill>
                  <a:srgbClr val="000000"/>
                </a:solidFill>
                <a:cs typeface="Times New Roman" pitchFamily="18" charset="0"/>
              </a:rPr>
              <a:t>from http://www.growingedge.com/basics/start.html</a:t>
            </a:r>
          </a:p>
        </p:txBody>
      </p:sp>
      <p:sp>
        <p:nvSpPr>
          <p:cNvPr id="4" name="Slide Number Placeholder 6"/>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566DABB2-CC55-4053-9705-EDE61F368161}" type="slidenum">
              <a:rPr lang="en-US"/>
              <a:pPr>
                <a:defRPr/>
              </a:pPr>
              <a:t>13</a:t>
            </a:fld>
            <a:endParaRPr lang="en-US" dirty="0"/>
          </a:p>
        </p:txBody>
      </p:sp>
    </p:spTree>
  </p:cSld>
  <p:clrMapOvr>
    <a:masterClrMapping/>
  </p:clrMapOvr>
  <p:transition>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533400" y="2819400"/>
            <a:ext cx="8229600" cy="2209800"/>
          </a:xfrm>
        </p:spPr>
        <p:txBody>
          <a:bodyPr/>
          <a:lstStyle/>
          <a:p>
            <a:pPr eaLnBrk="1" hangingPunct="1"/>
            <a:r>
              <a:rPr lang="en-US" altLang="en-US" dirty="0" smtClean="0"/>
              <a:t>Water Works</a:t>
            </a:r>
            <a:br>
              <a:rPr lang="en-US" altLang="en-US" dirty="0" smtClean="0"/>
            </a:br>
            <a:r>
              <a:rPr lang="en-US" altLang="en-US" dirty="0" smtClean="0"/>
              <a:t/>
            </a:r>
            <a:br>
              <a:rPr lang="en-US" altLang="en-US" dirty="0" smtClean="0"/>
            </a:br>
            <a:r>
              <a:rPr lang="en-US" altLang="en-US" sz="2800" dirty="0" smtClean="0"/>
              <a:t>Unit 3 – Soilless Systems</a:t>
            </a:r>
            <a:br>
              <a:rPr lang="en-US" altLang="en-US" sz="2800" dirty="0" smtClean="0"/>
            </a:br>
            <a:r>
              <a:rPr lang="en-US" altLang="en-US" sz="2800" dirty="0" smtClean="0"/>
              <a:t>Lesson 3.2 Hydroponics</a:t>
            </a:r>
          </a:p>
        </p:txBody>
      </p:sp>
      <p:sp>
        <p:nvSpPr>
          <p:cNvPr id="4099" name="Text Box 5"/>
          <p:cNvSpPr txBox="1">
            <a:spLocks noChangeArrowheads="1"/>
          </p:cNvSpPr>
          <p:nvPr/>
        </p:nvSpPr>
        <p:spPr bwMode="auto">
          <a:xfrm>
            <a:off x="762000" y="1295400"/>
            <a:ext cx="8382000" cy="519113"/>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US" altLang="en-US" sz="2800" b="1" dirty="0"/>
              <a:t>Principles of Agricultural Science – Plant</a:t>
            </a:r>
          </a:p>
        </p:txBody>
      </p:sp>
      <p:sp>
        <p:nvSpPr>
          <p:cNvPr id="4" name="Slide Number Placeholder 6"/>
          <p:cNvSpPr>
            <a:spLocks noGrp="1" noChangeArrowheads="1"/>
          </p:cNvSpPr>
          <p:nvPr>
            <p:ph type="sldNum" sz="quarter" idx="12"/>
          </p:nvPr>
        </p:nvSpPr>
        <p:spPr bwMode="auto">
          <a:xfrm>
            <a:off x="6553200" y="624840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566DABB2-CC55-4053-9705-EDE61F368161}" type="slidenum">
              <a:rPr lang="en-US"/>
              <a:pPr>
                <a:defRPr/>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dirty="0" smtClean="0"/>
              <a:t>What is hydroponics?</a:t>
            </a:r>
          </a:p>
        </p:txBody>
      </p:sp>
      <p:sp>
        <p:nvSpPr>
          <p:cNvPr id="5124" name="Rectangle 3"/>
          <p:cNvSpPr>
            <a:spLocks noGrp="1" noChangeArrowheads="1"/>
          </p:cNvSpPr>
          <p:nvPr>
            <p:ph type="body" sz="half" idx="1"/>
          </p:nvPr>
        </p:nvSpPr>
        <p:spPr>
          <a:xfrm>
            <a:off x="457200" y="1828800"/>
            <a:ext cx="8229600" cy="4724400"/>
          </a:xfrm>
        </p:spPr>
        <p:txBody>
          <a:bodyPr/>
          <a:lstStyle/>
          <a:p>
            <a:pPr eaLnBrk="1" hangingPunct="1">
              <a:buClr>
                <a:srgbClr val="00CC00"/>
              </a:buClr>
            </a:pPr>
            <a:r>
              <a:rPr lang="en-US" altLang="en-US" sz="2800" dirty="0" smtClean="0"/>
              <a:t>Hydroponics is the growing of plants with no soil</a:t>
            </a:r>
          </a:p>
          <a:p>
            <a:pPr eaLnBrk="1" hangingPunct="1">
              <a:buClr>
                <a:srgbClr val="00CC00"/>
              </a:buClr>
            </a:pPr>
            <a:r>
              <a:rPr lang="en-US" altLang="en-US" sz="2800" dirty="0" smtClean="0"/>
              <a:t>Plants are grown in a media with no nutrient value</a:t>
            </a:r>
          </a:p>
          <a:p>
            <a:pPr lvl="1" eaLnBrk="1" hangingPunct="1"/>
            <a:endParaRPr lang="en-US" altLang="en-US" sz="2400" dirty="0" smtClean="0"/>
          </a:p>
        </p:txBody>
      </p:sp>
      <p:pic>
        <p:nvPicPr>
          <p:cNvPr id="2" name="Picture 7" descr="MPj040345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124200"/>
            <a:ext cx="4267200"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6"/>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566DABB2-CC55-4053-9705-EDE61F368161}" type="slidenum">
              <a:rPr lang="en-US"/>
              <a:pPr>
                <a:defRPr/>
              </a:pPr>
              <a:t>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 calcmode="lin" valueType="num">
                                      <p:cBhvr additive="base">
                                        <p:cTn id="7" dur="500" fill="hold"/>
                                        <p:tgtEl>
                                          <p:spTgt spid="51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124">
                                            <p:txEl>
                                              <p:pRg st="1" end="1"/>
                                            </p:txEl>
                                          </p:spTgt>
                                        </p:tgtEl>
                                        <p:attrNameLst>
                                          <p:attrName>style.visibility</p:attrName>
                                        </p:attrNameLst>
                                      </p:cBhvr>
                                      <p:to>
                                        <p:strVal val="visible"/>
                                      </p:to>
                                    </p:set>
                                    <p:anim calcmode="lin" valueType="num">
                                      <p:cBhvr additive="base">
                                        <p:cTn id="13" dur="500" fill="hold"/>
                                        <p:tgtEl>
                                          <p:spTgt spid="512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dirty="0" smtClean="0"/>
              <a:t>Uses of Hydroponics</a:t>
            </a:r>
          </a:p>
        </p:txBody>
      </p:sp>
      <p:sp>
        <p:nvSpPr>
          <p:cNvPr id="6148" name="Rectangle 4"/>
          <p:cNvSpPr>
            <a:spLocks noGrp="1" noChangeArrowheads="1"/>
          </p:cNvSpPr>
          <p:nvPr>
            <p:ph type="body" sz="half" idx="1"/>
          </p:nvPr>
        </p:nvSpPr>
        <p:spPr>
          <a:xfrm>
            <a:off x="304800" y="2133600"/>
            <a:ext cx="4419600" cy="3992563"/>
          </a:xfrm>
        </p:spPr>
        <p:txBody>
          <a:bodyPr/>
          <a:lstStyle/>
          <a:p>
            <a:pPr marL="0" indent="0" eaLnBrk="1" hangingPunct="1">
              <a:buClr>
                <a:srgbClr val="00CC00"/>
              </a:buClr>
              <a:buFontTx/>
              <a:buNone/>
              <a:defRPr/>
            </a:pPr>
            <a:r>
              <a:rPr lang="en-US" altLang="en-US" sz="2800" dirty="0" smtClean="0"/>
              <a:t>Most species of plants will grow in this culture, but the most common are:</a:t>
            </a:r>
          </a:p>
          <a:p>
            <a:pPr lvl="1" eaLnBrk="1" hangingPunct="1">
              <a:buClr>
                <a:srgbClr val="00CC00"/>
              </a:buClr>
              <a:defRPr/>
            </a:pPr>
            <a:r>
              <a:rPr lang="en-US" altLang="en-US" sz="2400" dirty="0" smtClean="0"/>
              <a:t>Tomatoes</a:t>
            </a:r>
          </a:p>
          <a:p>
            <a:pPr lvl="1" eaLnBrk="1" hangingPunct="1">
              <a:buClr>
                <a:srgbClr val="00CC00"/>
              </a:buClr>
              <a:defRPr/>
            </a:pPr>
            <a:r>
              <a:rPr lang="en-US" altLang="en-US" sz="2400" dirty="0" smtClean="0"/>
              <a:t>Cucumbers</a:t>
            </a:r>
          </a:p>
          <a:p>
            <a:pPr lvl="1" eaLnBrk="1" hangingPunct="1">
              <a:buClr>
                <a:srgbClr val="00CC00"/>
              </a:buClr>
              <a:defRPr/>
            </a:pPr>
            <a:r>
              <a:rPr lang="en-US" altLang="en-US" sz="2400" dirty="0" smtClean="0"/>
              <a:t>Peppers</a:t>
            </a:r>
          </a:p>
          <a:p>
            <a:pPr lvl="1" eaLnBrk="1" hangingPunct="1">
              <a:buClr>
                <a:srgbClr val="00CC00"/>
              </a:buClr>
              <a:defRPr/>
            </a:pPr>
            <a:r>
              <a:rPr lang="en-US" altLang="en-US" sz="2400" dirty="0" smtClean="0"/>
              <a:t>Roses</a:t>
            </a:r>
          </a:p>
          <a:p>
            <a:pPr eaLnBrk="1" hangingPunct="1">
              <a:buClr>
                <a:srgbClr val="00CC00"/>
              </a:buClr>
              <a:defRPr/>
            </a:pPr>
            <a:endParaRPr lang="en-US" altLang="en-US" sz="2800" dirty="0" smtClean="0"/>
          </a:p>
          <a:p>
            <a:pPr eaLnBrk="1" hangingPunct="1">
              <a:defRPr/>
            </a:pPr>
            <a:endParaRPr lang="en-US" altLang="en-US" sz="2800" dirty="0" smtClean="0"/>
          </a:p>
        </p:txBody>
      </p:sp>
      <p:pic>
        <p:nvPicPr>
          <p:cNvPr id="2" name="Picture 9" descr="overvieww"/>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00600" y="2209800"/>
            <a:ext cx="4038600" cy="3028950"/>
          </a:xfrm>
          <a:noFill/>
        </p:spPr>
      </p:pic>
      <p:sp>
        <p:nvSpPr>
          <p:cNvPr id="6149" name="Rectangle 11"/>
          <p:cNvSpPr>
            <a:spLocks noChangeArrowheads="1"/>
          </p:cNvSpPr>
          <p:nvPr/>
        </p:nvSpPr>
        <p:spPr bwMode="auto">
          <a:xfrm>
            <a:off x="4724400" y="5334000"/>
            <a:ext cx="4114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dirty="0"/>
              <a:t>(USDA, 2009)</a:t>
            </a:r>
          </a:p>
        </p:txBody>
      </p:sp>
      <p:sp>
        <p:nvSpPr>
          <p:cNvPr id="6" name="Slide Number Placeholder 6"/>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566DABB2-CC55-4053-9705-EDE61F368161}" type="slidenum">
              <a:rPr lang="en-US"/>
              <a:pPr>
                <a:defRPr/>
              </a:pPr>
              <a:t>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 calcmode="lin" valueType="num">
                                      <p:cBhvr additive="base">
                                        <p:cTn id="7" dur="500" fill="hold"/>
                                        <p:tgtEl>
                                          <p:spTgt spid="61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148">
                                            <p:txEl>
                                              <p:pRg st="1" end="1"/>
                                            </p:txEl>
                                          </p:spTgt>
                                        </p:tgtEl>
                                        <p:attrNameLst>
                                          <p:attrName>style.visibility</p:attrName>
                                        </p:attrNameLst>
                                      </p:cBhvr>
                                      <p:to>
                                        <p:strVal val="visible"/>
                                      </p:to>
                                    </p:set>
                                    <p:anim calcmode="lin" valueType="num">
                                      <p:cBhvr additive="base">
                                        <p:cTn id="13" dur="500" fill="hold"/>
                                        <p:tgtEl>
                                          <p:spTgt spid="614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148">
                                            <p:txEl>
                                              <p:pRg st="2" end="2"/>
                                            </p:txEl>
                                          </p:spTgt>
                                        </p:tgtEl>
                                        <p:attrNameLst>
                                          <p:attrName>style.visibility</p:attrName>
                                        </p:attrNameLst>
                                      </p:cBhvr>
                                      <p:to>
                                        <p:strVal val="visible"/>
                                      </p:to>
                                    </p:set>
                                    <p:anim calcmode="lin" valueType="num">
                                      <p:cBhvr additive="base">
                                        <p:cTn id="19" dur="500" fill="hold"/>
                                        <p:tgtEl>
                                          <p:spTgt spid="614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148">
                                            <p:txEl>
                                              <p:pRg st="3" end="3"/>
                                            </p:txEl>
                                          </p:spTgt>
                                        </p:tgtEl>
                                        <p:attrNameLst>
                                          <p:attrName>style.visibility</p:attrName>
                                        </p:attrNameLst>
                                      </p:cBhvr>
                                      <p:to>
                                        <p:strVal val="visible"/>
                                      </p:to>
                                    </p:set>
                                    <p:anim calcmode="lin" valueType="num">
                                      <p:cBhvr additive="base">
                                        <p:cTn id="25" dur="500" fill="hold"/>
                                        <p:tgtEl>
                                          <p:spTgt spid="614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148">
                                            <p:txEl>
                                              <p:pRg st="4" end="4"/>
                                            </p:txEl>
                                          </p:spTgt>
                                        </p:tgtEl>
                                        <p:attrNameLst>
                                          <p:attrName>style.visibility</p:attrName>
                                        </p:attrNameLst>
                                      </p:cBhvr>
                                      <p:to>
                                        <p:strVal val="visible"/>
                                      </p:to>
                                    </p:set>
                                    <p:anim calcmode="lin" valueType="num">
                                      <p:cBhvr additive="base">
                                        <p:cTn id="31" dur="500" fill="hold"/>
                                        <p:tgtEl>
                                          <p:spTgt spid="614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dirty="0" smtClean="0"/>
              <a:t>Advantages</a:t>
            </a:r>
          </a:p>
        </p:txBody>
      </p:sp>
      <p:sp>
        <p:nvSpPr>
          <p:cNvPr id="7172" name="Rectangle 3"/>
          <p:cNvSpPr>
            <a:spLocks noGrp="1" noChangeArrowheads="1"/>
          </p:cNvSpPr>
          <p:nvPr>
            <p:ph type="body" idx="1"/>
          </p:nvPr>
        </p:nvSpPr>
        <p:spPr>
          <a:xfrm>
            <a:off x="457200" y="1828800"/>
            <a:ext cx="8229600" cy="4419600"/>
          </a:xfrm>
        </p:spPr>
        <p:txBody>
          <a:bodyPr/>
          <a:lstStyle/>
          <a:p>
            <a:pPr eaLnBrk="1" hangingPunct="1">
              <a:lnSpc>
                <a:spcPct val="80000"/>
              </a:lnSpc>
              <a:buClr>
                <a:srgbClr val="00CC00"/>
              </a:buClr>
            </a:pPr>
            <a:r>
              <a:rPr lang="en-US" altLang="en-US" dirty="0" smtClean="0"/>
              <a:t>Less space</a:t>
            </a:r>
          </a:p>
          <a:p>
            <a:pPr eaLnBrk="1" hangingPunct="1">
              <a:lnSpc>
                <a:spcPct val="80000"/>
              </a:lnSpc>
              <a:buClr>
                <a:srgbClr val="00CC00"/>
              </a:buClr>
            </a:pPr>
            <a:r>
              <a:rPr lang="en-US" altLang="en-US" dirty="0" smtClean="0"/>
              <a:t>Less growing time</a:t>
            </a:r>
          </a:p>
          <a:p>
            <a:pPr eaLnBrk="1" hangingPunct="1">
              <a:lnSpc>
                <a:spcPct val="80000"/>
              </a:lnSpc>
              <a:buClr>
                <a:srgbClr val="00CC00"/>
              </a:buClr>
            </a:pPr>
            <a:r>
              <a:rPr lang="en-US" altLang="en-US" dirty="0" smtClean="0"/>
              <a:t>Reduced labor</a:t>
            </a:r>
          </a:p>
          <a:p>
            <a:pPr eaLnBrk="1" hangingPunct="1">
              <a:lnSpc>
                <a:spcPct val="80000"/>
              </a:lnSpc>
              <a:buClr>
                <a:srgbClr val="00CC00"/>
              </a:buClr>
            </a:pPr>
            <a:r>
              <a:rPr lang="en-US" altLang="en-US" dirty="0" smtClean="0"/>
              <a:t>Conserved water</a:t>
            </a:r>
          </a:p>
          <a:p>
            <a:pPr eaLnBrk="1" hangingPunct="1">
              <a:lnSpc>
                <a:spcPct val="80000"/>
              </a:lnSpc>
              <a:buClr>
                <a:srgbClr val="00CC00"/>
              </a:buClr>
            </a:pPr>
            <a:r>
              <a:rPr lang="en-US" altLang="en-US" dirty="0" smtClean="0"/>
              <a:t>Nutrient recycling</a:t>
            </a:r>
          </a:p>
          <a:p>
            <a:pPr eaLnBrk="1" hangingPunct="1">
              <a:lnSpc>
                <a:spcPct val="80000"/>
              </a:lnSpc>
              <a:buClr>
                <a:srgbClr val="00CC00"/>
              </a:buClr>
            </a:pPr>
            <a:r>
              <a:rPr lang="en-US" altLang="en-US" dirty="0" smtClean="0"/>
              <a:t>Better control of pest, weed, and disease problems </a:t>
            </a:r>
          </a:p>
          <a:p>
            <a:pPr eaLnBrk="1" hangingPunct="1">
              <a:lnSpc>
                <a:spcPct val="80000"/>
              </a:lnSpc>
              <a:buClr>
                <a:srgbClr val="00CC00"/>
              </a:buClr>
            </a:pPr>
            <a:r>
              <a:rPr lang="en-US" altLang="en-US" dirty="0" smtClean="0"/>
              <a:t>No soil-borne pests</a:t>
            </a:r>
          </a:p>
          <a:p>
            <a:pPr eaLnBrk="1" hangingPunct="1">
              <a:lnSpc>
                <a:spcPct val="80000"/>
              </a:lnSpc>
              <a:buClr>
                <a:srgbClr val="00CC00"/>
              </a:buClr>
            </a:pPr>
            <a:r>
              <a:rPr lang="en-US" altLang="en-US" dirty="0" smtClean="0"/>
              <a:t>Higher yields </a:t>
            </a:r>
          </a:p>
        </p:txBody>
      </p:sp>
      <p:sp>
        <p:nvSpPr>
          <p:cNvPr id="4" name="Slide Number Placeholder 6"/>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566DABB2-CC55-4053-9705-EDE61F368161}" type="slidenum">
              <a:rPr lang="en-US"/>
              <a:pPr>
                <a:defRPr/>
              </a:pPr>
              <a:t>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 calcmode="lin" valueType="num">
                                      <p:cBhvr additive="base">
                                        <p:cTn id="7" dur="500" fill="hold"/>
                                        <p:tgtEl>
                                          <p:spTgt spid="71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172">
                                            <p:txEl>
                                              <p:pRg st="1" end="1"/>
                                            </p:txEl>
                                          </p:spTgt>
                                        </p:tgtEl>
                                        <p:attrNameLst>
                                          <p:attrName>style.visibility</p:attrName>
                                        </p:attrNameLst>
                                      </p:cBhvr>
                                      <p:to>
                                        <p:strVal val="visible"/>
                                      </p:to>
                                    </p:set>
                                    <p:anim calcmode="lin" valueType="num">
                                      <p:cBhvr additive="base">
                                        <p:cTn id="13" dur="500" fill="hold"/>
                                        <p:tgtEl>
                                          <p:spTgt spid="717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172">
                                            <p:txEl>
                                              <p:pRg st="2" end="2"/>
                                            </p:txEl>
                                          </p:spTgt>
                                        </p:tgtEl>
                                        <p:attrNameLst>
                                          <p:attrName>style.visibility</p:attrName>
                                        </p:attrNameLst>
                                      </p:cBhvr>
                                      <p:to>
                                        <p:strVal val="visible"/>
                                      </p:to>
                                    </p:set>
                                    <p:anim calcmode="lin" valueType="num">
                                      <p:cBhvr additive="base">
                                        <p:cTn id="19" dur="500" fill="hold"/>
                                        <p:tgtEl>
                                          <p:spTgt spid="717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172">
                                            <p:txEl>
                                              <p:pRg st="3" end="3"/>
                                            </p:txEl>
                                          </p:spTgt>
                                        </p:tgtEl>
                                        <p:attrNameLst>
                                          <p:attrName>style.visibility</p:attrName>
                                        </p:attrNameLst>
                                      </p:cBhvr>
                                      <p:to>
                                        <p:strVal val="visible"/>
                                      </p:to>
                                    </p:set>
                                    <p:anim calcmode="lin" valueType="num">
                                      <p:cBhvr additive="base">
                                        <p:cTn id="23" dur="500" fill="hold"/>
                                        <p:tgtEl>
                                          <p:spTgt spid="717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7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7172">
                                            <p:txEl>
                                              <p:pRg st="4" end="4"/>
                                            </p:txEl>
                                          </p:spTgt>
                                        </p:tgtEl>
                                        <p:attrNameLst>
                                          <p:attrName>style.visibility</p:attrName>
                                        </p:attrNameLst>
                                      </p:cBhvr>
                                      <p:to>
                                        <p:strVal val="visible"/>
                                      </p:to>
                                    </p:set>
                                    <p:anim calcmode="lin" valueType="num">
                                      <p:cBhvr additive="base">
                                        <p:cTn id="29" dur="500" fill="hold"/>
                                        <p:tgtEl>
                                          <p:spTgt spid="717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17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7172">
                                            <p:txEl>
                                              <p:pRg st="5" end="5"/>
                                            </p:txEl>
                                          </p:spTgt>
                                        </p:tgtEl>
                                        <p:attrNameLst>
                                          <p:attrName>style.visibility</p:attrName>
                                        </p:attrNameLst>
                                      </p:cBhvr>
                                      <p:to>
                                        <p:strVal val="visible"/>
                                      </p:to>
                                    </p:set>
                                    <p:anim calcmode="lin" valueType="num">
                                      <p:cBhvr additive="base">
                                        <p:cTn id="35" dur="500" fill="hold"/>
                                        <p:tgtEl>
                                          <p:spTgt spid="7172">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17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7172">
                                            <p:txEl>
                                              <p:pRg st="6" end="6"/>
                                            </p:txEl>
                                          </p:spTgt>
                                        </p:tgtEl>
                                        <p:attrNameLst>
                                          <p:attrName>style.visibility</p:attrName>
                                        </p:attrNameLst>
                                      </p:cBhvr>
                                      <p:to>
                                        <p:strVal val="visible"/>
                                      </p:to>
                                    </p:set>
                                    <p:anim calcmode="lin" valueType="num">
                                      <p:cBhvr additive="base">
                                        <p:cTn id="41" dur="500" fill="hold"/>
                                        <p:tgtEl>
                                          <p:spTgt spid="7172">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17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7172">
                                            <p:txEl>
                                              <p:pRg st="7" end="7"/>
                                            </p:txEl>
                                          </p:spTgt>
                                        </p:tgtEl>
                                        <p:attrNameLst>
                                          <p:attrName>style.visibility</p:attrName>
                                        </p:attrNameLst>
                                      </p:cBhvr>
                                      <p:to>
                                        <p:strVal val="visible"/>
                                      </p:to>
                                    </p:set>
                                    <p:anim calcmode="lin" valueType="num">
                                      <p:cBhvr additive="base">
                                        <p:cTn id="47" dur="500" fill="hold"/>
                                        <p:tgtEl>
                                          <p:spTgt spid="7172">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17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dirty="0" smtClean="0"/>
              <a:t>Disadvantages</a:t>
            </a:r>
          </a:p>
        </p:txBody>
      </p:sp>
      <p:sp>
        <p:nvSpPr>
          <p:cNvPr id="8196" name="Rectangle 3"/>
          <p:cNvSpPr>
            <a:spLocks noGrp="1" noChangeArrowheads="1"/>
          </p:cNvSpPr>
          <p:nvPr>
            <p:ph type="body" idx="1"/>
          </p:nvPr>
        </p:nvSpPr>
        <p:spPr/>
        <p:txBody>
          <a:bodyPr/>
          <a:lstStyle/>
          <a:p>
            <a:pPr eaLnBrk="1" hangingPunct="1">
              <a:buClr>
                <a:srgbClr val="00CC00"/>
              </a:buClr>
            </a:pPr>
            <a:r>
              <a:rPr lang="en-US" altLang="en-US" dirty="0" smtClean="0"/>
              <a:t>High set-up cost </a:t>
            </a:r>
          </a:p>
          <a:p>
            <a:pPr eaLnBrk="1" hangingPunct="1">
              <a:buClr>
                <a:srgbClr val="00CC00"/>
              </a:buClr>
            </a:pPr>
            <a:r>
              <a:rPr lang="en-US" altLang="en-US" dirty="0" smtClean="0"/>
              <a:t>Additional skill and knowledge needed </a:t>
            </a:r>
          </a:p>
          <a:p>
            <a:pPr eaLnBrk="1" hangingPunct="1">
              <a:buClr>
                <a:srgbClr val="00CC00"/>
              </a:buClr>
            </a:pPr>
            <a:r>
              <a:rPr lang="en-US" altLang="en-US" dirty="0" smtClean="0"/>
              <a:t>Diseases spread faster</a:t>
            </a:r>
          </a:p>
          <a:p>
            <a:pPr eaLnBrk="1" hangingPunct="1">
              <a:buClr>
                <a:srgbClr val="00CC00"/>
              </a:buClr>
            </a:pPr>
            <a:r>
              <a:rPr lang="en-US" altLang="en-US" dirty="0" smtClean="0"/>
              <a:t>Plants react quickly to positive </a:t>
            </a:r>
            <a:r>
              <a:rPr lang="en-US" altLang="en-US" b="1" dirty="0" smtClean="0"/>
              <a:t>AND</a:t>
            </a:r>
            <a:r>
              <a:rPr lang="en-US" altLang="en-US" dirty="0" smtClean="0"/>
              <a:t> negative changes</a:t>
            </a:r>
          </a:p>
        </p:txBody>
      </p:sp>
      <p:sp>
        <p:nvSpPr>
          <p:cNvPr id="4" name="Slide Number Placeholder 6"/>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566DABB2-CC55-4053-9705-EDE61F368161}" type="slidenum">
              <a:rPr lang="en-US"/>
              <a:pPr>
                <a:defRPr/>
              </a:pPr>
              <a:t>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 calcmode="lin" valueType="num">
                                      <p:cBhvr additive="base">
                                        <p:cTn id="7" dur="500" fill="hold"/>
                                        <p:tgtEl>
                                          <p:spTgt spid="81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196">
                                            <p:txEl>
                                              <p:pRg st="1" end="1"/>
                                            </p:txEl>
                                          </p:spTgt>
                                        </p:tgtEl>
                                        <p:attrNameLst>
                                          <p:attrName>style.visibility</p:attrName>
                                        </p:attrNameLst>
                                      </p:cBhvr>
                                      <p:to>
                                        <p:strVal val="visible"/>
                                      </p:to>
                                    </p:set>
                                    <p:anim calcmode="lin" valueType="num">
                                      <p:cBhvr additive="base">
                                        <p:cTn id="13" dur="500" fill="hold"/>
                                        <p:tgtEl>
                                          <p:spTgt spid="819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196">
                                            <p:txEl>
                                              <p:pRg st="2" end="2"/>
                                            </p:txEl>
                                          </p:spTgt>
                                        </p:tgtEl>
                                        <p:attrNameLst>
                                          <p:attrName>style.visibility</p:attrName>
                                        </p:attrNameLst>
                                      </p:cBhvr>
                                      <p:to>
                                        <p:strVal val="visible"/>
                                      </p:to>
                                    </p:set>
                                    <p:anim calcmode="lin" valueType="num">
                                      <p:cBhvr additive="base">
                                        <p:cTn id="19" dur="500" fill="hold"/>
                                        <p:tgtEl>
                                          <p:spTgt spid="819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196">
                                            <p:txEl>
                                              <p:pRg st="3" end="3"/>
                                            </p:txEl>
                                          </p:spTgt>
                                        </p:tgtEl>
                                        <p:attrNameLst>
                                          <p:attrName>style.visibility</p:attrName>
                                        </p:attrNameLst>
                                      </p:cBhvr>
                                      <p:to>
                                        <p:strVal val="visible"/>
                                      </p:to>
                                    </p:set>
                                    <p:anim calcmode="lin" valueType="num">
                                      <p:cBhvr additive="base">
                                        <p:cTn id="25" dur="500" fill="hold"/>
                                        <p:tgtEl>
                                          <p:spTgt spid="819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z="4000" dirty="0" smtClean="0"/>
              <a:t>Components of a Hydroponic System</a:t>
            </a:r>
          </a:p>
        </p:txBody>
      </p:sp>
      <p:sp>
        <p:nvSpPr>
          <p:cNvPr id="45059" name="Rectangle 3"/>
          <p:cNvSpPr>
            <a:spLocks noGrp="1" noChangeArrowheads="1"/>
          </p:cNvSpPr>
          <p:nvPr>
            <p:ph type="body" idx="1"/>
          </p:nvPr>
        </p:nvSpPr>
        <p:spPr/>
        <p:txBody>
          <a:bodyPr/>
          <a:lstStyle/>
          <a:p>
            <a:pPr>
              <a:buFontTx/>
              <a:buNone/>
            </a:pPr>
            <a:r>
              <a:rPr lang="en-US" altLang="en-US" sz="2800" dirty="0" smtClean="0"/>
              <a:t>Hydroponic systems must provide the following:</a:t>
            </a:r>
          </a:p>
          <a:p>
            <a:pPr>
              <a:buClr>
                <a:srgbClr val="00CC00"/>
              </a:buClr>
            </a:pPr>
            <a:r>
              <a:rPr lang="en-US" altLang="en-US" sz="2800" dirty="0" smtClean="0"/>
              <a:t>Plant support</a:t>
            </a:r>
          </a:p>
          <a:p>
            <a:pPr>
              <a:buClr>
                <a:srgbClr val="00CC00"/>
              </a:buClr>
            </a:pPr>
            <a:r>
              <a:rPr lang="en-US" altLang="en-US" sz="2800" dirty="0" smtClean="0"/>
              <a:t>Water</a:t>
            </a:r>
          </a:p>
          <a:p>
            <a:pPr>
              <a:buClr>
                <a:srgbClr val="00CC00"/>
              </a:buClr>
            </a:pPr>
            <a:r>
              <a:rPr lang="en-US" altLang="en-US" sz="2800" dirty="0" smtClean="0"/>
              <a:t>Oxygen</a:t>
            </a:r>
          </a:p>
          <a:p>
            <a:pPr>
              <a:buClr>
                <a:srgbClr val="00CC00"/>
              </a:buClr>
            </a:pPr>
            <a:r>
              <a:rPr lang="en-US" altLang="en-US" sz="2800" dirty="0" smtClean="0"/>
              <a:t>Mineral nutrients</a:t>
            </a:r>
          </a:p>
          <a:p>
            <a:pPr>
              <a:buClr>
                <a:srgbClr val="00CC00"/>
              </a:buClr>
            </a:pPr>
            <a:r>
              <a:rPr lang="en-US" altLang="en-US" sz="2800" dirty="0" smtClean="0"/>
              <a:t>Light</a:t>
            </a:r>
          </a:p>
          <a:p>
            <a:pPr>
              <a:buClr>
                <a:srgbClr val="00CC00"/>
              </a:buClr>
            </a:pPr>
            <a:r>
              <a:rPr lang="en-US" altLang="en-US" sz="2800" dirty="0" smtClean="0"/>
              <a:t>Temperature</a:t>
            </a:r>
          </a:p>
          <a:p>
            <a:pPr>
              <a:buClr>
                <a:srgbClr val="00CC00"/>
              </a:buClr>
            </a:pPr>
            <a:r>
              <a:rPr lang="en-US" altLang="en-US" sz="2800" dirty="0" smtClean="0"/>
              <a:t>Spacing</a:t>
            </a:r>
          </a:p>
          <a:p>
            <a:endParaRPr lang="en-US" altLang="en-US" sz="2800" dirty="0" smtClean="0"/>
          </a:p>
        </p:txBody>
      </p:sp>
      <p:sp>
        <p:nvSpPr>
          <p:cNvPr id="4" name="Slide Number Placeholder 6"/>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566DABB2-CC55-4053-9705-EDE61F368161}" type="slidenum">
              <a:rPr lang="en-US"/>
              <a:pPr>
                <a:defRPr/>
              </a:pPr>
              <a:t>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anim calcmode="lin" valueType="num">
                                      <p:cBhvr additive="base">
                                        <p:cTn id="7"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anim calcmode="lin" valueType="num">
                                      <p:cBhvr additive="base">
                                        <p:cTn id="11"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505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5059">
                                            <p:txEl>
                                              <p:pRg st="3" end="3"/>
                                            </p:txEl>
                                          </p:spTgt>
                                        </p:tgtEl>
                                        <p:attrNameLst>
                                          <p:attrName>style.visibility</p:attrName>
                                        </p:attrNameLst>
                                      </p:cBhvr>
                                      <p:to>
                                        <p:strVal val="visible"/>
                                      </p:to>
                                    </p:set>
                                    <p:anim calcmode="lin" valueType="num">
                                      <p:cBhvr additive="base">
                                        <p:cTn id="15" dur="5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5059">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5059">
                                            <p:txEl>
                                              <p:pRg st="4" end="4"/>
                                            </p:txEl>
                                          </p:spTgt>
                                        </p:tgtEl>
                                        <p:attrNameLst>
                                          <p:attrName>style.visibility</p:attrName>
                                        </p:attrNameLst>
                                      </p:cBhvr>
                                      <p:to>
                                        <p:strVal val="visible"/>
                                      </p:to>
                                    </p:set>
                                    <p:anim calcmode="lin" valueType="num">
                                      <p:cBhvr additive="base">
                                        <p:cTn id="19" dur="500" fill="hold"/>
                                        <p:tgtEl>
                                          <p:spTgt spid="4505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59">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5059">
                                            <p:txEl>
                                              <p:pRg st="5" end="5"/>
                                            </p:txEl>
                                          </p:spTgt>
                                        </p:tgtEl>
                                        <p:attrNameLst>
                                          <p:attrName>style.visibility</p:attrName>
                                        </p:attrNameLst>
                                      </p:cBhvr>
                                      <p:to>
                                        <p:strVal val="visible"/>
                                      </p:to>
                                    </p:set>
                                    <p:anim calcmode="lin" valueType="num">
                                      <p:cBhvr additive="base">
                                        <p:cTn id="23" dur="500" fill="hold"/>
                                        <p:tgtEl>
                                          <p:spTgt spid="45059">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5059">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5059">
                                            <p:txEl>
                                              <p:pRg st="6" end="6"/>
                                            </p:txEl>
                                          </p:spTgt>
                                        </p:tgtEl>
                                        <p:attrNameLst>
                                          <p:attrName>style.visibility</p:attrName>
                                        </p:attrNameLst>
                                      </p:cBhvr>
                                      <p:to>
                                        <p:strVal val="visible"/>
                                      </p:to>
                                    </p:set>
                                    <p:anim calcmode="lin" valueType="num">
                                      <p:cBhvr additive="base">
                                        <p:cTn id="27" dur="500" fill="hold"/>
                                        <p:tgtEl>
                                          <p:spTgt spid="45059">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5059">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5059">
                                            <p:txEl>
                                              <p:pRg st="7" end="7"/>
                                            </p:txEl>
                                          </p:spTgt>
                                        </p:tgtEl>
                                        <p:attrNameLst>
                                          <p:attrName>style.visibility</p:attrName>
                                        </p:attrNameLst>
                                      </p:cBhvr>
                                      <p:to>
                                        <p:strVal val="visible"/>
                                      </p:to>
                                    </p:set>
                                    <p:anim calcmode="lin" valueType="num">
                                      <p:cBhvr additive="base">
                                        <p:cTn id="31" dur="500" fill="hold"/>
                                        <p:tgtEl>
                                          <p:spTgt spid="45059">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05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4000" dirty="0" smtClean="0"/>
              <a:t>Support Substances</a:t>
            </a:r>
          </a:p>
        </p:txBody>
      </p:sp>
      <p:sp>
        <p:nvSpPr>
          <p:cNvPr id="9220" name="Rectangle 3"/>
          <p:cNvSpPr>
            <a:spLocks noGrp="1" noChangeArrowheads="1"/>
          </p:cNvSpPr>
          <p:nvPr>
            <p:ph type="body" idx="1"/>
          </p:nvPr>
        </p:nvSpPr>
        <p:spPr>
          <a:xfrm>
            <a:off x="228600" y="1828800"/>
            <a:ext cx="8458200" cy="4297363"/>
          </a:xfrm>
        </p:spPr>
        <p:txBody>
          <a:bodyPr/>
          <a:lstStyle/>
          <a:p>
            <a:pPr eaLnBrk="1" hangingPunct="1">
              <a:buFontTx/>
              <a:buNone/>
            </a:pPr>
            <a:r>
              <a:rPr lang="en-US" altLang="en-US" sz="2800" dirty="0" smtClean="0"/>
              <a:t>Plants still need support when there is no soil. </a:t>
            </a:r>
          </a:p>
          <a:p>
            <a:pPr eaLnBrk="1" hangingPunct="1">
              <a:buFontTx/>
              <a:buNone/>
            </a:pPr>
            <a:endParaRPr lang="en-US" altLang="en-US" sz="2800" dirty="0" smtClean="0"/>
          </a:p>
          <a:p>
            <a:pPr eaLnBrk="1" hangingPunct="1">
              <a:buFontTx/>
              <a:buNone/>
            </a:pPr>
            <a:endParaRPr lang="en-US" altLang="en-US" sz="2800" dirty="0" smtClean="0"/>
          </a:p>
          <a:p>
            <a:pPr eaLnBrk="1" hangingPunct="1">
              <a:buFontTx/>
              <a:buNone/>
            </a:pPr>
            <a:r>
              <a:rPr lang="en-US" altLang="en-US" sz="2800" dirty="0" smtClean="0"/>
              <a:t>Soil substitutes include:</a:t>
            </a:r>
          </a:p>
          <a:p>
            <a:pPr eaLnBrk="1" hangingPunct="1">
              <a:buClr>
                <a:srgbClr val="00CC00"/>
              </a:buClr>
            </a:pPr>
            <a:r>
              <a:rPr lang="en-US" altLang="en-US" sz="2800" dirty="0" smtClean="0"/>
              <a:t>Rock wool</a:t>
            </a:r>
          </a:p>
          <a:p>
            <a:pPr eaLnBrk="1" hangingPunct="1">
              <a:buClr>
                <a:srgbClr val="00CC00"/>
              </a:buClr>
            </a:pPr>
            <a:r>
              <a:rPr lang="en-US" altLang="en-US" sz="2800" dirty="0" smtClean="0"/>
              <a:t>Sand</a:t>
            </a:r>
          </a:p>
          <a:p>
            <a:pPr eaLnBrk="1" hangingPunct="1">
              <a:buClr>
                <a:srgbClr val="00CC00"/>
              </a:buClr>
            </a:pPr>
            <a:r>
              <a:rPr lang="en-US" altLang="en-US" sz="2800" dirty="0" smtClean="0"/>
              <a:t>Perlite</a:t>
            </a:r>
          </a:p>
          <a:p>
            <a:pPr eaLnBrk="1" hangingPunct="1">
              <a:buClr>
                <a:srgbClr val="00CC00"/>
              </a:buClr>
            </a:pPr>
            <a:r>
              <a:rPr lang="en-US" altLang="en-US" sz="2800" dirty="0" smtClean="0"/>
              <a:t>Vermiculite</a:t>
            </a:r>
          </a:p>
        </p:txBody>
      </p:sp>
      <p:pic>
        <p:nvPicPr>
          <p:cNvPr id="10244" name="Picture 7" descr="m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352800"/>
            <a:ext cx="47244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6"/>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566DABB2-CC55-4053-9705-EDE61F368161}" type="slidenum">
              <a:rPr lang="en-US"/>
              <a:pPr>
                <a:defRPr/>
              </a:pPr>
              <a:t>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20">
                                            <p:txEl>
                                              <p:pRg st="4" end="4"/>
                                            </p:txEl>
                                          </p:spTgt>
                                        </p:tgtEl>
                                        <p:attrNameLst>
                                          <p:attrName>style.visibility</p:attrName>
                                        </p:attrNameLst>
                                      </p:cBhvr>
                                      <p:to>
                                        <p:strVal val="visible"/>
                                      </p:to>
                                    </p:set>
                                    <p:anim calcmode="lin" valueType="num">
                                      <p:cBhvr additive="base">
                                        <p:cTn id="7" dur="500" fill="hold"/>
                                        <p:tgtEl>
                                          <p:spTgt spid="9220">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20">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20">
                                            <p:txEl>
                                              <p:pRg st="5" end="5"/>
                                            </p:txEl>
                                          </p:spTgt>
                                        </p:tgtEl>
                                        <p:attrNameLst>
                                          <p:attrName>style.visibility</p:attrName>
                                        </p:attrNameLst>
                                      </p:cBhvr>
                                      <p:to>
                                        <p:strVal val="visible"/>
                                      </p:to>
                                    </p:set>
                                    <p:anim calcmode="lin" valueType="num">
                                      <p:cBhvr additive="base">
                                        <p:cTn id="11" dur="500" fill="hold"/>
                                        <p:tgtEl>
                                          <p:spTgt spid="9220">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220">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220">
                                            <p:txEl>
                                              <p:pRg st="6" end="6"/>
                                            </p:txEl>
                                          </p:spTgt>
                                        </p:tgtEl>
                                        <p:attrNameLst>
                                          <p:attrName>style.visibility</p:attrName>
                                        </p:attrNameLst>
                                      </p:cBhvr>
                                      <p:to>
                                        <p:strVal val="visible"/>
                                      </p:to>
                                    </p:set>
                                    <p:anim calcmode="lin" valueType="num">
                                      <p:cBhvr additive="base">
                                        <p:cTn id="15" dur="500" fill="hold"/>
                                        <p:tgtEl>
                                          <p:spTgt spid="9220">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220">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220">
                                            <p:txEl>
                                              <p:pRg st="7" end="7"/>
                                            </p:txEl>
                                          </p:spTgt>
                                        </p:tgtEl>
                                        <p:attrNameLst>
                                          <p:attrName>style.visibility</p:attrName>
                                        </p:attrNameLst>
                                      </p:cBhvr>
                                      <p:to>
                                        <p:strVal val="visible"/>
                                      </p:to>
                                    </p:set>
                                    <p:anim calcmode="lin" valueType="num">
                                      <p:cBhvr additive="base">
                                        <p:cTn id="19" dur="500" fill="hold"/>
                                        <p:tgtEl>
                                          <p:spTgt spid="9220">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2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z="4000" dirty="0" smtClean="0"/>
              <a:t>Water and Oxygen</a:t>
            </a:r>
          </a:p>
        </p:txBody>
      </p:sp>
      <p:sp>
        <p:nvSpPr>
          <p:cNvPr id="10244" name="Rectangle 3"/>
          <p:cNvSpPr>
            <a:spLocks noGrp="1" noChangeArrowheads="1"/>
          </p:cNvSpPr>
          <p:nvPr>
            <p:ph type="body" idx="1"/>
          </p:nvPr>
        </p:nvSpPr>
        <p:spPr>
          <a:xfrm>
            <a:off x="457200" y="1828800"/>
            <a:ext cx="8229600" cy="4648200"/>
          </a:xfrm>
        </p:spPr>
        <p:txBody>
          <a:bodyPr/>
          <a:lstStyle/>
          <a:p>
            <a:pPr eaLnBrk="1" hangingPunct="1">
              <a:buFontTx/>
              <a:buNone/>
              <a:defRPr/>
            </a:pPr>
            <a:r>
              <a:rPr lang="en-US" altLang="en-US" sz="2800" b="1" dirty="0" smtClean="0"/>
              <a:t>Water</a:t>
            </a:r>
          </a:p>
          <a:p>
            <a:pPr eaLnBrk="1" hangingPunct="1">
              <a:buClr>
                <a:srgbClr val="00CC00"/>
              </a:buClr>
              <a:defRPr/>
            </a:pPr>
            <a:r>
              <a:rPr lang="en-US" altLang="en-US" sz="2800" dirty="0" smtClean="0"/>
              <a:t>Provided directly to the roots</a:t>
            </a:r>
          </a:p>
          <a:p>
            <a:pPr eaLnBrk="1" hangingPunct="1">
              <a:buClr>
                <a:srgbClr val="00CC00"/>
              </a:buClr>
              <a:defRPr/>
            </a:pPr>
            <a:r>
              <a:rPr lang="en-US" altLang="en-US" sz="2800" dirty="0" smtClean="0"/>
              <a:t>Plants do not have to spend energy looking for water</a:t>
            </a:r>
          </a:p>
          <a:p>
            <a:pPr eaLnBrk="1" hangingPunct="1">
              <a:buClr>
                <a:srgbClr val="00CC00"/>
              </a:buClr>
              <a:defRPr/>
            </a:pPr>
            <a:r>
              <a:rPr lang="en-US" altLang="en-US" sz="2800" dirty="0" smtClean="0"/>
              <a:t>Quality – pH and salt content – must be monitored</a:t>
            </a:r>
          </a:p>
          <a:p>
            <a:pPr marL="0" indent="0" eaLnBrk="1" hangingPunct="1">
              <a:buClr>
                <a:srgbClr val="00CC00"/>
              </a:buClr>
              <a:buFontTx/>
              <a:buNone/>
              <a:defRPr/>
            </a:pPr>
            <a:endParaRPr lang="en-US" altLang="en-US" sz="2800" dirty="0" smtClean="0"/>
          </a:p>
          <a:p>
            <a:pPr eaLnBrk="1" hangingPunct="1">
              <a:buFontTx/>
              <a:buNone/>
              <a:defRPr/>
            </a:pPr>
            <a:r>
              <a:rPr lang="en-US" altLang="en-US" sz="2800" b="1" dirty="0" smtClean="0"/>
              <a:t>Oxygen</a:t>
            </a:r>
          </a:p>
          <a:p>
            <a:pPr eaLnBrk="1" hangingPunct="1">
              <a:buClr>
                <a:srgbClr val="00CC00"/>
              </a:buClr>
              <a:defRPr/>
            </a:pPr>
            <a:r>
              <a:rPr lang="en-US" altLang="en-US" sz="2800" dirty="0" smtClean="0"/>
              <a:t>Required in the media to avoid killing roots</a:t>
            </a:r>
          </a:p>
          <a:p>
            <a:pPr eaLnBrk="1" hangingPunct="1">
              <a:defRPr/>
            </a:pPr>
            <a:endParaRPr lang="en-US" altLang="en-US" dirty="0" smtClean="0"/>
          </a:p>
        </p:txBody>
      </p:sp>
      <p:sp>
        <p:nvSpPr>
          <p:cNvPr id="4" name="Slide Number Placeholder 6"/>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566DABB2-CC55-4053-9705-EDE61F368161}" type="slidenum">
              <a:rPr lang="en-US"/>
              <a:pPr>
                <a:defRPr/>
              </a:pPr>
              <a:t>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4">
                                            <p:txEl>
                                              <p:pRg st="1" end="1"/>
                                            </p:txEl>
                                          </p:spTgt>
                                        </p:tgtEl>
                                        <p:attrNameLst>
                                          <p:attrName>style.visibility</p:attrName>
                                        </p:attrNameLst>
                                      </p:cBhvr>
                                      <p:to>
                                        <p:strVal val="visible"/>
                                      </p:to>
                                    </p:set>
                                    <p:anim calcmode="lin" valueType="num">
                                      <p:cBhvr additive="base">
                                        <p:cTn id="7" dur="500" fill="hold"/>
                                        <p:tgtEl>
                                          <p:spTgt spid="1024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44">
                                            <p:txEl>
                                              <p:pRg st="2" end="2"/>
                                            </p:txEl>
                                          </p:spTgt>
                                        </p:tgtEl>
                                        <p:attrNameLst>
                                          <p:attrName>style.visibility</p:attrName>
                                        </p:attrNameLst>
                                      </p:cBhvr>
                                      <p:to>
                                        <p:strVal val="visible"/>
                                      </p:to>
                                    </p:set>
                                    <p:anim calcmode="lin" valueType="num">
                                      <p:cBhvr additive="base">
                                        <p:cTn id="11" dur="500" fill="hold"/>
                                        <p:tgtEl>
                                          <p:spTgt spid="1024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24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44">
                                            <p:txEl>
                                              <p:pRg st="3" end="3"/>
                                            </p:txEl>
                                          </p:spTgt>
                                        </p:tgtEl>
                                        <p:attrNameLst>
                                          <p:attrName>style.visibility</p:attrName>
                                        </p:attrNameLst>
                                      </p:cBhvr>
                                      <p:to>
                                        <p:strVal val="visible"/>
                                      </p:to>
                                    </p:set>
                                    <p:anim calcmode="lin" valueType="num">
                                      <p:cBhvr additive="base">
                                        <p:cTn id="15" dur="500" fill="hold"/>
                                        <p:tgtEl>
                                          <p:spTgt spid="1024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24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0244">
                                            <p:txEl>
                                              <p:pRg st="6" end="6"/>
                                            </p:txEl>
                                          </p:spTgt>
                                        </p:tgtEl>
                                        <p:attrNameLst>
                                          <p:attrName>style.visibility</p:attrName>
                                        </p:attrNameLst>
                                      </p:cBhvr>
                                      <p:to>
                                        <p:strVal val="visible"/>
                                      </p:to>
                                    </p:set>
                                    <p:anim calcmode="lin" valueType="num">
                                      <p:cBhvr additive="base">
                                        <p:cTn id="21" dur="500" fill="hold"/>
                                        <p:tgtEl>
                                          <p:spTgt spid="10244">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24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lant_PowerPoint_Template">
  <a:themeElements>
    <a:clrScheme name="Plant_PowerPoi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lant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lant_PowerPoi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lant_PowerPoin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nt_PowerPoin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lant_PowerPoin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lant_PowerPoin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lant_PowerPoin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lant_PowerPoin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lant_PowerPoin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ant_PowerPoin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lant_PowerPoin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ant_PowerPoin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lant_PowerPoin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2296</TotalTime>
  <Words>1065</Words>
  <Application>Microsoft Office PowerPoint</Application>
  <PresentationFormat>On-screen Show (4:3)</PresentationFormat>
  <Paragraphs>158</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Times New Roman</vt:lpstr>
      <vt:lpstr>Verdana</vt:lpstr>
      <vt:lpstr>Plant_PowerPoint_Template</vt:lpstr>
      <vt:lpstr>PowerPoint Presentation</vt:lpstr>
      <vt:lpstr>Water Works  Unit 3 – Soilless Systems Lesson 3.2 Hydroponics</vt:lpstr>
      <vt:lpstr>What is hydroponics?</vt:lpstr>
      <vt:lpstr>Uses of Hydroponics</vt:lpstr>
      <vt:lpstr>Advantages</vt:lpstr>
      <vt:lpstr>Disadvantages</vt:lpstr>
      <vt:lpstr>Components of a Hydroponic System</vt:lpstr>
      <vt:lpstr>Support Substances</vt:lpstr>
      <vt:lpstr>Water and Oxygen</vt:lpstr>
      <vt:lpstr>Nutrients</vt:lpstr>
      <vt:lpstr>Light and Temperature</vt:lpstr>
      <vt:lpstr>Give me room!</vt:lpstr>
      <vt:lpstr>References</vt:lpstr>
    </vt:vector>
  </TitlesOfParts>
  <Manager>Dan Jansen</Manager>
  <Company>Curriculum for Agricultural Science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Works</dc:title>
  <dc:subject>ASP - Lesson 3.2 Hydroponics</dc:subject>
  <dc:creator>Carl Aakre and Dan Jansen</dc:creator>
  <cp:lastModifiedBy>Melanie Bloom</cp:lastModifiedBy>
  <cp:revision>34</cp:revision>
  <dcterms:created xsi:type="dcterms:W3CDTF">2008-07-21T19:16:08Z</dcterms:created>
  <dcterms:modified xsi:type="dcterms:W3CDTF">2015-04-18T17:56:17Z</dcterms:modified>
</cp:coreProperties>
</file>