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6"/>
  </p:notesMasterIdLst>
  <p:handoutMasterIdLst>
    <p:handoutMasterId r:id="rId17"/>
  </p:handoutMasterIdLst>
  <p:sldIdLst>
    <p:sldId id="289" r:id="rId2"/>
    <p:sldId id="271" r:id="rId3"/>
    <p:sldId id="274" r:id="rId4"/>
    <p:sldId id="277" r:id="rId5"/>
    <p:sldId id="286" r:id="rId6"/>
    <p:sldId id="280" r:id="rId7"/>
    <p:sldId id="281" r:id="rId8"/>
    <p:sldId id="279" r:id="rId9"/>
    <p:sldId id="276" r:id="rId10"/>
    <p:sldId id="282" r:id="rId11"/>
    <p:sldId id="283" r:id="rId12"/>
    <p:sldId id="285" r:id="rId13"/>
    <p:sldId id="288" r:id="rId14"/>
    <p:sldId id="259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 Jansen" initials="D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1" autoAdjust="0"/>
    <p:restoredTop sz="67325" autoAdjust="0"/>
  </p:normalViewPr>
  <p:slideViewPr>
    <p:cSldViewPr>
      <p:cViewPr varScale="1">
        <p:scale>
          <a:sx n="50" d="100"/>
          <a:sy n="50" d="100"/>
        </p:scale>
        <p:origin x="195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0" d="100"/>
          <a:sy n="60" d="100"/>
        </p:scale>
        <p:origin x="3468" y="3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dirty="0"/>
              <a:t>Methods and Monitoring of Hydroponics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smtClean="0"/>
              <a:t>Principles of Agricultural Science - Plant Unit 3 - Lesson 3.2 Hydroponics</a:t>
            </a:r>
            <a:endParaRPr lang="en-US" dirty="0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 smtClean="0">
                <a:solidFill>
                  <a:srgbClr val="000000"/>
                </a:solidFill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 dirty="0"/>
              <a:t>Curriculum for Agricultural Science </a:t>
            </a:r>
            <a:r>
              <a:rPr lang="en-US" dirty="0" smtClean="0"/>
              <a:t>Education </a:t>
            </a:r>
            <a:r>
              <a:rPr lang="en-US" dirty="0"/>
              <a:t>Copyright </a:t>
            </a:r>
            <a:r>
              <a:rPr lang="en-US" dirty="0" smtClean="0"/>
              <a:t>2015</a:t>
            </a:r>
            <a:endParaRPr lang="en-US" sz="1200" dirty="0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5F1E44-9B60-4C20-AB02-A6A67C9E5A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4822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 b="16667"/>
          <a:stretch>
            <a:fillRect/>
          </a:stretch>
        </p:blipFill>
        <p:spPr bwMode="auto">
          <a:xfrm>
            <a:off x="5562600" y="85344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593904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dirty="0"/>
              <a:t>Methods and Monitoring of Hydroponics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smtClean="0"/>
              <a:t>Principles of Agricultural Science - Plant Unit 3 - Lesson 3.2 Hydroponics</a:t>
            </a:r>
            <a:endParaRPr lang="en-US" dirty="0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 smtClean="0">
                <a:solidFill>
                  <a:srgbClr val="000000"/>
                </a:solidFill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Curriculum for Agricultural Science Education Copyright 2015</a:t>
            </a:r>
            <a:endParaRPr lang="en-US" sz="1200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8209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55EF58A-8C2A-4913-9DA7-07527A2703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8440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 b="16667"/>
          <a:stretch>
            <a:fillRect/>
          </a:stretch>
        </p:blipFill>
        <p:spPr bwMode="auto">
          <a:xfrm>
            <a:off x="5334000" y="85344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130591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Methods and Monitoring of Hydroponics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 Unit 3 – Lesson 3.2 Hydroponics</a:t>
            </a:r>
          </a:p>
        </p:txBody>
      </p:sp>
      <p:sp>
        <p:nvSpPr>
          <p:cNvPr id="194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1946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000" dirty="0" smtClean="0">
                <a:solidFill>
                  <a:srgbClr val="000000"/>
                </a:solidFill>
              </a:rPr>
              <a:t>Copyright 2015</a:t>
            </a:r>
            <a:endParaRPr lang="en-US" altLang="en-U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1570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Methods and Monitoring of Hydroponics</a:t>
            </a:r>
          </a:p>
        </p:txBody>
      </p:sp>
      <p:sp>
        <p:nvSpPr>
          <p:cNvPr id="286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The pH will determine the amount of nutrient availability. Nutrients have different pH requirements for nutrient absorption. A pH of 6.3 will be optimal for most nutrients. Hydroponic systems will need to have the water chemically altered to adjust the proper range of pH.</a:t>
            </a:r>
          </a:p>
          <a:p>
            <a:endParaRPr lang="en-US" alt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 smtClean="0"/>
              <a:t>Do you remember how to measure salinity?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 Unit 3 – Lesson 3.2 Hydroponics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000" dirty="0" smtClean="0">
                <a:solidFill>
                  <a:srgbClr val="000000"/>
                </a:solidFill>
              </a:rPr>
              <a:t>Copyright 2015</a:t>
            </a:r>
            <a:endParaRPr lang="en-US" altLang="en-U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8797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Methods and Monitoring of Hydroponics</a:t>
            </a:r>
          </a:p>
        </p:txBody>
      </p:sp>
      <p:sp>
        <p:nvSpPr>
          <p:cNvPr id="307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Remember, water does not conduct electricity, the salts and ions in the water conduct the electricity.</a:t>
            </a:r>
          </a:p>
          <a:p>
            <a:endParaRPr lang="en-US" altLang="en-US" dirty="0" smtClean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 Unit 3 – Lesson 3.2 Hydroponics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000" dirty="0" smtClean="0">
                <a:solidFill>
                  <a:srgbClr val="000000"/>
                </a:solidFill>
              </a:rPr>
              <a:t>Copyright 2015</a:t>
            </a:r>
            <a:endParaRPr lang="en-US" altLang="en-U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1969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Methods and Monitoring of Hydroponics</a:t>
            </a:r>
          </a:p>
        </p:txBody>
      </p:sp>
      <p:sp>
        <p:nvSpPr>
          <p:cNvPr id="317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 Unit 3 – Lesson 3.2 Hydroponics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000" dirty="0" smtClean="0">
                <a:solidFill>
                  <a:srgbClr val="000000"/>
                </a:solidFill>
              </a:rPr>
              <a:t>Copyright 2015</a:t>
            </a:r>
            <a:endParaRPr lang="en-US" altLang="en-U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3230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Methods and Monitoring of Hydroponics</a:t>
            </a:r>
          </a:p>
        </p:txBody>
      </p:sp>
      <p:sp>
        <p:nvSpPr>
          <p:cNvPr id="327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More about nutrients in </a:t>
            </a:r>
            <a:r>
              <a:rPr lang="en-US" altLang="en-US" i="1" dirty="0" smtClean="0"/>
              <a:t>Lesson 6.1 Plant Food</a:t>
            </a:r>
            <a:r>
              <a:rPr lang="en-US" altLang="en-US" dirty="0" smtClean="0"/>
              <a:t>.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 Unit 3 – Lesson 3.2 Hydroponics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000" dirty="0" smtClean="0">
                <a:solidFill>
                  <a:srgbClr val="000000"/>
                </a:solidFill>
              </a:rPr>
              <a:t>Copyright 2015</a:t>
            </a:r>
            <a:endParaRPr lang="en-US" altLang="en-U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7089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Methods and Monitoring of Hydroponics</a:t>
            </a:r>
          </a:p>
        </p:txBody>
      </p:sp>
      <p:sp>
        <p:nvSpPr>
          <p:cNvPr id="3379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2630F7D-2EB9-4F1D-9FDF-B9DBC58F9A58}" type="slidenum">
              <a:rPr lang="en-US" altLang="en-US" sz="1200" smtClean="0"/>
              <a:pPr eaLnBrk="1" hangingPunct="1"/>
              <a:t>14</a:t>
            </a:fld>
            <a:endParaRPr lang="en-US" altLang="en-US" sz="1200" dirty="0" smtClean="0"/>
          </a:p>
        </p:txBody>
      </p:sp>
      <p:sp>
        <p:nvSpPr>
          <p:cNvPr id="337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 Unit 3 – Lesson 3.2 Hydroponics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000" dirty="0" smtClean="0">
                <a:solidFill>
                  <a:srgbClr val="000000"/>
                </a:solidFill>
              </a:rPr>
              <a:t>Copyright 2015</a:t>
            </a:r>
            <a:endParaRPr lang="en-US" altLang="en-U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420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Methods and Monitoring of Hydroponics</a:t>
            </a:r>
          </a:p>
        </p:txBody>
      </p:sp>
      <p:sp>
        <p:nvSpPr>
          <p:cNvPr id="20485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4ABBBB0-6137-41C5-96E5-615731D05F6B}" type="slidenum">
              <a:rPr lang="en-US" altLang="en-US" sz="1200" smtClean="0"/>
              <a:pPr eaLnBrk="1" hangingPunct="1"/>
              <a:t>2</a:t>
            </a:fld>
            <a:endParaRPr lang="en-US" altLang="en-US" sz="1200" dirty="0" smtClean="0"/>
          </a:p>
        </p:txBody>
      </p:sp>
      <p:sp>
        <p:nvSpPr>
          <p:cNvPr id="204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This presentation will discuss the various types of hydroponic systems and the plant requirements that must be monitored when growing plants using such systems.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 Unit 3 – Lesson 3.2 Hydroponics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000" dirty="0" smtClean="0">
                <a:solidFill>
                  <a:srgbClr val="000000"/>
                </a:solidFill>
              </a:rPr>
              <a:t>Copyright 2015</a:t>
            </a:r>
            <a:endParaRPr lang="en-US" altLang="en-U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648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Methods and Monitoring of Hydroponics</a:t>
            </a:r>
          </a:p>
        </p:txBody>
      </p:sp>
      <p:sp>
        <p:nvSpPr>
          <p:cNvPr id="21509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FA53C35-AF10-4073-ACF7-9584C49D895A}" type="slidenum">
              <a:rPr lang="en-US" altLang="en-US" sz="1200" smtClean="0"/>
              <a:pPr eaLnBrk="1" hangingPunct="1"/>
              <a:t>3</a:t>
            </a:fld>
            <a:endParaRPr lang="en-US" altLang="en-US" sz="1200" dirty="0" smtClean="0"/>
          </a:p>
        </p:txBody>
      </p:sp>
      <p:sp>
        <p:nvSpPr>
          <p:cNvPr id="215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The types of hydroponic systems can be broken down into two types; media base and water culture. Media based systems use media similar to mineral soil based production. These systems will hold water and nutrients for a longer period of time than a water culture system.</a:t>
            </a:r>
            <a:endParaRPr lang="en-US" altLang="en-US" b="1" dirty="0" smtClean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 Unit 3 – Lesson 3.2 Hydroponics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000" dirty="0" smtClean="0">
                <a:solidFill>
                  <a:srgbClr val="000000"/>
                </a:solidFill>
              </a:rPr>
              <a:t>Copyright 2015</a:t>
            </a:r>
            <a:endParaRPr lang="en-US" altLang="en-U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1064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Methods and Monitoring of Hydroponics</a:t>
            </a:r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Discussion Questions:</a:t>
            </a:r>
          </a:p>
          <a:p>
            <a:r>
              <a:rPr lang="en-US" altLang="en-US" dirty="0" smtClean="0"/>
              <a:t>What are the advantages of this system?  Answer: Simple and easy to build.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What should the characteristics of the media be?  Answer: Highly absorbent material that holds the nutrient solution.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You must be careful of salt accumulation in the root zone using ebb and flow.</a:t>
            </a:r>
            <a:endParaRPr lang="en-US" altLang="en-US" b="1" dirty="0" smtClean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 Unit 3 – Lesson 3.2 Hydroponics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000" dirty="0" smtClean="0">
                <a:solidFill>
                  <a:srgbClr val="000000"/>
                </a:solidFill>
              </a:rPr>
              <a:t>Copyright 2015</a:t>
            </a:r>
            <a:endParaRPr lang="en-US" altLang="en-U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2518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Methods and Monitoring of Hydroponics</a:t>
            </a:r>
          </a:p>
        </p:txBody>
      </p:sp>
      <p:sp>
        <p:nvSpPr>
          <p:cNvPr id="235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Discussion Questions: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How does this system conserve water more than other systems?  Answer: Less water used and the water is reused.</a:t>
            </a:r>
          </a:p>
          <a:p>
            <a:endParaRPr lang="en-US" altLang="en-US" dirty="0" smtClean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 Unit 3 – Lesson 3.2 Hydroponics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000" dirty="0" smtClean="0">
                <a:solidFill>
                  <a:srgbClr val="000000"/>
                </a:solidFill>
              </a:rPr>
              <a:t>Copyright 2015</a:t>
            </a:r>
            <a:endParaRPr lang="en-US" altLang="en-U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0862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Methods and Monitoring of Hydroponics</a:t>
            </a:r>
          </a:p>
        </p:txBody>
      </p:sp>
      <p:sp>
        <p:nvSpPr>
          <p:cNvPr id="245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Capillary action is the ability of a substance to draw another substance into it.  An example of capillary action is how water moves through a dry paper towel. (Suggestion: demonstrate capillary action using the paper towel example discussed in this slide)</a:t>
            </a:r>
            <a:endParaRPr lang="en-US" altLang="en-US" b="1" dirty="0" smtClean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 Unit 3 – Lesson 3.2 Hydroponics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000" dirty="0" smtClean="0">
                <a:solidFill>
                  <a:srgbClr val="000000"/>
                </a:solidFill>
              </a:rPr>
              <a:t>Copyright 2015</a:t>
            </a:r>
            <a:endParaRPr lang="en-US" altLang="en-U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9015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Methods and Monitoring of Hydroponics</a:t>
            </a:r>
          </a:p>
        </p:txBody>
      </p:sp>
      <p:sp>
        <p:nvSpPr>
          <p:cNvPr id="256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1400" dirty="0" smtClean="0"/>
              <a:t>Nutrient flow technique is the most popular water culture system.</a:t>
            </a:r>
          </a:p>
          <a:p>
            <a:endParaRPr lang="en-US" altLang="en-US" dirty="0" smtClean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 Unit 3 – Lesson 3.2 Hydroponics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000" dirty="0" smtClean="0">
                <a:solidFill>
                  <a:srgbClr val="000000"/>
                </a:solidFill>
              </a:rPr>
              <a:t>Copyright 2015</a:t>
            </a:r>
            <a:endParaRPr lang="en-US" altLang="en-U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0084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Methods and Monitoring of Hydroponics</a:t>
            </a:r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/>
              <a:t>Misters will need to be continuous or set to come on at short time intervals to prevent the roots from drying out. There is no media to hold moisture. 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 Unit 3 – Lesson 3.2 Hydroponics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000" dirty="0" smtClean="0">
                <a:solidFill>
                  <a:srgbClr val="000000"/>
                </a:solidFill>
              </a:rPr>
              <a:t>Copyright 2015</a:t>
            </a:r>
            <a:endParaRPr lang="en-US" altLang="en-U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348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Methods and Monitoring of Hydroponics</a:t>
            </a:r>
          </a:p>
        </p:txBody>
      </p:sp>
      <p:sp>
        <p:nvSpPr>
          <p:cNvPr id="27653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D8F52F4-96C1-42C7-9A03-1C833B8626FF}" type="slidenum">
              <a:rPr lang="en-US" altLang="en-US" sz="1200" smtClean="0"/>
              <a:pPr eaLnBrk="1" hangingPunct="1"/>
              <a:t>9</a:t>
            </a:fld>
            <a:endParaRPr lang="en-US" altLang="en-US" sz="1200" dirty="0" smtClean="0"/>
          </a:p>
        </p:txBody>
      </p:sp>
      <p:sp>
        <p:nvSpPr>
          <p:cNvPr id="276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The water must hold all of the requirements for plant growth. The following slides will discuss these requirements as you think about monitoring a hydroponic system.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 Unit 3 – Lesson 3.2 Hydroponics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0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000" dirty="0" smtClean="0">
                <a:solidFill>
                  <a:srgbClr val="000000"/>
                </a:solidFill>
              </a:rPr>
              <a:t>Copyright 2015</a:t>
            </a:r>
            <a:endParaRPr lang="en-US" altLang="en-U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362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838200" y="228600"/>
            <a:ext cx="8305800" cy="5480050"/>
            <a:chOff x="528" y="144"/>
            <a:chExt cx="5232" cy="3452"/>
          </a:xfrm>
        </p:grpSpPr>
        <p:pic>
          <p:nvPicPr>
            <p:cNvPr id="3" name="Picture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144"/>
              <a:ext cx="3452" cy="3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Text Box 8"/>
            <p:cNvSpPr txBox="1">
              <a:spLocks noChangeArrowheads="1"/>
            </p:cNvSpPr>
            <p:nvPr/>
          </p:nvSpPr>
          <p:spPr bwMode="auto">
            <a:xfrm>
              <a:off x="528" y="3072"/>
              <a:ext cx="5232" cy="327"/>
            </a:xfrm>
            <a:prstGeom prst="rect">
              <a:avLst/>
            </a:prstGeom>
            <a:solidFill>
              <a:srgbClr val="00CC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sz="2800" b="1" dirty="0"/>
                <a:t>Principles of Agricultural Science – Plant</a:t>
              </a:r>
            </a:p>
          </p:txBody>
        </p:sp>
      </p:grp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78D2B-4090-416B-B777-CF9CDDBE8ADA}" type="datetime1">
              <a:rPr lang="en-US"/>
              <a:pPr>
                <a:defRPr/>
              </a:pPr>
              <a:t>4/18/2015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5E2819E-4AEE-4417-B884-5930B65FE6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696620"/>
      </p:ext>
    </p:extLst>
  </p:cSld>
  <p:clrMapOvr>
    <a:masterClrMapping/>
  </p:clrMapOvr>
  <p:transition/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 userDrawn="1"/>
        </p:nvSpPr>
        <p:spPr bwMode="auto">
          <a:xfrm>
            <a:off x="825500" y="1358900"/>
            <a:ext cx="8305800" cy="366713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sz="1800" dirty="0"/>
          </a:p>
        </p:txBody>
      </p:sp>
      <p:pic>
        <p:nvPicPr>
          <p:cNvPr id="3" name="Picture 8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 b="16667"/>
          <a:stretch>
            <a:fillRect/>
          </a:stretch>
        </p:blipFill>
        <p:spPr bwMode="auto">
          <a:xfrm>
            <a:off x="7315200" y="61722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78831-0164-4EA1-9388-F3F26806A634}" type="datetime1">
              <a:rPr lang="en-US"/>
              <a:pPr>
                <a:defRPr/>
              </a:pPr>
              <a:t>4/18/2015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66DABB2-CC55-4053-9705-EDE61F3681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72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29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5AE3D644-AE6E-4DA9-9D63-EE3A01278F3E}" type="datetime1">
              <a:rPr lang="en-US"/>
              <a:pPr>
                <a:defRPr/>
              </a:pPr>
              <a:t>4/18/2015</a:t>
            </a:fld>
            <a:endParaRPr lang="en-US" dirty="0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66DABB2-CC55-4053-9705-EDE61F3681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/>
              <a:t>pH and Salinity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828800"/>
            <a:ext cx="7772400" cy="4572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 dirty="0" smtClean="0"/>
              <a:t>Remember from soils:</a:t>
            </a:r>
          </a:p>
          <a:p>
            <a:pPr marL="0" indent="0">
              <a:buClr>
                <a:srgbClr val="00CC00"/>
              </a:buClr>
              <a:buNone/>
            </a:pPr>
            <a:r>
              <a:rPr lang="en-US" altLang="en-US" sz="2800" dirty="0" smtClean="0"/>
              <a:t>pH is measured from a range of 1 to 14</a:t>
            </a:r>
          </a:p>
          <a:p>
            <a:pPr lvl="1">
              <a:buClr>
                <a:srgbClr val="00CC00"/>
              </a:buClr>
            </a:pPr>
            <a:r>
              <a:rPr lang="en-US" altLang="en-US" sz="2400" dirty="0" smtClean="0"/>
              <a:t>7.0 being neutral</a:t>
            </a:r>
          </a:p>
          <a:p>
            <a:pPr lvl="1">
              <a:buClr>
                <a:srgbClr val="00CC00"/>
              </a:buClr>
            </a:pPr>
            <a:r>
              <a:rPr lang="en-US" altLang="en-US" sz="2400" dirty="0" smtClean="0"/>
              <a:t>1 - 6.9 acidic</a:t>
            </a:r>
          </a:p>
          <a:p>
            <a:pPr lvl="1">
              <a:buClr>
                <a:srgbClr val="00CC00"/>
              </a:buClr>
            </a:pPr>
            <a:r>
              <a:rPr lang="en-US" altLang="en-US" sz="2400" dirty="0" smtClean="0"/>
              <a:t>7.1 - 14 being alkaline</a:t>
            </a:r>
          </a:p>
          <a:p>
            <a:pPr marL="0" indent="0">
              <a:buClr>
                <a:srgbClr val="00CC00"/>
              </a:buClr>
              <a:buNone/>
            </a:pPr>
            <a:r>
              <a:rPr lang="en-US" altLang="en-US" sz="2800" dirty="0" smtClean="0"/>
              <a:t>Most nutrient ions are absorbed between pH levels of 5.5 to 8.0.</a:t>
            </a:r>
          </a:p>
          <a:p>
            <a:pPr marL="0" indent="0">
              <a:buClr>
                <a:srgbClr val="00CC00"/>
              </a:buClr>
              <a:buNone/>
            </a:pPr>
            <a:r>
              <a:rPr lang="en-US" altLang="en-US" sz="2800" dirty="0" smtClean="0"/>
              <a:t>Salinity also causes absorption problems and should be monitored.</a:t>
            </a:r>
          </a:p>
          <a:p>
            <a:pPr marL="0" indent="0">
              <a:buClr>
                <a:srgbClr val="00CC00"/>
              </a:buClr>
              <a:buNone/>
            </a:pPr>
            <a:endParaRPr lang="en-US" altLang="en-US" sz="2800" dirty="0" smtClean="0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66DABB2-CC55-4053-9705-EDE61F368161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/>
              <a:t>Electrical Conductivity (EC)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755775"/>
            <a:ext cx="5943600" cy="4800600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00CC00"/>
              </a:buClr>
            </a:pPr>
            <a:r>
              <a:rPr lang="en-US" altLang="en-US" dirty="0" smtClean="0"/>
              <a:t>Measures electricity conducted by the nutrient solution</a:t>
            </a:r>
          </a:p>
          <a:p>
            <a:pPr>
              <a:lnSpc>
                <a:spcPct val="90000"/>
              </a:lnSpc>
              <a:buClr>
                <a:srgbClr val="00CC00"/>
              </a:buClr>
            </a:pPr>
            <a:r>
              <a:rPr lang="en-US" altLang="en-US" dirty="0" smtClean="0"/>
              <a:t>A higher EC means more nutrients found in the solution</a:t>
            </a:r>
          </a:p>
          <a:p>
            <a:pPr>
              <a:lnSpc>
                <a:spcPct val="90000"/>
              </a:lnSpc>
              <a:buClr>
                <a:srgbClr val="00CC00"/>
              </a:buClr>
            </a:pPr>
            <a:r>
              <a:rPr lang="en-US" altLang="en-US" dirty="0" smtClean="0"/>
              <a:t>A high EC can also lead to problems with salinity </a:t>
            </a:r>
          </a:p>
          <a:p>
            <a:pPr lvl="1">
              <a:lnSpc>
                <a:spcPct val="90000"/>
              </a:lnSpc>
              <a:buClr>
                <a:srgbClr val="00CC00"/>
              </a:buClr>
            </a:pPr>
            <a:r>
              <a:rPr lang="en-US" altLang="en-US" dirty="0" smtClean="0"/>
              <a:t>make sure EC levels are optimal for the plant species being grown</a:t>
            </a:r>
          </a:p>
        </p:txBody>
      </p:sp>
      <p:pic>
        <p:nvPicPr>
          <p:cNvPr id="14340" name="Picture 4" descr="MCj0310800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895600"/>
            <a:ext cx="2605088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66DABB2-CC55-4053-9705-EDE61F368161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/>
              <a:t>Dissolved Oxygen (DO)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828800"/>
            <a:ext cx="8382000" cy="429736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dirty="0" smtClean="0"/>
              <a:t>Because some hydroponic systems submerge the roots underwater, oxygen must be present in the solution or roots die.</a:t>
            </a:r>
          </a:p>
          <a:p>
            <a:pPr>
              <a:buFontTx/>
              <a:buNone/>
            </a:pPr>
            <a:endParaRPr lang="en-US" altLang="en-US" dirty="0" smtClean="0"/>
          </a:p>
          <a:p>
            <a:pPr>
              <a:buFontTx/>
              <a:buNone/>
            </a:pPr>
            <a:r>
              <a:rPr lang="en-US" altLang="en-US" dirty="0" smtClean="0"/>
              <a:t>Ways to increase DO concentration:</a:t>
            </a:r>
          </a:p>
          <a:p>
            <a:pPr>
              <a:buClr>
                <a:srgbClr val="00CC00"/>
              </a:buClr>
            </a:pPr>
            <a:r>
              <a:rPr lang="en-US" altLang="en-US" dirty="0" smtClean="0"/>
              <a:t>Aerate with bubblers</a:t>
            </a:r>
          </a:p>
          <a:p>
            <a:pPr>
              <a:buClr>
                <a:srgbClr val="00CC00"/>
              </a:buClr>
            </a:pPr>
            <a:r>
              <a:rPr lang="en-US" altLang="en-US" dirty="0" smtClean="0"/>
              <a:t>Allow water to run over objects to create turbulence in the flow</a:t>
            </a:r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66DABB2-CC55-4053-9705-EDE61F368161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/>
              <a:t>Nutrients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828800"/>
            <a:ext cx="8229600" cy="45720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dirty="0" smtClean="0"/>
              <a:t>Plants will use nutrients from the water. A closed system will need to have these nutrients replenished to maintain growth.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 smtClean="0"/>
              <a:t>The three macronutrients are:</a:t>
            </a:r>
          </a:p>
          <a:p>
            <a:pPr>
              <a:lnSpc>
                <a:spcPct val="90000"/>
              </a:lnSpc>
              <a:buClr>
                <a:srgbClr val="00CC00"/>
              </a:buClr>
            </a:pPr>
            <a:r>
              <a:rPr lang="en-US" altLang="en-US" dirty="0" smtClean="0"/>
              <a:t>Nitrogen</a:t>
            </a:r>
          </a:p>
          <a:p>
            <a:pPr>
              <a:lnSpc>
                <a:spcPct val="90000"/>
              </a:lnSpc>
              <a:buClr>
                <a:srgbClr val="00CC00"/>
              </a:buClr>
            </a:pPr>
            <a:r>
              <a:rPr lang="en-US" altLang="en-US" dirty="0" smtClean="0"/>
              <a:t>Phosphorus</a:t>
            </a:r>
          </a:p>
          <a:p>
            <a:pPr>
              <a:lnSpc>
                <a:spcPct val="90000"/>
              </a:lnSpc>
              <a:buClr>
                <a:srgbClr val="00CC00"/>
              </a:buClr>
            </a:pPr>
            <a:r>
              <a:rPr lang="en-US" altLang="en-US" dirty="0" smtClean="0"/>
              <a:t>Potassium</a:t>
            </a:r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66DABB2-CC55-4053-9705-EDE61F368161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91122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References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046288"/>
            <a:ext cx="8229600" cy="40798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>
                <a:solidFill>
                  <a:srgbClr val="000000"/>
                </a:solidFill>
                <a:cs typeface="Times New Roman" pitchFamily="18" charset="0"/>
              </a:rPr>
              <a:t>The Growing Edge. (2008). </a:t>
            </a:r>
            <a:r>
              <a:rPr lang="en-US" altLang="en-US" i="1" dirty="0" smtClean="0">
                <a:solidFill>
                  <a:srgbClr val="000000"/>
                </a:solidFill>
                <a:cs typeface="Times New Roman" pitchFamily="18" charset="0"/>
              </a:rPr>
              <a:t>The growing edge of hydroponic basics</a:t>
            </a:r>
            <a:r>
              <a:rPr lang="en-US" altLang="en-US" dirty="0" smtClean="0">
                <a:solidFill>
                  <a:srgbClr val="000000"/>
                </a:solidFill>
                <a:cs typeface="Times New Roman" pitchFamily="18" charset="0"/>
              </a:rPr>
              <a:t>. Retrieved from http://www.growingedge.com/basics/start.html</a:t>
            </a:r>
            <a:endParaRPr lang="en-US" altLang="en-US" dirty="0" smtClean="0"/>
          </a:p>
          <a:p>
            <a:pPr eaLnBrk="1" hangingPunct="1">
              <a:buFontTx/>
              <a:buNone/>
            </a:pPr>
            <a:endParaRPr lang="en-US" altLang="en-US" dirty="0" smtClean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2819400"/>
            <a:ext cx="8229600" cy="23622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Methods and Monitoring of Hydroponics</a:t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sz="2800" dirty="0" smtClean="0"/>
              <a:t>Unit 3 – Soilless Systems</a:t>
            </a:r>
            <a:br>
              <a:rPr lang="en-US" altLang="en-US" sz="2800" dirty="0" smtClean="0"/>
            </a:br>
            <a:r>
              <a:rPr lang="en-US" altLang="en-US" sz="2800" dirty="0" smtClean="0"/>
              <a:t>Lesson 3.2 Hydroponics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762000" y="1295400"/>
            <a:ext cx="8382000" cy="519113"/>
          </a:xfrm>
          <a:prstGeom prst="rect">
            <a:avLst/>
          </a:prstGeom>
          <a:solidFill>
            <a:srgbClr val="00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 dirty="0"/>
              <a:t>Principles of Agricultural Science – Plant</a:t>
            </a:r>
          </a:p>
        </p:txBody>
      </p:sp>
      <p:sp>
        <p:nvSpPr>
          <p:cNvPr id="4" name="Slide Number Placeholder 6"/>
          <p:cNvSpPr txBox="1">
            <a:spLocks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566DABB2-CC55-4053-9705-EDE61F36816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Types of Hydroponic Systems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dirty="0" smtClean="0"/>
              <a:t>Media Based (Aggregate Culture)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Ebb and Flow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Drip System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Wick System</a:t>
            </a:r>
          </a:p>
          <a:p>
            <a:pPr eaLnBrk="1" hangingPunct="1">
              <a:buFontTx/>
              <a:buNone/>
            </a:pPr>
            <a:r>
              <a:rPr lang="en-US" altLang="en-US" b="1" dirty="0" smtClean="0"/>
              <a:t>Water Culture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NFT (Nutrient Flow Technique)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Aeroponics</a:t>
            </a:r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66DABB2-CC55-4053-9705-EDE61F368161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/>
              <a:t>Ebb and Flow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057400"/>
            <a:ext cx="5867400" cy="4343400"/>
          </a:xfrm>
        </p:spPr>
        <p:txBody>
          <a:bodyPr/>
          <a:lstStyle/>
          <a:p>
            <a:pPr>
              <a:buClr>
                <a:srgbClr val="00CC00"/>
              </a:buClr>
            </a:pPr>
            <a:r>
              <a:rPr lang="en-US" altLang="en-US" dirty="0" smtClean="0"/>
              <a:t>Flood and drain growing media manually or mechanically</a:t>
            </a:r>
          </a:p>
          <a:p>
            <a:pPr>
              <a:buClr>
                <a:srgbClr val="00CC00"/>
              </a:buClr>
            </a:pPr>
            <a:r>
              <a:rPr lang="en-US" altLang="en-US" dirty="0" smtClean="0"/>
              <a:t>Relies on a media, such as peat moss, that will retain the moisture and nutrients after flooding</a:t>
            </a:r>
          </a:p>
          <a:p>
            <a:endParaRPr lang="en-US" altLang="en-US" dirty="0" smtClean="0"/>
          </a:p>
        </p:txBody>
      </p:sp>
      <p:pic>
        <p:nvPicPr>
          <p:cNvPr id="6148" name="Picture 6" descr="MCj0104978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362200"/>
            <a:ext cx="2759075" cy="275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66DABB2-CC55-4053-9705-EDE61F368161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/>
              <a:t>Drip System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>
              <a:buClr>
                <a:srgbClr val="00CC00"/>
              </a:buClr>
            </a:pPr>
            <a:r>
              <a:rPr lang="en-US" altLang="en-US" dirty="0" smtClean="0"/>
              <a:t>Contains a drip line that slowly adds nutrient solution to media</a:t>
            </a:r>
          </a:p>
          <a:p>
            <a:pPr>
              <a:buClr>
                <a:srgbClr val="00CC00"/>
              </a:buClr>
            </a:pPr>
            <a:r>
              <a:rPr lang="en-US" altLang="en-US" dirty="0" smtClean="0"/>
              <a:t>Nutrient solution drains back to a reservoir</a:t>
            </a:r>
          </a:p>
          <a:p>
            <a:pPr>
              <a:buClr>
                <a:srgbClr val="00CC00"/>
              </a:buClr>
            </a:pPr>
            <a:r>
              <a:rPr lang="en-US" altLang="en-US" dirty="0" smtClean="0"/>
              <a:t>Nutrient solution recycled via pump</a:t>
            </a:r>
          </a:p>
        </p:txBody>
      </p:sp>
      <p:pic>
        <p:nvPicPr>
          <p:cNvPr id="7172" name="Picture 4" descr="MCj0437669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648200"/>
            <a:ext cx="1676400" cy="190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66DABB2-CC55-4053-9705-EDE61F368161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/>
              <a:t>Wick System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828800"/>
            <a:ext cx="6248400" cy="4572000"/>
          </a:xfrm>
        </p:spPr>
        <p:txBody>
          <a:bodyPr/>
          <a:lstStyle/>
          <a:p>
            <a:pPr>
              <a:buClr>
                <a:srgbClr val="00CC00"/>
              </a:buClr>
            </a:pPr>
            <a:r>
              <a:rPr lang="en-US" altLang="en-US" dirty="0" smtClean="0"/>
              <a:t>Bottom feed system</a:t>
            </a:r>
          </a:p>
          <a:p>
            <a:pPr>
              <a:buClr>
                <a:srgbClr val="00CC00"/>
              </a:buClr>
            </a:pPr>
            <a:r>
              <a:rPr lang="en-US" altLang="en-US" dirty="0" smtClean="0"/>
              <a:t>Media contains a wick that will absorb the nutrient solution through capillary action from a container below the plant</a:t>
            </a:r>
          </a:p>
          <a:p>
            <a:pPr>
              <a:buClr>
                <a:srgbClr val="00CC00"/>
              </a:buClr>
            </a:pPr>
            <a:r>
              <a:rPr lang="en-US" altLang="en-US" dirty="0" smtClean="0"/>
              <a:t>The wick must be primed to maintain the absorption of the nutrient solution</a:t>
            </a:r>
          </a:p>
        </p:txBody>
      </p:sp>
      <p:pic>
        <p:nvPicPr>
          <p:cNvPr id="8196" name="Picture 4" descr="MCj0413636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133600"/>
            <a:ext cx="1755775" cy="343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66DABB2-CC55-4053-9705-EDE61F368161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/>
              <a:t>Nutrient Flow Technique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752600"/>
            <a:ext cx="8305800" cy="4800600"/>
          </a:xfrm>
        </p:spPr>
        <p:txBody>
          <a:bodyPr/>
          <a:lstStyle/>
          <a:p>
            <a:pPr>
              <a:buClr>
                <a:srgbClr val="00CC00"/>
              </a:buClr>
            </a:pPr>
            <a:r>
              <a:rPr lang="en-US" altLang="en-US" dirty="0" smtClean="0"/>
              <a:t>Plants supported with rockwool cubes or cups allowing the roots to dangle in solution</a:t>
            </a:r>
          </a:p>
          <a:p>
            <a:pPr>
              <a:buClr>
                <a:srgbClr val="00CC00"/>
              </a:buClr>
            </a:pPr>
            <a:r>
              <a:rPr lang="en-US" altLang="en-US" dirty="0" smtClean="0"/>
              <a:t>The tubes or cups sit in channels where the nutrient solution runs along the bottom</a:t>
            </a:r>
          </a:p>
          <a:p>
            <a:pPr>
              <a:buClr>
                <a:srgbClr val="00CC00"/>
              </a:buClr>
            </a:pPr>
            <a:r>
              <a:rPr lang="en-US" altLang="en-US" dirty="0" smtClean="0"/>
              <a:t>The nutrient solution will be recycled via pump and reservoir</a:t>
            </a:r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66DABB2-CC55-4053-9705-EDE61F368161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dirty="0" smtClean="0"/>
              <a:t>Aeroponics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952625"/>
            <a:ext cx="4876800" cy="3962400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00CC00"/>
              </a:buClr>
            </a:pPr>
            <a:r>
              <a:rPr lang="en-US" altLang="en-US" dirty="0" smtClean="0"/>
              <a:t>Plant roots are misted with the nutrient solution</a:t>
            </a:r>
          </a:p>
          <a:p>
            <a:pPr>
              <a:lnSpc>
                <a:spcPct val="90000"/>
              </a:lnSpc>
              <a:buClr>
                <a:srgbClr val="00CC00"/>
              </a:buClr>
            </a:pPr>
            <a:r>
              <a:rPr lang="en-US" altLang="en-US" dirty="0" smtClean="0"/>
              <a:t>Misting may be constant or may be cycled on a timer</a:t>
            </a:r>
          </a:p>
          <a:p>
            <a:pPr>
              <a:lnSpc>
                <a:spcPct val="90000"/>
              </a:lnSpc>
              <a:buClr>
                <a:srgbClr val="00CC00"/>
              </a:buClr>
            </a:pPr>
            <a:r>
              <a:rPr lang="en-US" altLang="en-US" dirty="0" smtClean="0"/>
              <a:t>Conserves nutrients and water</a:t>
            </a:r>
          </a:p>
        </p:txBody>
      </p:sp>
      <p:pic>
        <p:nvPicPr>
          <p:cNvPr id="10244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514600"/>
            <a:ext cx="3790950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66DABB2-CC55-4053-9705-EDE61F368161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 smtClean="0"/>
              <a:t>Management of a Hydroponic System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You must monitor: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pH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Salinity or Electrical Conductivity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Dissolved Oxygen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Nutrient Levels</a:t>
            </a:r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66DABB2-CC55-4053-9705-EDE61F368161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Plant_PowerPoint_Template">
  <a:themeElements>
    <a:clrScheme name="Plant_PowerPoint_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Plant_PowerPoint_Templat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nt_PowerPoint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2506</TotalTime>
  <Words>1113</Words>
  <Application>Microsoft Office PowerPoint</Application>
  <PresentationFormat>On-screen Show (4:3)</PresentationFormat>
  <Paragraphs>141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Times New Roman</vt:lpstr>
      <vt:lpstr>2_Plant_PowerPoint_Template</vt:lpstr>
      <vt:lpstr>PowerPoint Presentation</vt:lpstr>
      <vt:lpstr>Methods and Monitoring of Hydroponics  Unit 3 – Soilless Systems Lesson 3.2 Hydroponics</vt:lpstr>
      <vt:lpstr>Types of Hydroponic Systems</vt:lpstr>
      <vt:lpstr>Ebb and Flow</vt:lpstr>
      <vt:lpstr>Drip System</vt:lpstr>
      <vt:lpstr>Wick System</vt:lpstr>
      <vt:lpstr>Nutrient Flow Technique</vt:lpstr>
      <vt:lpstr>Aeroponics</vt:lpstr>
      <vt:lpstr>Management of a Hydroponic System</vt:lpstr>
      <vt:lpstr>pH and Salinity</vt:lpstr>
      <vt:lpstr>Electrical Conductivity (EC)</vt:lpstr>
      <vt:lpstr>Dissolved Oxygen (DO)</vt:lpstr>
      <vt:lpstr>Nutrients</vt:lpstr>
      <vt:lpstr>References</vt:lpstr>
    </vt:vector>
  </TitlesOfParts>
  <Manager>Dan Jansen</Manager>
  <Company>Curriculum for Agricultural Science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Methods and Monitoring of Hydroponics</dc:title>
  <dc:subject>ASP - Lesson 3.2 Hydroponics</dc:subject>
  <dc:creator>Carl Aakre and Dan Jansen</dc:creator>
  <cp:lastModifiedBy>Melanie Bloom</cp:lastModifiedBy>
  <cp:revision>42</cp:revision>
  <dcterms:created xsi:type="dcterms:W3CDTF">2008-07-21T19:16:08Z</dcterms:created>
  <dcterms:modified xsi:type="dcterms:W3CDTF">2015-04-18T17:20:11Z</dcterms:modified>
</cp:coreProperties>
</file>