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7" r:id="rId2"/>
    <p:sldId id="271" r:id="rId3"/>
    <p:sldId id="272" r:id="rId4"/>
    <p:sldId id="273" r:id="rId5"/>
    <p:sldId id="274" r:id="rId6"/>
    <p:sldId id="275" r:id="rId7"/>
    <p:sldId id="276" r:id="rId8"/>
    <p:sldId id="277" r:id="rId9"/>
    <p:sldId id="278" r:id="rId10"/>
    <p:sldId id="279" r:id="rId11"/>
    <p:sldId id="259" r:id="rId12"/>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145" autoAdjust="0"/>
  </p:normalViewPr>
  <p:slideViewPr>
    <p:cSldViewPr>
      <p:cViewPr varScale="1">
        <p:scale>
          <a:sx n="50" d="100"/>
          <a:sy n="50" d="100"/>
        </p:scale>
        <p:origin x="1956" y="42"/>
      </p:cViewPr>
      <p:guideLst>
        <p:guide orient="horz" pos="2160"/>
        <p:guide pos="2880"/>
      </p:guideLst>
    </p:cSldViewPr>
  </p:slideViewPr>
  <p:notesTextViewPr>
    <p:cViewPr>
      <p:scale>
        <a:sx n="100" d="100"/>
        <a:sy n="100" d="100"/>
      </p:scale>
      <p:origin x="0" y="0"/>
    </p:cViewPr>
  </p:notesTextViewPr>
  <p:notesViewPr>
    <p:cSldViewPr>
      <p:cViewPr>
        <p:scale>
          <a:sx n="60" d="100"/>
          <a:sy n="60" d="100"/>
        </p:scale>
        <p:origin x="3468" y="3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Potting Media Components</a:t>
            </a:r>
          </a:p>
        </p:txBody>
      </p:sp>
      <p:sp>
        <p:nvSpPr>
          <p:cNvPr id="348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a:t>
            </a:r>
            <a:endParaRPr lang="en-US" dirty="0"/>
          </a:p>
          <a:p>
            <a:pPr>
              <a:defRPr/>
            </a:pPr>
            <a:r>
              <a:rPr lang="en-US" dirty="0"/>
              <a:t>Unit 3 </a:t>
            </a:r>
            <a:r>
              <a:rPr lang="en-US" dirty="0" smtClean="0"/>
              <a:t>– Lesson </a:t>
            </a:r>
            <a:r>
              <a:rPr lang="en-US" dirty="0"/>
              <a:t>3.1 Mixing Media</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a:t>
            </a:r>
            <a:r>
              <a:rPr lang="en-US" dirty="0" smtClean="0"/>
              <a:t>Education </a:t>
            </a: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723EEE0-9BC7-4260-9A90-BD6331B4592F}" type="slidenum">
              <a:rPr lang="en-US"/>
              <a:pPr>
                <a:defRPr/>
              </a:pPr>
              <a:t>‹#›</a:t>
            </a:fld>
            <a:endParaRPr lang="en-US" dirty="0"/>
          </a:p>
        </p:txBody>
      </p:sp>
      <p:pic>
        <p:nvPicPr>
          <p:cNvPr id="26630"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4579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Potting Media Components</a:t>
            </a: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 Plant</a:t>
            </a:r>
          </a:p>
          <a:p>
            <a:pPr>
              <a:defRPr/>
            </a:pPr>
            <a:r>
              <a:rPr lang="en-US" dirty="0"/>
              <a:t>Unit 3 - Lesson 3.1 Mixing Media</a:t>
            </a:r>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E08F28D-F39C-42A7-B795-08BEFA67FABA}" type="slidenum">
              <a:rPr lang="en-US"/>
              <a:pPr>
                <a:defRPr/>
              </a:pPr>
              <a:t>‹#›</a:t>
            </a:fld>
            <a:endParaRPr lang="en-US" dirty="0"/>
          </a:p>
        </p:txBody>
      </p:sp>
      <p:pic>
        <p:nvPicPr>
          <p:cNvPr id="14344"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4873664"/>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1536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1536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53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02B58CE-B65E-47EE-ACF5-1198001C2EE1}" type="slidenum">
              <a:rPr lang="en-US" altLang="en-US" sz="1200" smtClean="0"/>
              <a:pPr eaLnBrk="1" hangingPunct="1"/>
              <a:t>1</a:t>
            </a:fld>
            <a:endParaRPr lang="en-US" altLang="en-US" sz="1200" dirty="0" smtClean="0"/>
          </a:p>
        </p:txBody>
      </p:sp>
      <p:sp>
        <p:nvSpPr>
          <p:cNvPr id="15366" name="Rectangle 2"/>
          <p:cNvSpPr>
            <a:spLocks noGrp="1" noRot="1" noChangeAspect="1" noChangeArrowheads="1" noTextEdit="1"/>
          </p:cNvSpPr>
          <p:nvPr>
            <p:ph type="sldImg"/>
          </p:nvPr>
        </p:nvSpPr>
        <p:spPr>
          <a:ln/>
        </p:spPr>
      </p:sp>
      <p:sp>
        <p:nvSpPr>
          <p:cNvPr id="153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4773715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88CE2BC-1F1C-4E34-AFFE-7469803AE402}" type="slidenum">
              <a:rPr lang="en-US" altLang="en-US" sz="1200" smtClean="0"/>
              <a:pPr eaLnBrk="1" hangingPunct="1"/>
              <a:t>10</a:t>
            </a:fld>
            <a:endParaRPr lang="en-US" altLang="en-US" sz="1200" dirty="0" smtClean="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Note the difference in units of measurement between cubic yards and cubic feet.</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3616465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937C02B-23EF-4EEB-A241-C41A69EF77F7}" type="slidenum">
              <a:rPr lang="en-US" altLang="en-US" sz="1200" smtClean="0"/>
              <a:pPr eaLnBrk="1" hangingPunct="1"/>
              <a:t>11</a:t>
            </a:fld>
            <a:endParaRPr lang="en-US" altLang="en-US" sz="1200" dirty="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1324351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5E02D12-ABF5-4142-9128-FCFCFB24A177}" type="slidenum">
              <a:rPr lang="en-US" altLang="en-US" sz="1200" smtClean="0"/>
              <a:pPr eaLnBrk="1" hangingPunct="1"/>
              <a:t>2</a:t>
            </a:fld>
            <a:endParaRPr lang="en-US" altLang="en-US" sz="1200" dirty="0" smtClean="0"/>
          </a:p>
        </p:txBody>
      </p:sp>
      <p:sp>
        <p:nvSpPr>
          <p:cNvPr id="16390" name="Rectangle 2"/>
          <p:cNvSpPr>
            <a:spLocks noGrp="1" noRot="1" noChangeAspect="1" noChangeArrowheads="1" noTextEdit="1"/>
          </p:cNvSpPr>
          <p:nvPr>
            <p:ph type="sldImg"/>
          </p:nvPr>
        </p:nvSpPr>
        <p:spPr>
          <a:ln/>
        </p:spPr>
      </p:sp>
      <p:sp>
        <p:nvSpPr>
          <p:cNvPr id="163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presentation will examine the components added to potting media.</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2643718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F4576D1-9A15-4623-8D1D-BB71A188DBAA}" type="slidenum">
              <a:rPr lang="en-US" altLang="en-US" sz="1200" smtClean="0"/>
              <a:pPr eaLnBrk="1" hangingPunct="1"/>
              <a:t>3</a:t>
            </a:fld>
            <a:endParaRPr lang="en-US" altLang="en-US" sz="1200" dirty="0" smtClean="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Cost effectiveness is key for whatever ingredients are used in media.</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1573820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74590F5-F9D8-4993-8243-18C77472511B}" type="slidenum">
              <a:rPr lang="en-US" altLang="en-US" sz="1200" smtClean="0"/>
              <a:pPr eaLnBrk="1" hangingPunct="1"/>
              <a:t>4</a:t>
            </a:fld>
            <a:endParaRPr lang="en-US" altLang="en-US" sz="1200" dirty="0" smtClean="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These materials will be discussed further in the next slides.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1081058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49F7447-E0AF-4DCF-A40D-7AE99C59929B}" type="slidenum">
              <a:rPr lang="en-US" altLang="en-US" sz="1200" smtClean="0"/>
              <a:pPr eaLnBrk="1" hangingPunct="1"/>
              <a:t>5</a:t>
            </a:fld>
            <a:endParaRPr lang="en-US" altLang="en-US" sz="1200" dirty="0" smtClean="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quantity of these materials will depend upon the type of plants being grown in the media mix.</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368727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42454B8-A519-4AAA-BB34-BDA45CDD5F3B}" type="slidenum">
              <a:rPr lang="en-US" altLang="en-US" sz="1200" smtClean="0"/>
              <a:pPr eaLnBrk="1" hangingPunct="1"/>
              <a:t>6</a:t>
            </a:fld>
            <a:endParaRPr lang="en-US" altLang="en-US" sz="1200" dirty="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These are considered filler materials.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21537070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7F1B770-B6C1-4342-9376-FF4154FCEC04}" type="slidenum">
              <a:rPr lang="en-US" altLang="en-US" sz="1200" smtClean="0"/>
              <a:pPr eaLnBrk="1" hangingPunct="1"/>
              <a:t>7</a:t>
            </a:fld>
            <a:endParaRPr lang="en-US" altLang="en-US" sz="1200" dirty="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These materials degrade over time but very slowly. They are light weight and porous. These materials are equivalent to organic matter you learned about in </a:t>
            </a:r>
            <a:r>
              <a:rPr lang="en-US" altLang="en-US" i="1" dirty="0" smtClean="0"/>
              <a:t>Lesson 2.2 Understanding Soil Properties</a:t>
            </a:r>
            <a:r>
              <a:rPr lang="en-US" altLang="en-US" dirty="0" smtClean="0"/>
              <a:t>.</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3187601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60DD129-3E12-448B-BB3E-2974BA2D827F}" type="slidenum">
              <a:rPr lang="en-US" altLang="en-US" sz="1200" smtClean="0"/>
              <a:pPr eaLnBrk="1" hangingPunct="1"/>
              <a:t>8</a:t>
            </a:fld>
            <a:endParaRPr lang="en-US" altLang="en-US" sz="1200" dirty="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Soil pH and plant nutrient levels are important to provide prior to planting.</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1866778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Potting Media Components</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5612703-879B-465A-A251-AE0954AC83A8}" type="slidenum">
              <a:rPr lang="en-US" altLang="en-US" sz="1200" smtClean="0"/>
              <a:pPr eaLnBrk="1" hangingPunct="1"/>
              <a:t>9</a:t>
            </a:fld>
            <a:endParaRPr lang="en-US" altLang="en-US" sz="1200" dirty="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There are many different types of slow release fertilizers on the market. It is good to mix these in at the time of planting according to the directions printed on the bag.</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3 – Lesson 3.1 Mixing Media</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Tree>
    <p:extLst>
      <p:ext uri="{BB962C8B-B14F-4D97-AF65-F5344CB8AC3E}">
        <p14:creationId xmlns:p14="http://schemas.microsoft.com/office/powerpoint/2010/main" val="29513000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85E702E2-9BD3-49CC-8DF6-C4802C4F3EA6}" type="slidenum">
              <a:rPr lang="en-US"/>
              <a:pPr>
                <a:defRPr/>
              </a:pPr>
              <a:t>‹#›</a:t>
            </a:fld>
            <a:endParaRPr lang="en-US" dirty="0"/>
          </a:p>
        </p:txBody>
      </p:sp>
    </p:spTree>
    <p:extLst>
      <p:ext uri="{BB962C8B-B14F-4D97-AF65-F5344CB8AC3E}">
        <p14:creationId xmlns:p14="http://schemas.microsoft.com/office/powerpoint/2010/main" val="864994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A2E0AFE-2C95-4C63-A541-9D97DD905FA5}" type="slidenum">
              <a:rPr lang="en-US"/>
              <a:pPr>
                <a:defRPr/>
              </a:pPr>
              <a:t>‹#›</a:t>
            </a:fld>
            <a:endParaRPr lang="en-US" dirty="0"/>
          </a:p>
        </p:txBody>
      </p:sp>
    </p:spTree>
    <p:extLst>
      <p:ext uri="{BB962C8B-B14F-4D97-AF65-F5344CB8AC3E}">
        <p14:creationId xmlns:p14="http://schemas.microsoft.com/office/powerpoint/2010/main" val="7892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211CE5D-7670-4263-9896-049147043EF5}" type="slidenum">
              <a:rPr lang="en-US"/>
              <a:pPr>
                <a:defRPr/>
              </a:pPr>
              <a:t>‹#›</a:t>
            </a:fld>
            <a:endParaRPr lang="en-US" dirty="0"/>
          </a:p>
        </p:txBody>
      </p:sp>
    </p:spTree>
    <p:extLst>
      <p:ext uri="{BB962C8B-B14F-4D97-AF65-F5344CB8AC3E}">
        <p14:creationId xmlns:p14="http://schemas.microsoft.com/office/powerpoint/2010/main" val="3295143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0A20B9A-51A4-46F6-B297-3948293B969F}" type="slidenum">
              <a:rPr lang="en-US"/>
              <a:pPr>
                <a:defRPr/>
              </a:pPr>
              <a:t>‹#›</a:t>
            </a:fld>
            <a:endParaRPr lang="en-US" dirty="0"/>
          </a:p>
        </p:txBody>
      </p:sp>
    </p:spTree>
    <p:extLst>
      <p:ext uri="{BB962C8B-B14F-4D97-AF65-F5344CB8AC3E}">
        <p14:creationId xmlns:p14="http://schemas.microsoft.com/office/powerpoint/2010/main" val="3832641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B6FA7C9-16EB-4F6E-BBA5-691391554024}" type="slidenum">
              <a:rPr lang="en-US"/>
              <a:pPr>
                <a:defRPr/>
              </a:pPr>
              <a:t>‹#›</a:t>
            </a:fld>
            <a:endParaRPr lang="en-US" dirty="0"/>
          </a:p>
        </p:txBody>
      </p:sp>
    </p:spTree>
    <p:extLst>
      <p:ext uri="{BB962C8B-B14F-4D97-AF65-F5344CB8AC3E}">
        <p14:creationId xmlns:p14="http://schemas.microsoft.com/office/powerpoint/2010/main" val="3262895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2AC5A41-8287-43D4-B5B3-652DAEAD7602}" type="slidenum">
              <a:rPr lang="en-US"/>
              <a:pPr>
                <a:defRPr/>
              </a:pPr>
              <a:t>‹#›</a:t>
            </a:fld>
            <a:endParaRPr lang="en-US" dirty="0"/>
          </a:p>
        </p:txBody>
      </p:sp>
    </p:spTree>
    <p:extLst>
      <p:ext uri="{BB962C8B-B14F-4D97-AF65-F5344CB8AC3E}">
        <p14:creationId xmlns:p14="http://schemas.microsoft.com/office/powerpoint/2010/main" val="704678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6662A24-780C-49C4-B7FF-BEC71C7E78A4}" type="slidenum">
              <a:rPr lang="en-US"/>
              <a:pPr>
                <a:defRPr/>
              </a:pPr>
              <a:t>‹#›</a:t>
            </a:fld>
            <a:endParaRPr lang="en-US" dirty="0"/>
          </a:p>
        </p:txBody>
      </p:sp>
    </p:spTree>
    <p:extLst>
      <p:ext uri="{BB962C8B-B14F-4D97-AF65-F5344CB8AC3E}">
        <p14:creationId xmlns:p14="http://schemas.microsoft.com/office/powerpoint/2010/main" val="4145456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121F6D02-A638-45B2-96B0-C827E1294209}" type="slidenum">
              <a:rPr lang="en-US"/>
              <a:pPr>
                <a:defRPr/>
              </a:pPr>
              <a:t>‹#›</a:t>
            </a:fld>
            <a:endParaRPr lang="en-US" dirty="0"/>
          </a:p>
        </p:txBody>
      </p:sp>
    </p:spTree>
    <p:extLst>
      <p:ext uri="{BB962C8B-B14F-4D97-AF65-F5344CB8AC3E}">
        <p14:creationId xmlns:p14="http://schemas.microsoft.com/office/powerpoint/2010/main" val="3828336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1EEF0ED8-E6BC-4450-8222-BD8EF6E7C9E5}" type="slidenum">
              <a:rPr lang="en-US"/>
              <a:pPr>
                <a:defRPr/>
              </a:pPr>
              <a:t>‹#›</a:t>
            </a:fld>
            <a:endParaRPr lang="en-US" dirty="0"/>
          </a:p>
        </p:txBody>
      </p:sp>
    </p:spTree>
    <p:extLst>
      <p:ext uri="{BB962C8B-B14F-4D97-AF65-F5344CB8AC3E}">
        <p14:creationId xmlns:p14="http://schemas.microsoft.com/office/powerpoint/2010/main" val="1411584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6DF953E-D18E-4C4E-8250-F928F6D65A5D}" type="slidenum">
              <a:rPr lang="en-US"/>
              <a:pPr>
                <a:defRPr/>
              </a:pPr>
              <a:t>‹#›</a:t>
            </a:fld>
            <a:endParaRPr lang="en-US" dirty="0"/>
          </a:p>
        </p:txBody>
      </p:sp>
    </p:spTree>
    <p:extLst>
      <p:ext uri="{BB962C8B-B14F-4D97-AF65-F5344CB8AC3E}">
        <p14:creationId xmlns:p14="http://schemas.microsoft.com/office/powerpoint/2010/main" val="3401901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3A11A5F-76CE-4026-9A08-8A6A95EBDB28}" type="slidenum">
              <a:rPr lang="en-US"/>
              <a:pPr>
                <a:defRPr/>
              </a:pPr>
              <a:t>‹#›</a:t>
            </a:fld>
            <a:endParaRPr lang="en-US" dirty="0"/>
          </a:p>
        </p:txBody>
      </p:sp>
    </p:spTree>
    <p:extLst>
      <p:ext uri="{BB962C8B-B14F-4D97-AF65-F5344CB8AC3E}">
        <p14:creationId xmlns:p14="http://schemas.microsoft.com/office/powerpoint/2010/main" val="1728194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7E2B7A4-3DB5-4BE0-9B58-1EE149B8B1AE}"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D6F4110-FDD8-467E-B5EA-6D72B02E51E8}" type="slidenum">
              <a:rPr lang="en-US" altLang="en-US" sz="1400" smtClean="0"/>
              <a:pPr eaLnBrk="1" hangingPunct="1"/>
              <a:t>1</a:t>
            </a:fld>
            <a:endParaRPr lang="en-US" altLang="en-US" sz="1400" dirty="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DCC684F-1D90-4CAB-991F-A4FADFE13F92}" type="slidenum">
              <a:rPr lang="en-US" altLang="en-US" sz="1400" smtClean="0"/>
              <a:pPr eaLnBrk="1" hangingPunct="1"/>
              <a:t>10</a:t>
            </a:fld>
            <a:endParaRPr lang="en-US" altLang="en-US" sz="1400" dirty="0" smtClean="0"/>
          </a:p>
        </p:txBody>
      </p:sp>
      <p:sp>
        <p:nvSpPr>
          <p:cNvPr id="12291" name="Rectangle 2"/>
          <p:cNvSpPr>
            <a:spLocks noGrp="1" noChangeArrowheads="1"/>
          </p:cNvSpPr>
          <p:nvPr>
            <p:ph type="title"/>
          </p:nvPr>
        </p:nvSpPr>
        <p:spPr/>
        <p:txBody>
          <a:bodyPr/>
          <a:lstStyle/>
          <a:p>
            <a:pPr eaLnBrk="1" hangingPunct="1"/>
            <a:r>
              <a:rPr lang="en-US" altLang="en-US" dirty="0" smtClean="0"/>
              <a:t>Purchasing Media</a:t>
            </a:r>
          </a:p>
        </p:txBody>
      </p:sp>
      <p:sp>
        <p:nvSpPr>
          <p:cNvPr id="55299" name="Rectangle 3"/>
          <p:cNvSpPr>
            <a:spLocks noGrp="1" noChangeArrowheads="1"/>
          </p:cNvSpPr>
          <p:nvPr>
            <p:ph type="body" idx="1"/>
          </p:nvPr>
        </p:nvSpPr>
        <p:spPr/>
        <p:txBody>
          <a:bodyPr/>
          <a:lstStyle/>
          <a:p>
            <a:pPr eaLnBrk="1" hangingPunct="1">
              <a:buFontTx/>
              <a:buNone/>
            </a:pPr>
            <a:r>
              <a:rPr lang="en-US" altLang="en-US" dirty="0" smtClean="0"/>
              <a:t>Potting media is typically sold two ways</a:t>
            </a:r>
          </a:p>
          <a:p>
            <a:pPr eaLnBrk="1" hangingPunct="1">
              <a:buClr>
                <a:srgbClr val="00CC00"/>
              </a:buClr>
            </a:pPr>
            <a:r>
              <a:rPr lang="en-US" altLang="en-US" dirty="0" smtClean="0"/>
              <a:t>Bulk – loose, sold by the cubic yard</a:t>
            </a:r>
          </a:p>
          <a:p>
            <a:pPr eaLnBrk="1" hangingPunct="1">
              <a:buClr>
                <a:srgbClr val="00CC00"/>
              </a:buClr>
            </a:pPr>
            <a:r>
              <a:rPr lang="en-US" altLang="en-US" dirty="0" smtClean="0"/>
              <a:t>Packaged – compressed in plastic wrapped bales, sold by the cubic feet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5299">
                                            <p:txEl>
                                              <p:pRg st="1" end="1"/>
                                            </p:txEl>
                                          </p:spTgt>
                                        </p:tgtEl>
                                        <p:attrNameLst>
                                          <p:attrName>style.visibility</p:attrName>
                                        </p:attrNameLst>
                                      </p:cBhvr>
                                      <p:to>
                                        <p:strVal val="visible"/>
                                      </p:to>
                                    </p:set>
                                    <p:anim calcmode="lin" valueType="num">
                                      <p:cBhvr additive="base">
                                        <p:cTn id="7" dur="500" fill="hold"/>
                                        <p:tgtEl>
                                          <p:spTgt spid="5529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5299">
                                            <p:txEl>
                                              <p:pRg st="2" end="2"/>
                                            </p:txEl>
                                          </p:spTgt>
                                        </p:tgtEl>
                                        <p:attrNameLst>
                                          <p:attrName>style.visibility</p:attrName>
                                        </p:attrNameLst>
                                      </p:cBhvr>
                                      <p:to>
                                        <p:strVal val="visible"/>
                                      </p:to>
                                    </p:set>
                                    <p:anim calcmode="lin" valueType="num">
                                      <p:cBhvr additive="base">
                                        <p:cTn id="13" dur="5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2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FB27815-6BAD-4EBE-ACA9-C110CC614C87}" type="slidenum">
              <a:rPr lang="en-US" altLang="en-US" sz="1400" smtClean="0"/>
              <a:pPr eaLnBrk="1" hangingPunct="1"/>
              <a:t>11</a:t>
            </a:fld>
            <a:endParaRPr lang="en-US" altLang="en-US" sz="1400" dirty="0" smtClean="0"/>
          </a:p>
        </p:txBody>
      </p:sp>
      <p:sp>
        <p:nvSpPr>
          <p:cNvPr id="13315" name="Rectangle 2"/>
          <p:cNvSpPr>
            <a:spLocks noGrp="1" noChangeArrowheads="1"/>
          </p:cNvSpPr>
          <p:nvPr>
            <p:ph type="title"/>
          </p:nvPr>
        </p:nvSpPr>
        <p:spPr>
          <a:xfrm>
            <a:off x="457200" y="274638"/>
            <a:ext cx="8229600" cy="911225"/>
          </a:xfrm>
        </p:spPr>
        <p:txBody>
          <a:bodyPr/>
          <a:lstStyle/>
          <a:p>
            <a:pPr eaLnBrk="1" hangingPunct="1"/>
            <a:r>
              <a:rPr lang="en-US" altLang="en-US" dirty="0" smtClean="0"/>
              <a:t>References</a:t>
            </a:r>
          </a:p>
        </p:txBody>
      </p:sp>
      <p:sp>
        <p:nvSpPr>
          <p:cNvPr id="13316"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dirty="0" smtClean="0"/>
              <a:t>Boodley, J. W. (1998). </a:t>
            </a:r>
            <a:r>
              <a:rPr lang="en-US" altLang="en-US" i="1" dirty="0" smtClean="0"/>
              <a:t>The commercial greenhouse</a:t>
            </a:r>
            <a:r>
              <a:rPr lang="en-US" altLang="en-US" dirty="0" smtClean="0"/>
              <a:t> (2nd ed.). Albany, NY: Delmar.</a:t>
            </a:r>
          </a:p>
          <a:p>
            <a:pPr eaLnBrk="1" hangingPunct="1">
              <a:buFontTx/>
              <a:buNone/>
            </a:pPr>
            <a:endParaRPr lang="en-US" altLang="en-US" dirty="0" smtClean="0"/>
          </a:p>
          <a:p>
            <a:pPr eaLnBrk="1" hangingPunct="1">
              <a:buFontTx/>
              <a:buNone/>
            </a:pPr>
            <a:r>
              <a:rPr lang="en-US" altLang="en-US" dirty="0" smtClean="0">
                <a:solidFill>
                  <a:srgbClr val="000000"/>
                </a:solidFill>
                <a:cs typeface="Times New Roman" pitchFamily="18" charset="0"/>
              </a:rPr>
              <a:t>Parker, R. (2010). </a:t>
            </a:r>
            <a:r>
              <a:rPr lang="en-US" altLang="en-US" i="1" dirty="0" smtClean="0">
                <a:solidFill>
                  <a:srgbClr val="000000"/>
                </a:solidFill>
                <a:cs typeface="Times New Roman" pitchFamily="18" charset="0"/>
              </a:rPr>
              <a:t>Plant and soil science: Fundamentals and applications</a:t>
            </a:r>
            <a:r>
              <a:rPr lang="en-US" altLang="en-US" dirty="0" smtClean="0">
                <a:solidFill>
                  <a:srgbClr val="000000"/>
                </a:solidFill>
                <a:cs typeface="Times New Roman" pitchFamily="18" charset="0"/>
              </a:rPr>
              <a:t>. Clifton Park, NY: Delmar.</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4DEF4BC-6872-42DC-AF80-66DDC9282672}" type="slidenum">
              <a:rPr lang="en-US" altLang="en-US" sz="1400" smtClean="0"/>
              <a:pPr eaLnBrk="1" hangingPunct="1"/>
              <a:t>2</a:t>
            </a:fld>
            <a:endParaRPr lang="en-US" altLang="en-US" sz="1400" dirty="0" smtClean="0"/>
          </a:p>
        </p:txBody>
      </p:sp>
      <p:sp>
        <p:nvSpPr>
          <p:cNvPr id="4099" name="Rectangle 4"/>
          <p:cNvSpPr>
            <a:spLocks noGrp="1" noChangeArrowheads="1"/>
          </p:cNvSpPr>
          <p:nvPr>
            <p:ph type="title"/>
          </p:nvPr>
        </p:nvSpPr>
        <p:spPr>
          <a:xfrm>
            <a:off x="533400" y="2819400"/>
            <a:ext cx="8229600" cy="1752600"/>
          </a:xfrm>
        </p:spPr>
        <p:txBody>
          <a:bodyPr/>
          <a:lstStyle/>
          <a:p>
            <a:pPr eaLnBrk="1" hangingPunct="1"/>
            <a:r>
              <a:rPr lang="en-US" altLang="en-US" dirty="0" smtClean="0"/>
              <a:t>Potting Media Components</a:t>
            </a:r>
            <a:br>
              <a:rPr lang="en-US" altLang="en-US" dirty="0" smtClean="0"/>
            </a:br>
            <a:r>
              <a:rPr lang="en-US" altLang="en-US" dirty="0" smtClean="0"/>
              <a:t/>
            </a:r>
            <a:br>
              <a:rPr lang="en-US" altLang="en-US" dirty="0" smtClean="0"/>
            </a:br>
            <a:r>
              <a:rPr lang="en-US" altLang="en-US" sz="2800" dirty="0" smtClean="0"/>
              <a:t>Unit 3 – Soilless Systems</a:t>
            </a:r>
            <a:br>
              <a:rPr lang="en-US" altLang="en-US" sz="2800" dirty="0" smtClean="0"/>
            </a:br>
            <a:r>
              <a:rPr lang="en-US" altLang="en-US" sz="2800" dirty="0" smtClean="0"/>
              <a:t>Lesson 3.1 Mixing Media</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26B9C89-C302-464E-B144-18FDEDE4B9DC}" type="slidenum">
              <a:rPr lang="en-US" altLang="en-US" sz="1400" smtClean="0"/>
              <a:pPr eaLnBrk="1" hangingPunct="1"/>
              <a:t>3</a:t>
            </a:fld>
            <a:endParaRPr lang="en-US" altLang="en-US" sz="1400" dirty="0" smtClean="0"/>
          </a:p>
        </p:txBody>
      </p:sp>
      <p:sp>
        <p:nvSpPr>
          <p:cNvPr id="5123" name="Rectangle 2"/>
          <p:cNvSpPr>
            <a:spLocks noGrp="1" noChangeArrowheads="1"/>
          </p:cNvSpPr>
          <p:nvPr>
            <p:ph type="title"/>
          </p:nvPr>
        </p:nvSpPr>
        <p:spPr/>
        <p:txBody>
          <a:bodyPr/>
          <a:lstStyle/>
          <a:p>
            <a:pPr eaLnBrk="1" hangingPunct="1"/>
            <a:r>
              <a:rPr lang="en-US" altLang="en-US" dirty="0" smtClean="0"/>
              <a:t>Potting Media Goals</a:t>
            </a:r>
          </a:p>
        </p:txBody>
      </p:sp>
      <p:sp>
        <p:nvSpPr>
          <p:cNvPr id="48131" name="Rectangle 3"/>
          <p:cNvSpPr>
            <a:spLocks noGrp="1" noChangeArrowheads="1"/>
          </p:cNvSpPr>
          <p:nvPr>
            <p:ph type="body" idx="1"/>
          </p:nvPr>
        </p:nvSpPr>
        <p:spPr/>
        <p:txBody>
          <a:bodyPr/>
          <a:lstStyle/>
          <a:p>
            <a:pPr eaLnBrk="1" hangingPunct="1">
              <a:buFontTx/>
              <a:buNone/>
            </a:pPr>
            <a:r>
              <a:rPr lang="en-US" altLang="en-US" dirty="0" smtClean="0"/>
              <a:t>Growing crops in containers require:</a:t>
            </a:r>
          </a:p>
          <a:p>
            <a:pPr eaLnBrk="1" hangingPunct="1">
              <a:buClr>
                <a:srgbClr val="00CC00"/>
              </a:buClr>
            </a:pPr>
            <a:r>
              <a:rPr lang="en-US" altLang="en-US" dirty="0" smtClean="0"/>
              <a:t>Light weight potting media for shipping and handling</a:t>
            </a:r>
          </a:p>
          <a:p>
            <a:pPr eaLnBrk="1" hangingPunct="1">
              <a:buClr>
                <a:srgbClr val="00CC00"/>
              </a:buClr>
            </a:pPr>
            <a:r>
              <a:rPr lang="en-US" altLang="en-US" dirty="0" smtClean="0"/>
              <a:t>Good porosity for drainage and aeration</a:t>
            </a:r>
          </a:p>
          <a:p>
            <a:pPr eaLnBrk="1" hangingPunct="1">
              <a:buClr>
                <a:srgbClr val="00CC00"/>
              </a:buClr>
            </a:pPr>
            <a:r>
              <a:rPr lang="en-US" altLang="en-US" dirty="0" smtClean="0"/>
              <a:t>Good water retention to prevent containers from drying out too quickly</a:t>
            </a:r>
          </a:p>
          <a:p>
            <a:pPr eaLnBrk="1" hangingPunct="1">
              <a:buClr>
                <a:srgbClr val="00CC00"/>
              </a:buClr>
            </a:pPr>
            <a:r>
              <a:rPr lang="en-US" altLang="en-US" dirty="0" smtClean="0"/>
              <a:t>Inexpensive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8131">
                                            <p:txEl>
                                              <p:pRg st="1" end="1"/>
                                            </p:txEl>
                                          </p:spTgt>
                                        </p:tgtEl>
                                        <p:attrNameLst>
                                          <p:attrName>style.visibility</p:attrName>
                                        </p:attrNameLst>
                                      </p:cBhvr>
                                      <p:to>
                                        <p:strVal val="visible"/>
                                      </p:to>
                                    </p:set>
                                    <p:anim calcmode="lin" valueType="num">
                                      <p:cBhvr additive="base">
                                        <p:cTn id="7" dur="500" fill="hold"/>
                                        <p:tgtEl>
                                          <p:spTgt spid="4813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8131">
                                            <p:txEl>
                                              <p:pRg st="2" end="2"/>
                                            </p:txEl>
                                          </p:spTgt>
                                        </p:tgtEl>
                                        <p:attrNameLst>
                                          <p:attrName>style.visibility</p:attrName>
                                        </p:attrNameLst>
                                      </p:cBhvr>
                                      <p:to>
                                        <p:strVal val="visible"/>
                                      </p:to>
                                    </p:set>
                                    <p:anim calcmode="lin" valueType="num">
                                      <p:cBhvr additive="base">
                                        <p:cTn id="13"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81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8131">
                                            <p:txEl>
                                              <p:pRg st="3" end="3"/>
                                            </p:txEl>
                                          </p:spTgt>
                                        </p:tgtEl>
                                        <p:attrNameLst>
                                          <p:attrName>style.visibility</p:attrName>
                                        </p:attrNameLst>
                                      </p:cBhvr>
                                      <p:to>
                                        <p:strVal val="visible"/>
                                      </p:to>
                                    </p:set>
                                    <p:anim calcmode="lin" valueType="num">
                                      <p:cBhvr additive="base">
                                        <p:cTn id="19" dur="500" fill="hold"/>
                                        <p:tgtEl>
                                          <p:spTgt spid="4813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81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8131">
                                            <p:txEl>
                                              <p:pRg st="4" end="4"/>
                                            </p:txEl>
                                          </p:spTgt>
                                        </p:tgtEl>
                                        <p:attrNameLst>
                                          <p:attrName>style.visibility</p:attrName>
                                        </p:attrNameLst>
                                      </p:cBhvr>
                                      <p:to>
                                        <p:strVal val="visible"/>
                                      </p:to>
                                    </p:set>
                                    <p:anim calcmode="lin" valueType="num">
                                      <p:cBhvr additive="base">
                                        <p:cTn id="25" dur="500" fill="hold"/>
                                        <p:tgtEl>
                                          <p:spTgt spid="4813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813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4304241-9BDF-4F16-A12D-F2FA94391512}" type="slidenum">
              <a:rPr lang="en-US" altLang="en-US" sz="1400" smtClean="0"/>
              <a:pPr eaLnBrk="1" hangingPunct="1"/>
              <a:t>4</a:t>
            </a:fld>
            <a:endParaRPr lang="en-US" altLang="en-US" sz="1400" dirty="0" smtClean="0"/>
          </a:p>
        </p:txBody>
      </p:sp>
      <p:sp>
        <p:nvSpPr>
          <p:cNvPr id="6147" name="Rectangle 2"/>
          <p:cNvSpPr>
            <a:spLocks noGrp="1" noChangeArrowheads="1"/>
          </p:cNvSpPr>
          <p:nvPr>
            <p:ph type="title"/>
          </p:nvPr>
        </p:nvSpPr>
        <p:spPr/>
        <p:txBody>
          <a:bodyPr/>
          <a:lstStyle/>
          <a:p>
            <a:pPr eaLnBrk="1" hangingPunct="1"/>
            <a:r>
              <a:rPr lang="en-US" altLang="en-US" dirty="0" smtClean="0"/>
              <a:t>Media Ingredients</a:t>
            </a:r>
          </a:p>
        </p:txBody>
      </p:sp>
      <p:sp>
        <p:nvSpPr>
          <p:cNvPr id="49155" name="Rectangle 3"/>
          <p:cNvSpPr>
            <a:spLocks noGrp="1" noChangeArrowheads="1"/>
          </p:cNvSpPr>
          <p:nvPr>
            <p:ph type="body" idx="1"/>
          </p:nvPr>
        </p:nvSpPr>
        <p:spPr/>
        <p:txBody>
          <a:bodyPr/>
          <a:lstStyle/>
          <a:p>
            <a:pPr eaLnBrk="1" hangingPunct="1">
              <a:buFontTx/>
              <a:buNone/>
            </a:pPr>
            <a:r>
              <a:rPr lang="en-US" altLang="en-US" dirty="0" smtClean="0"/>
              <a:t>Three types of ingredients are used in potting media</a:t>
            </a:r>
          </a:p>
          <a:p>
            <a:pPr eaLnBrk="1" hangingPunct="1">
              <a:buClr>
                <a:srgbClr val="00CC00"/>
              </a:buClr>
            </a:pPr>
            <a:r>
              <a:rPr lang="en-US" altLang="en-US" b="1" dirty="0" smtClean="0"/>
              <a:t>Inorganic materials </a:t>
            </a:r>
            <a:r>
              <a:rPr lang="en-US" altLang="en-US" dirty="0" smtClean="0"/>
              <a:t>– minerals and substances derived from non-living matter</a:t>
            </a:r>
          </a:p>
          <a:p>
            <a:pPr eaLnBrk="1" hangingPunct="1">
              <a:buClr>
                <a:srgbClr val="00CC00"/>
              </a:buClr>
            </a:pPr>
            <a:r>
              <a:rPr lang="en-US" altLang="en-US" b="1" dirty="0" smtClean="0"/>
              <a:t>Organic materials </a:t>
            </a:r>
            <a:r>
              <a:rPr lang="en-US" altLang="en-US" dirty="0" smtClean="0"/>
              <a:t>– substances derived from plant or animal tissues</a:t>
            </a:r>
          </a:p>
          <a:p>
            <a:pPr eaLnBrk="1" hangingPunct="1">
              <a:buClr>
                <a:srgbClr val="00CC00"/>
              </a:buClr>
            </a:pPr>
            <a:r>
              <a:rPr lang="en-US" altLang="en-US" b="1" dirty="0" smtClean="0"/>
              <a:t>Soil enhancers </a:t>
            </a:r>
            <a:r>
              <a:rPr lang="en-US" altLang="en-US" dirty="0" smtClean="0"/>
              <a:t>– includes fertilizers, wetting agents, and soil chemistry buffers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9155">
                                            <p:txEl>
                                              <p:pRg st="1" end="1"/>
                                            </p:txEl>
                                          </p:spTgt>
                                        </p:tgtEl>
                                        <p:attrNameLst>
                                          <p:attrName>style.visibility</p:attrName>
                                        </p:attrNameLst>
                                      </p:cBhvr>
                                      <p:to>
                                        <p:strVal val="visible"/>
                                      </p:to>
                                    </p:set>
                                    <p:anim calcmode="lin" valueType="num">
                                      <p:cBhvr additive="base">
                                        <p:cTn id="7"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155">
                                            <p:txEl>
                                              <p:pRg st="2" end="2"/>
                                            </p:txEl>
                                          </p:spTgt>
                                        </p:tgtEl>
                                        <p:attrNameLst>
                                          <p:attrName>style.visibility</p:attrName>
                                        </p:attrNameLst>
                                      </p:cBhvr>
                                      <p:to>
                                        <p:strVal val="visible"/>
                                      </p:to>
                                    </p:set>
                                    <p:anim calcmode="lin" valueType="num">
                                      <p:cBhvr additive="base">
                                        <p:cTn id="13" dur="5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155">
                                            <p:txEl>
                                              <p:pRg st="3" end="3"/>
                                            </p:txEl>
                                          </p:spTgt>
                                        </p:tgtEl>
                                        <p:attrNameLst>
                                          <p:attrName>style.visibility</p:attrName>
                                        </p:attrNameLst>
                                      </p:cBhvr>
                                      <p:to>
                                        <p:strVal val="visible"/>
                                      </p:to>
                                    </p:set>
                                    <p:anim calcmode="lin" valueType="num">
                                      <p:cBhvr additive="base">
                                        <p:cTn id="19" dur="500" fill="hold"/>
                                        <p:tgtEl>
                                          <p:spTgt spid="4915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15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A63A526-82A7-4E37-BEC6-2172B5677B86}" type="slidenum">
              <a:rPr lang="en-US" altLang="en-US" sz="1400" smtClean="0"/>
              <a:pPr eaLnBrk="1" hangingPunct="1"/>
              <a:t>5</a:t>
            </a:fld>
            <a:endParaRPr lang="en-US" altLang="en-US" sz="1400" dirty="0" smtClean="0"/>
          </a:p>
        </p:txBody>
      </p:sp>
      <p:sp>
        <p:nvSpPr>
          <p:cNvPr id="7171" name="Rectangle 2"/>
          <p:cNvSpPr>
            <a:spLocks noGrp="1" noChangeArrowheads="1"/>
          </p:cNvSpPr>
          <p:nvPr>
            <p:ph type="title"/>
          </p:nvPr>
        </p:nvSpPr>
        <p:spPr/>
        <p:txBody>
          <a:bodyPr/>
          <a:lstStyle/>
          <a:p>
            <a:pPr eaLnBrk="1" hangingPunct="1"/>
            <a:r>
              <a:rPr lang="en-US" altLang="en-US" dirty="0" smtClean="0"/>
              <a:t>Inorganic Materials</a:t>
            </a:r>
          </a:p>
        </p:txBody>
      </p:sp>
      <p:sp>
        <p:nvSpPr>
          <p:cNvPr id="50179" name="Rectangle 3"/>
          <p:cNvSpPr>
            <a:spLocks noGrp="1" noChangeArrowheads="1"/>
          </p:cNvSpPr>
          <p:nvPr>
            <p:ph type="body" idx="1"/>
          </p:nvPr>
        </p:nvSpPr>
        <p:spPr/>
        <p:txBody>
          <a:bodyPr/>
          <a:lstStyle/>
          <a:p>
            <a:pPr eaLnBrk="1" hangingPunct="1">
              <a:lnSpc>
                <a:spcPct val="90000"/>
              </a:lnSpc>
              <a:buFontTx/>
              <a:buNone/>
            </a:pPr>
            <a:r>
              <a:rPr lang="en-US" altLang="en-US" dirty="0" smtClean="0"/>
              <a:t>For potting media, inorganic materials are typically light weight and very porous volcanic materials such as:</a:t>
            </a:r>
          </a:p>
          <a:p>
            <a:pPr eaLnBrk="1" hangingPunct="1">
              <a:lnSpc>
                <a:spcPct val="90000"/>
              </a:lnSpc>
              <a:buFontTx/>
              <a:buBlip>
                <a:blip r:embed="rId3"/>
              </a:buBlip>
            </a:pPr>
            <a:r>
              <a:rPr lang="en-US" altLang="en-US" dirty="0" smtClean="0"/>
              <a:t>Perlite</a:t>
            </a:r>
          </a:p>
          <a:p>
            <a:pPr eaLnBrk="1" hangingPunct="1">
              <a:lnSpc>
                <a:spcPct val="90000"/>
              </a:lnSpc>
              <a:buFontTx/>
              <a:buBlip>
                <a:blip r:embed="rId3"/>
              </a:buBlip>
            </a:pPr>
            <a:r>
              <a:rPr lang="en-US" altLang="en-US" dirty="0" smtClean="0"/>
              <a:t>Pumice</a:t>
            </a:r>
          </a:p>
          <a:p>
            <a:pPr eaLnBrk="1" hangingPunct="1">
              <a:lnSpc>
                <a:spcPct val="90000"/>
              </a:lnSpc>
              <a:buFontTx/>
              <a:buBlip>
                <a:blip r:embed="rId3"/>
              </a:buBlip>
            </a:pPr>
            <a:r>
              <a:rPr lang="en-US" altLang="en-US" dirty="0" smtClean="0"/>
              <a:t>Vermiculite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0179">
                                            <p:txEl>
                                              <p:pRg st="1" end="1"/>
                                            </p:txEl>
                                          </p:spTgt>
                                        </p:tgtEl>
                                        <p:attrNameLst>
                                          <p:attrName>style.visibility</p:attrName>
                                        </p:attrNameLst>
                                      </p:cBhvr>
                                      <p:to>
                                        <p:strVal val="visible"/>
                                      </p:to>
                                    </p:set>
                                    <p:anim calcmode="lin" valueType="num">
                                      <p:cBhvr additive="base">
                                        <p:cTn id="7" dur="5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0179">
                                            <p:txEl>
                                              <p:pRg st="2" end="2"/>
                                            </p:txEl>
                                          </p:spTgt>
                                        </p:tgtEl>
                                        <p:attrNameLst>
                                          <p:attrName>style.visibility</p:attrName>
                                        </p:attrNameLst>
                                      </p:cBhvr>
                                      <p:to>
                                        <p:strVal val="visible"/>
                                      </p:to>
                                    </p:set>
                                    <p:anim calcmode="lin" valueType="num">
                                      <p:cBhvr additive="base">
                                        <p:cTn id="13"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0179">
                                            <p:txEl>
                                              <p:pRg st="3" end="3"/>
                                            </p:txEl>
                                          </p:spTgt>
                                        </p:tgtEl>
                                        <p:attrNameLst>
                                          <p:attrName>style.visibility</p:attrName>
                                        </p:attrNameLst>
                                      </p:cBhvr>
                                      <p:to>
                                        <p:strVal val="visible"/>
                                      </p:to>
                                    </p:set>
                                    <p:anim calcmode="lin" valueType="num">
                                      <p:cBhvr additive="base">
                                        <p:cTn id="19" dur="500" fill="hold"/>
                                        <p:tgtEl>
                                          <p:spTgt spid="5017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C0B6CA3-7E98-4999-A869-71D634995400}" type="slidenum">
              <a:rPr lang="en-US" altLang="en-US" sz="1400" smtClean="0"/>
              <a:pPr eaLnBrk="1" hangingPunct="1"/>
              <a:t>6</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dirty="0" smtClean="0"/>
              <a:t>Other Inorganic Materials</a:t>
            </a:r>
          </a:p>
        </p:txBody>
      </p:sp>
      <p:sp>
        <p:nvSpPr>
          <p:cNvPr id="51203" name="Rectangle 3"/>
          <p:cNvSpPr>
            <a:spLocks noGrp="1" noChangeArrowheads="1"/>
          </p:cNvSpPr>
          <p:nvPr>
            <p:ph type="body" idx="1"/>
          </p:nvPr>
        </p:nvSpPr>
        <p:spPr/>
        <p:txBody>
          <a:bodyPr/>
          <a:lstStyle/>
          <a:p>
            <a:pPr eaLnBrk="1" hangingPunct="1">
              <a:lnSpc>
                <a:spcPct val="90000"/>
              </a:lnSpc>
              <a:buFontTx/>
              <a:buNone/>
            </a:pPr>
            <a:r>
              <a:rPr lang="en-US" altLang="en-US" dirty="0" smtClean="0"/>
              <a:t>Besides volcanic materials, man-made materials are used, such as:</a:t>
            </a:r>
          </a:p>
          <a:p>
            <a:pPr eaLnBrk="1" hangingPunct="1">
              <a:lnSpc>
                <a:spcPct val="90000"/>
              </a:lnSpc>
              <a:buClr>
                <a:srgbClr val="00CC00"/>
              </a:buClr>
            </a:pPr>
            <a:r>
              <a:rPr lang="en-US" altLang="en-US" dirty="0" smtClean="0"/>
              <a:t>Plastic polymer beads</a:t>
            </a:r>
          </a:p>
          <a:p>
            <a:pPr eaLnBrk="1" hangingPunct="1">
              <a:lnSpc>
                <a:spcPct val="90000"/>
              </a:lnSpc>
              <a:buClr>
                <a:srgbClr val="00CC00"/>
              </a:buClr>
            </a:pPr>
            <a:r>
              <a:rPr lang="en-US" altLang="en-US" dirty="0" smtClean="0"/>
              <a:t>Clay beads</a:t>
            </a:r>
          </a:p>
          <a:p>
            <a:pPr eaLnBrk="1" hangingPunct="1">
              <a:lnSpc>
                <a:spcPct val="90000"/>
              </a:lnSpc>
              <a:buClr>
                <a:srgbClr val="00CC00"/>
              </a:buClr>
            </a:pPr>
            <a:r>
              <a:rPr lang="en-US" altLang="en-US" dirty="0" smtClean="0"/>
              <a:t>Rockwool</a:t>
            </a:r>
          </a:p>
          <a:p>
            <a:pPr eaLnBrk="1" hangingPunct="1">
              <a:lnSpc>
                <a:spcPct val="90000"/>
              </a:lnSpc>
              <a:buFontTx/>
              <a:buNone/>
            </a:pPr>
            <a:endParaRPr lang="en-US" altLang="en-US" dirty="0" smtClean="0"/>
          </a:p>
          <a:p>
            <a:pPr eaLnBrk="1" hangingPunct="1">
              <a:lnSpc>
                <a:spcPct val="90000"/>
              </a:lnSpc>
              <a:buFontTx/>
              <a:buNone/>
            </a:pPr>
            <a:r>
              <a:rPr lang="en-US" altLang="en-US" dirty="0" smtClean="0"/>
              <a:t>Anything inexpensive, light, and that will not disintegrate in wet conditions.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03">
                                            <p:txEl>
                                              <p:pRg st="1" end="1"/>
                                            </p:txEl>
                                          </p:spTgt>
                                        </p:tgtEl>
                                        <p:attrNameLst>
                                          <p:attrName>style.visibility</p:attrName>
                                        </p:attrNameLst>
                                      </p:cBhvr>
                                      <p:to>
                                        <p:strVal val="visible"/>
                                      </p:to>
                                    </p:set>
                                    <p:anim calcmode="lin" valueType="num">
                                      <p:cBhvr additive="base">
                                        <p:cTn id="7" dur="5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203">
                                            <p:txEl>
                                              <p:pRg st="2" end="2"/>
                                            </p:txEl>
                                          </p:spTgt>
                                        </p:tgtEl>
                                        <p:attrNameLst>
                                          <p:attrName>style.visibility</p:attrName>
                                        </p:attrNameLst>
                                      </p:cBhvr>
                                      <p:to>
                                        <p:strVal val="visible"/>
                                      </p:to>
                                    </p:set>
                                    <p:anim calcmode="lin" valueType="num">
                                      <p:cBhvr additive="base">
                                        <p:cTn id="13"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1203">
                                            <p:txEl>
                                              <p:pRg st="3" end="3"/>
                                            </p:txEl>
                                          </p:spTgt>
                                        </p:tgtEl>
                                        <p:attrNameLst>
                                          <p:attrName>style.visibility</p:attrName>
                                        </p:attrNameLst>
                                      </p:cBhvr>
                                      <p:to>
                                        <p:strVal val="visible"/>
                                      </p:to>
                                    </p:set>
                                    <p:anim calcmode="lin" valueType="num">
                                      <p:cBhvr additive="base">
                                        <p:cTn id="19" dur="500" fill="hold"/>
                                        <p:tgtEl>
                                          <p:spTgt spid="5120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2233882-79E8-4DAA-A969-FA240FACB2E2}" type="slidenum">
              <a:rPr lang="en-US" altLang="en-US" sz="1400" smtClean="0"/>
              <a:pPr eaLnBrk="1" hangingPunct="1"/>
              <a:t>7</a:t>
            </a:fld>
            <a:endParaRPr lang="en-US" altLang="en-US" sz="1400" dirty="0" smtClean="0"/>
          </a:p>
        </p:txBody>
      </p:sp>
      <p:sp>
        <p:nvSpPr>
          <p:cNvPr id="9219" name="Rectangle 2"/>
          <p:cNvSpPr>
            <a:spLocks noGrp="1" noChangeArrowheads="1"/>
          </p:cNvSpPr>
          <p:nvPr>
            <p:ph type="title"/>
          </p:nvPr>
        </p:nvSpPr>
        <p:spPr/>
        <p:txBody>
          <a:bodyPr/>
          <a:lstStyle/>
          <a:p>
            <a:pPr eaLnBrk="1" hangingPunct="1"/>
            <a:r>
              <a:rPr lang="en-US" altLang="en-US" dirty="0" smtClean="0"/>
              <a:t>Organics</a:t>
            </a:r>
          </a:p>
        </p:txBody>
      </p:sp>
      <p:sp>
        <p:nvSpPr>
          <p:cNvPr id="52227" name="Rectangle 3"/>
          <p:cNvSpPr>
            <a:spLocks noGrp="1" noChangeArrowheads="1"/>
          </p:cNvSpPr>
          <p:nvPr>
            <p:ph type="body" idx="1"/>
          </p:nvPr>
        </p:nvSpPr>
        <p:spPr>
          <a:xfrm>
            <a:off x="457200" y="1828800"/>
            <a:ext cx="8229600" cy="4648200"/>
          </a:xfrm>
        </p:spPr>
        <p:txBody>
          <a:bodyPr/>
          <a:lstStyle/>
          <a:p>
            <a:pPr eaLnBrk="1" hangingPunct="1">
              <a:buFontTx/>
              <a:buNone/>
            </a:pPr>
            <a:r>
              <a:rPr lang="en-US" altLang="en-US" sz="2800" dirty="0" smtClean="0"/>
              <a:t>Organic materials absorb water and break down to provide improved porosity</a:t>
            </a:r>
          </a:p>
          <a:p>
            <a:pPr eaLnBrk="1" hangingPunct="1">
              <a:buFontTx/>
              <a:buNone/>
            </a:pPr>
            <a:endParaRPr lang="en-US" altLang="en-US" sz="2800" dirty="0" smtClean="0"/>
          </a:p>
          <a:p>
            <a:pPr eaLnBrk="1" hangingPunct="1">
              <a:buFontTx/>
              <a:buNone/>
            </a:pPr>
            <a:r>
              <a:rPr lang="en-US" altLang="en-US" sz="2800" dirty="0" smtClean="0"/>
              <a:t>Common materials used in potting media:</a:t>
            </a:r>
          </a:p>
          <a:p>
            <a:pPr eaLnBrk="1" hangingPunct="1">
              <a:buClr>
                <a:srgbClr val="00CC00"/>
              </a:buClr>
            </a:pPr>
            <a:r>
              <a:rPr lang="en-US" altLang="en-US" sz="2800" dirty="0" smtClean="0"/>
              <a:t>Peat moss (sphagnum peat)</a:t>
            </a:r>
          </a:p>
          <a:p>
            <a:pPr eaLnBrk="1" hangingPunct="1">
              <a:buClr>
                <a:srgbClr val="00CC00"/>
              </a:buClr>
            </a:pPr>
            <a:r>
              <a:rPr lang="en-US" altLang="en-US" sz="2800" dirty="0" smtClean="0"/>
              <a:t>Bark chips</a:t>
            </a:r>
          </a:p>
          <a:p>
            <a:pPr eaLnBrk="1" hangingPunct="1">
              <a:buClr>
                <a:srgbClr val="00CC00"/>
              </a:buClr>
            </a:pPr>
            <a:r>
              <a:rPr lang="en-US" altLang="en-US" sz="2800" dirty="0" smtClean="0"/>
              <a:t>Sawdust</a:t>
            </a:r>
          </a:p>
          <a:p>
            <a:pPr eaLnBrk="1" hangingPunct="1">
              <a:buClr>
                <a:srgbClr val="00CC00"/>
              </a:buClr>
            </a:pPr>
            <a:r>
              <a:rPr lang="en-US" altLang="en-US" sz="2800" dirty="0" smtClean="0"/>
              <a:t>Coconut fibers</a:t>
            </a:r>
          </a:p>
          <a:p>
            <a:pPr eaLnBrk="1" hangingPunct="1">
              <a:buClr>
                <a:srgbClr val="00CC00"/>
              </a:buClr>
            </a:pPr>
            <a:r>
              <a:rPr lang="en-US" altLang="en-US" sz="2800" dirty="0" smtClean="0"/>
              <a:t>Seed hulls and husks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2227">
                                            <p:txEl>
                                              <p:pRg st="3" end="3"/>
                                            </p:txEl>
                                          </p:spTgt>
                                        </p:tgtEl>
                                        <p:attrNameLst>
                                          <p:attrName>style.visibility</p:attrName>
                                        </p:attrNameLst>
                                      </p:cBhvr>
                                      <p:to>
                                        <p:strVal val="visible"/>
                                      </p:to>
                                    </p:set>
                                    <p:anim calcmode="lin" valueType="num">
                                      <p:cBhvr additive="base">
                                        <p:cTn id="7" dur="500" fill="hold"/>
                                        <p:tgtEl>
                                          <p:spTgt spid="52227">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2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2227">
                                            <p:txEl>
                                              <p:pRg st="4" end="4"/>
                                            </p:txEl>
                                          </p:spTgt>
                                        </p:tgtEl>
                                        <p:attrNameLst>
                                          <p:attrName>style.visibility</p:attrName>
                                        </p:attrNameLst>
                                      </p:cBhvr>
                                      <p:to>
                                        <p:strVal val="visible"/>
                                      </p:to>
                                    </p:set>
                                    <p:anim calcmode="lin" valueType="num">
                                      <p:cBhvr additive="base">
                                        <p:cTn id="13" dur="500" fill="hold"/>
                                        <p:tgtEl>
                                          <p:spTgt spid="52227">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2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2227">
                                            <p:txEl>
                                              <p:pRg st="5" end="5"/>
                                            </p:txEl>
                                          </p:spTgt>
                                        </p:tgtEl>
                                        <p:attrNameLst>
                                          <p:attrName>style.visibility</p:attrName>
                                        </p:attrNameLst>
                                      </p:cBhvr>
                                      <p:to>
                                        <p:strVal val="visible"/>
                                      </p:to>
                                    </p:set>
                                    <p:anim calcmode="lin" valueType="num">
                                      <p:cBhvr additive="base">
                                        <p:cTn id="19" dur="500" fill="hold"/>
                                        <p:tgtEl>
                                          <p:spTgt spid="5222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2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2227">
                                            <p:txEl>
                                              <p:pRg st="6" end="6"/>
                                            </p:txEl>
                                          </p:spTgt>
                                        </p:tgtEl>
                                        <p:attrNameLst>
                                          <p:attrName>style.visibility</p:attrName>
                                        </p:attrNameLst>
                                      </p:cBhvr>
                                      <p:to>
                                        <p:strVal val="visible"/>
                                      </p:to>
                                    </p:set>
                                    <p:anim calcmode="lin" valueType="num">
                                      <p:cBhvr additive="base">
                                        <p:cTn id="25" dur="500" fill="hold"/>
                                        <p:tgtEl>
                                          <p:spTgt spid="5222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2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2227">
                                            <p:txEl>
                                              <p:pRg st="7" end="7"/>
                                            </p:txEl>
                                          </p:spTgt>
                                        </p:tgtEl>
                                        <p:attrNameLst>
                                          <p:attrName>style.visibility</p:attrName>
                                        </p:attrNameLst>
                                      </p:cBhvr>
                                      <p:to>
                                        <p:strVal val="visible"/>
                                      </p:to>
                                    </p:set>
                                    <p:anim calcmode="lin" valueType="num">
                                      <p:cBhvr additive="base">
                                        <p:cTn id="31" dur="500" fill="hold"/>
                                        <p:tgtEl>
                                          <p:spTgt spid="52227">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22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70E624D-4976-4EF4-9F6E-9AC596D00710}" type="slidenum">
              <a:rPr lang="en-US" altLang="en-US" sz="1400" smtClean="0"/>
              <a:pPr eaLnBrk="1" hangingPunct="1"/>
              <a:t>8</a:t>
            </a:fld>
            <a:endParaRPr lang="en-US" altLang="en-US" sz="1400" dirty="0" smtClean="0"/>
          </a:p>
        </p:txBody>
      </p:sp>
      <p:sp>
        <p:nvSpPr>
          <p:cNvPr id="10243" name="Rectangle 2"/>
          <p:cNvSpPr>
            <a:spLocks noGrp="1" noChangeArrowheads="1"/>
          </p:cNvSpPr>
          <p:nvPr>
            <p:ph type="title"/>
          </p:nvPr>
        </p:nvSpPr>
        <p:spPr/>
        <p:txBody>
          <a:bodyPr/>
          <a:lstStyle/>
          <a:p>
            <a:pPr eaLnBrk="1" hangingPunct="1"/>
            <a:r>
              <a:rPr lang="en-US" altLang="en-US" dirty="0" smtClean="0"/>
              <a:t>Soil Enhancers</a:t>
            </a:r>
          </a:p>
        </p:txBody>
      </p:sp>
      <p:sp>
        <p:nvSpPr>
          <p:cNvPr id="53251" name="Rectangle 3"/>
          <p:cNvSpPr>
            <a:spLocks noGrp="1" noChangeArrowheads="1"/>
          </p:cNvSpPr>
          <p:nvPr>
            <p:ph type="body" idx="1"/>
          </p:nvPr>
        </p:nvSpPr>
        <p:spPr>
          <a:xfrm>
            <a:off x="457200" y="1828800"/>
            <a:ext cx="8229600" cy="4648200"/>
          </a:xfrm>
        </p:spPr>
        <p:txBody>
          <a:bodyPr/>
          <a:lstStyle/>
          <a:p>
            <a:pPr eaLnBrk="1" hangingPunct="1">
              <a:lnSpc>
                <a:spcPct val="90000"/>
              </a:lnSpc>
              <a:buFontTx/>
              <a:buNone/>
            </a:pPr>
            <a:r>
              <a:rPr lang="en-US" altLang="en-US" dirty="0" smtClean="0"/>
              <a:t>Because potting media provides plant roots access to everything they require, media can have enhancers mixed in for efficient plant growth.</a:t>
            </a:r>
          </a:p>
          <a:p>
            <a:pPr eaLnBrk="1" hangingPunct="1">
              <a:lnSpc>
                <a:spcPct val="90000"/>
              </a:lnSpc>
              <a:buFontTx/>
              <a:buNone/>
            </a:pPr>
            <a:endParaRPr lang="en-US" altLang="en-US" sz="2000" dirty="0" smtClean="0"/>
          </a:p>
          <a:p>
            <a:pPr eaLnBrk="1" hangingPunct="1">
              <a:lnSpc>
                <a:spcPct val="90000"/>
              </a:lnSpc>
              <a:buFontTx/>
              <a:buNone/>
            </a:pPr>
            <a:r>
              <a:rPr lang="en-US" altLang="en-US" dirty="0" smtClean="0"/>
              <a:t>Some enhancement amendments:</a:t>
            </a:r>
          </a:p>
          <a:p>
            <a:pPr eaLnBrk="1" hangingPunct="1">
              <a:lnSpc>
                <a:spcPct val="90000"/>
              </a:lnSpc>
              <a:buClr>
                <a:srgbClr val="00CC00"/>
              </a:buClr>
            </a:pPr>
            <a:r>
              <a:rPr lang="en-US" altLang="en-US" dirty="0" smtClean="0"/>
              <a:t>Fertilizers</a:t>
            </a:r>
          </a:p>
          <a:p>
            <a:pPr eaLnBrk="1" hangingPunct="1">
              <a:lnSpc>
                <a:spcPct val="90000"/>
              </a:lnSpc>
              <a:buClr>
                <a:srgbClr val="00CC00"/>
              </a:buClr>
            </a:pPr>
            <a:r>
              <a:rPr lang="en-US" altLang="en-US" dirty="0" smtClean="0"/>
              <a:t>Wetting agents</a:t>
            </a:r>
          </a:p>
          <a:p>
            <a:pPr eaLnBrk="1" hangingPunct="1">
              <a:lnSpc>
                <a:spcPct val="90000"/>
              </a:lnSpc>
              <a:buClr>
                <a:srgbClr val="00CC00"/>
              </a:buClr>
            </a:pPr>
            <a:r>
              <a:rPr lang="en-US" altLang="en-US" dirty="0" smtClean="0"/>
              <a:t>Lime or gypsum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3" end="3"/>
                                            </p:txEl>
                                          </p:spTgt>
                                        </p:tgtEl>
                                        <p:attrNameLst>
                                          <p:attrName>style.visibility</p:attrName>
                                        </p:attrNameLst>
                                      </p:cBhvr>
                                      <p:to>
                                        <p:strVal val="visible"/>
                                      </p:to>
                                    </p:set>
                                    <p:anim calcmode="lin" valueType="num">
                                      <p:cBhvr additive="base">
                                        <p:cTn id="7" dur="5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251">
                                            <p:txEl>
                                              <p:pRg st="4" end="4"/>
                                            </p:txEl>
                                          </p:spTgt>
                                        </p:tgtEl>
                                        <p:attrNameLst>
                                          <p:attrName>style.visibility</p:attrName>
                                        </p:attrNameLst>
                                      </p:cBhvr>
                                      <p:to>
                                        <p:strVal val="visible"/>
                                      </p:to>
                                    </p:set>
                                    <p:anim calcmode="lin" valueType="num">
                                      <p:cBhvr additive="base">
                                        <p:cTn id="13" dur="500" fill="hold"/>
                                        <p:tgtEl>
                                          <p:spTgt spid="53251">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251">
                                            <p:txEl>
                                              <p:pRg st="5" end="5"/>
                                            </p:txEl>
                                          </p:spTgt>
                                        </p:tgtEl>
                                        <p:attrNameLst>
                                          <p:attrName>style.visibility</p:attrName>
                                        </p:attrNameLst>
                                      </p:cBhvr>
                                      <p:to>
                                        <p:strVal val="visible"/>
                                      </p:to>
                                    </p:set>
                                    <p:anim calcmode="lin" valueType="num">
                                      <p:cBhvr additive="base">
                                        <p:cTn id="19" dur="500" fill="hold"/>
                                        <p:tgtEl>
                                          <p:spTgt spid="53251">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5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8AD8CC1-1D7F-4C0E-80AF-1AF822D2BA4D}" type="slidenum">
              <a:rPr lang="en-US" altLang="en-US" sz="1400" smtClean="0"/>
              <a:pPr eaLnBrk="1" hangingPunct="1"/>
              <a:t>9</a:t>
            </a:fld>
            <a:endParaRPr lang="en-US" altLang="en-US" sz="1400" dirty="0" smtClean="0"/>
          </a:p>
        </p:txBody>
      </p:sp>
      <p:sp>
        <p:nvSpPr>
          <p:cNvPr id="11267" name="Rectangle 2"/>
          <p:cNvSpPr>
            <a:spLocks noGrp="1" noChangeArrowheads="1"/>
          </p:cNvSpPr>
          <p:nvPr>
            <p:ph type="title"/>
          </p:nvPr>
        </p:nvSpPr>
        <p:spPr/>
        <p:txBody>
          <a:bodyPr/>
          <a:lstStyle/>
          <a:p>
            <a:pPr eaLnBrk="1" hangingPunct="1"/>
            <a:r>
              <a:rPr lang="en-US" altLang="en-US" dirty="0" smtClean="0"/>
              <a:t>Slow Release Fertilizers</a:t>
            </a:r>
          </a:p>
        </p:txBody>
      </p:sp>
      <p:sp>
        <p:nvSpPr>
          <p:cNvPr id="11268" name="Rectangle 3"/>
          <p:cNvSpPr>
            <a:spLocks noGrp="1" noChangeArrowheads="1"/>
          </p:cNvSpPr>
          <p:nvPr>
            <p:ph type="body" idx="1"/>
          </p:nvPr>
        </p:nvSpPr>
        <p:spPr/>
        <p:txBody>
          <a:bodyPr/>
          <a:lstStyle/>
          <a:p>
            <a:pPr eaLnBrk="1" hangingPunct="1">
              <a:buFontTx/>
              <a:buNone/>
            </a:pPr>
            <a:r>
              <a:rPr lang="en-US" altLang="en-US" dirty="0" smtClean="0"/>
              <a:t>Potting media can be mixed with time release fertilizer pellets to provide steady plant nutrients over the length of the growing season.</a:t>
            </a:r>
          </a:p>
          <a:p>
            <a:pPr eaLnBrk="1" hangingPunct="1">
              <a:buFontTx/>
              <a:buNone/>
            </a:pPr>
            <a:endParaRPr lang="en-US" altLang="en-US" dirty="0" smtClean="0"/>
          </a:p>
          <a:p>
            <a:pPr eaLnBrk="1" hangingPunct="1">
              <a:buFontTx/>
              <a:buNone/>
            </a:pPr>
            <a:r>
              <a:rPr lang="en-US" altLang="en-US" dirty="0" smtClean="0"/>
              <a:t>Common product name is Osmocote</a:t>
            </a:r>
            <a:r>
              <a:rPr lang="en-US" altLang="en-US" baseline="30000" dirty="0" smtClean="0">
                <a:cs typeface="Arial" charset="0"/>
              </a:rPr>
              <a:t>®</a:t>
            </a:r>
            <a:r>
              <a:rPr lang="en-US" altLang="en-US" dirty="0" smtClean="0"/>
              <a:t>. These look like little round clay pellets.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85</TotalTime>
  <Words>761</Words>
  <Application>Microsoft Office PowerPoint</Application>
  <PresentationFormat>On-screen Show (4:3)</PresentationFormat>
  <Paragraphs>128</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Times New Roman</vt:lpstr>
      <vt:lpstr>Verdana</vt:lpstr>
      <vt:lpstr>Plant_PowerPoint_Template</vt:lpstr>
      <vt:lpstr>PowerPoint Presentation</vt:lpstr>
      <vt:lpstr>Potting Media Components  Unit 3 – Soilless Systems Lesson 3.1 Mixing Media</vt:lpstr>
      <vt:lpstr>Potting Media Goals</vt:lpstr>
      <vt:lpstr>Media Ingredients</vt:lpstr>
      <vt:lpstr>Inorganic Materials</vt:lpstr>
      <vt:lpstr>Other Inorganic Materials</vt:lpstr>
      <vt:lpstr>Organics</vt:lpstr>
      <vt:lpstr>Soil Enhancers</vt:lpstr>
      <vt:lpstr>Slow Release Fertilizers</vt:lpstr>
      <vt:lpstr>Purchasing Media</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Potting Media Components</dc:title>
  <dc:subject>ASP - Unit 3 - Lesson 3.1 Mixing Media</dc:subject>
  <dc:creator>Dan Jansen</dc:creator>
  <cp:lastModifiedBy>Melanie Bloom</cp:lastModifiedBy>
  <cp:revision>17</cp:revision>
  <dcterms:created xsi:type="dcterms:W3CDTF">2008-12-24T00:19:17Z</dcterms:created>
  <dcterms:modified xsi:type="dcterms:W3CDTF">2015-04-18T17:33:12Z</dcterms:modified>
</cp:coreProperties>
</file>