
<file path=[Content_Types].xml><?xml version="1.0" encoding="utf-8"?>
<Types xmlns="http://schemas.openxmlformats.org/package/2006/content-types">
  <Default Extension="png" ContentType="image/png"/>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1"/>
  </p:notesMasterIdLst>
  <p:handoutMasterIdLst>
    <p:handoutMasterId r:id="rId12"/>
  </p:handoutMasterIdLst>
  <p:sldIdLst>
    <p:sldId id="257" r:id="rId2"/>
    <p:sldId id="271" r:id="rId3"/>
    <p:sldId id="279" r:id="rId4"/>
    <p:sldId id="272" r:id="rId5"/>
    <p:sldId id="278" r:id="rId6"/>
    <p:sldId id="273" r:id="rId7"/>
    <p:sldId id="280" r:id="rId8"/>
    <p:sldId id="277" r:id="rId9"/>
    <p:sldId id="259" r:id="rId10"/>
  </p:sldIdLst>
  <p:sldSz cx="9144000" cy="6858000" type="screen4x3"/>
  <p:notesSz cx="6858000" cy="9144000"/>
  <p:defaultTextStyle>
    <a:defPPr>
      <a:defRPr lang="en-US"/>
    </a:defPPr>
    <a:lvl1pPr algn="l" rtl="0" fontAlgn="base">
      <a:spcBef>
        <a:spcPct val="0"/>
      </a:spcBef>
      <a:spcAft>
        <a:spcPct val="0"/>
      </a:spcAft>
      <a:defRPr sz="1600" kern="1200">
        <a:solidFill>
          <a:schemeClr val="tx1"/>
        </a:solidFill>
        <a:latin typeface="Arial" charset="0"/>
        <a:ea typeface="+mn-ea"/>
        <a:cs typeface="+mn-cs"/>
      </a:defRPr>
    </a:lvl1pPr>
    <a:lvl2pPr marL="457200" algn="l" rtl="0" fontAlgn="base">
      <a:spcBef>
        <a:spcPct val="0"/>
      </a:spcBef>
      <a:spcAft>
        <a:spcPct val="0"/>
      </a:spcAft>
      <a:defRPr sz="1600" kern="1200">
        <a:solidFill>
          <a:schemeClr val="tx1"/>
        </a:solidFill>
        <a:latin typeface="Arial" charset="0"/>
        <a:ea typeface="+mn-ea"/>
        <a:cs typeface="+mn-cs"/>
      </a:defRPr>
    </a:lvl2pPr>
    <a:lvl3pPr marL="914400" algn="l" rtl="0" fontAlgn="base">
      <a:spcBef>
        <a:spcPct val="0"/>
      </a:spcBef>
      <a:spcAft>
        <a:spcPct val="0"/>
      </a:spcAft>
      <a:defRPr sz="1600" kern="1200">
        <a:solidFill>
          <a:schemeClr val="tx1"/>
        </a:solidFill>
        <a:latin typeface="Arial" charset="0"/>
        <a:ea typeface="+mn-ea"/>
        <a:cs typeface="+mn-cs"/>
      </a:defRPr>
    </a:lvl3pPr>
    <a:lvl4pPr marL="1371600" algn="l" rtl="0" fontAlgn="base">
      <a:spcBef>
        <a:spcPct val="0"/>
      </a:spcBef>
      <a:spcAft>
        <a:spcPct val="0"/>
      </a:spcAft>
      <a:defRPr sz="1600" kern="1200">
        <a:solidFill>
          <a:schemeClr val="tx1"/>
        </a:solidFill>
        <a:latin typeface="Arial" charset="0"/>
        <a:ea typeface="+mn-ea"/>
        <a:cs typeface="+mn-cs"/>
      </a:defRPr>
    </a:lvl4pPr>
    <a:lvl5pPr marL="1828800" algn="l" rtl="0" fontAlgn="base">
      <a:spcBef>
        <a:spcPct val="0"/>
      </a:spcBef>
      <a:spcAft>
        <a:spcPct val="0"/>
      </a:spcAft>
      <a:defRPr sz="1600" kern="1200">
        <a:solidFill>
          <a:schemeClr val="tx1"/>
        </a:solidFill>
        <a:latin typeface="Arial" charset="0"/>
        <a:ea typeface="+mn-ea"/>
        <a:cs typeface="+mn-cs"/>
      </a:defRPr>
    </a:lvl5pPr>
    <a:lvl6pPr marL="2286000" algn="l" defTabSz="914400" rtl="0" eaLnBrk="1" latinLnBrk="0" hangingPunct="1">
      <a:defRPr sz="1600" kern="1200">
        <a:solidFill>
          <a:schemeClr val="tx1"/>
        </a:solidFill>
        <a:latin typeface="Arial" charset="0"/>
        <a:ea typeface="+mn-ea"/>
        <a:cs typeface="+mn-cs"/>
      </a:defRPr>
    </a:lvl6pPr>
    <a:lvl7pPr marL="2743200" algn="l" defTabSz="914400" rtl="0" eaLnBrk="1" latinLnBrk="0" hangingPunct="1">
      <a:defRPr sz="1600" kern="1200">
        <a:solidFill>
          <a:schemeClr val="tx1"/>
        </a:solidFill>
        <a:latin typeface="Arial" charset="0"/>
        <a:ea typeface="+mn-ea"/>
        <a:cs typeface="+mn-cs"/>
      </a:defRPr>
    </a:lvl7pPr>
    <a:lvl8pPr marL="3200400" algn="l" defTabSz="914400" rtl="0" eaLnBrk="1" latinLnBrk="0" hangingPunct="1">
      <a:defRPr sz="1600" kern="1200">
        <a:solidFill>
          <a:schemeClr val="tx1"/>
        </a:solidFill>
        <a:latin typeface="Arial" charset="0"/>
        <a:ea typeface="+mn-ea"/>
        <a:cs typeface="+mn-cs"/>
      </a:defRPr>
    </a:lvl8pPr>
    <a:lvl9pPr marL="3657600" algn="l" defTabSz="914400" rtl="0" eaLnBrk="1" latinLnBrk="0" hangingPunct="1">
      <a:defRPr sz="1600"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Dan Jansen" initials="DJ" lastIdx="4" clrIdx="0"/>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FF0000"/>
    <a:srgbClr val="00CC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67864" autoAdjust="0"/>
  </p:normalViewPr>
  <p:slideViewPr>
    <p:cSldViewPr>
      <p:cViewPr varScale="1">
        <p:scale>
          <a:sx n="50" d="100"/>
          <a:sy n="50" d="100"/>
        </p:scale>
        <p:origin x="1956" y="54"/>
      </p:cViewPr>
      <p:guideLst>
        <p:guide orient="horz" pos="2160"/>
        <p:guide pos="2880"/>
      </p:guideLst>
    </p:cSldViewPr>
  </p:slideViewPr>
  <p:notesTextViewPr>
    <p:cViewPr>
      <p:scale>
        <a:sx n="100" d="100"/>
        <a:sy n="100" d="100"/>
      </p:scale>
      <p:origin x="0" y="0"/>
    </p:cViewPr>
  </p:notesTextViewPr>
  <p:notesViewPr>
    <p:cSldViewPr>
      <p:cViewPr>
        <p:scale>
          <a:sx n="70" d="100"/>
          <a:sy n="70" d="100"/>
        </p:scale>
        <p:origin x="-2544"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commentAuthors" Target="commentAuthor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handoutMaster" Target="handoutMasters/handout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4818"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r>
              <a:rPr lang="en-US" dirty="0"/>
              <a:t>The Problem with pH</a:t>
            </a:r>
          </a:p>
        </p:txBody>
      </p:sp>
      <p:sp>
        <p:nvSpPr>
          <p:cNvPr id="34819" name="Rectangle 3"/>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smtClean="0"/>
            </a:lvl1pPr>
          </a:lstStyle>
          <a:p>
            <a:pPr>
              <a:defRPr/>
            </a:pPr>
            <a:r>
              <a:rPr lang="en-US" dirty="0"/>
              <a:t>Principles of Agricultural Science </a:t>
            </a:r>
            <a:r>
              <a:rPr lang="en-US" dirty="0" smtClean="0"/>
              <a:t>– Plant </a:t>
            </a:r>
            <a:r>
              <a:rPr lang="en-US" dirty="0"/>
              <a:t>Unit 2 </a:t>
            </a:r>
            <a:r>
              <a:rPr lang="en-US" dirty="0" smtClean="0"/>
              <a:t>– Lesson </a:t>
            </a:r>
            <a:r>
              <a:rPr lang="en-US" dirty="0"/>
              <a:t>2.2 Soil Chemistry</a:t>
            </a:r>
          </a:p>
        </p:txBody>
      </p:sp>
      <p:sp>
        <p:nvSpPr>
          <p:cNvPr id="34820" name="Rectangle 4"/>
          <p:cNvSpPr>
            <a:spLocks noGrp="1" noChangeArrowheads="1"/>
          </p:cNvSpPr>
          <p:nvPr>
            <p:ph type="ftr" sz="quarter" idx="2"/>
          </p:nvPr>
        </p:nvSpPr>
        <p:spPr bwMode="auto">
          <a:xfrm>
            <a:off x="0" y="8685213"/>
            <a:ext cx="35052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000" smtClean="0">
                <a:solidFill>
                  <a:srgbClr val="000000"/>
                </a:solidFill>
                <a:cs typeface="Times New Roman" pitchFamily="18" charset="0"/>
              </a:defRPr>
            </a:lvl1pPr>
          </a:lstStyle>
          <a:p>
            <a:pPr>
              <a:defRPr/>
            </a:pPr>
            <a:r>
              <a:rPr lang="en-US" sz="1200" dirty="0"/>
              <a:t>Curriculum for Agricultural Science Education </a:t>
            </a:r>
            <a:r>
              <a:rPr lang="en-US" sz="1200" dirty="0" smtClean="0"/>
              <a:t>Copyright 2015</a:t>
            </a:r>
            <a:endParaRPr lang="en-US" sz="1200" dirty="0"/>
          </a:p>
        </p:txBody>
      </p:sp>
      <p:sp>
        <p:nvSpPr>
          <p:cNvPr id="34821" name="Rectangle 5"/>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C28577E7-D186-4127-995E-3F403573F6B5}" type="slidenum">
              <a:rPr lang="en-US"/>
              <a:pPr>
                <a:defRPr/>
              </a:pPr>
              <a:t>‹#›</a:t>
            </a:fld>
            <a:endParaRPr lang="en-US" dirty="0"/>
          </a:p>
        </p:txBody>
      </p:sp>
      <p:pic>
        <p:nvPicPr>
          <p:cNvPr id="22534" name="Picture 6"/>
          <p:cNvPicPr>
            <a:picLocks noChangeAspect="1" noChangeArrowheads="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t="16667" b="16667"/>
          <a:stretch>
            <a:fillRect/>
          </a:stretch>
        </p:blipFill>
        <p:spPr bwMode="auto">
          <a:xfrm>
            <a:off x="5562600" y="8534400"/>
            <a:ext cx="9144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473520799"/>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170"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r>
              <a:rPr lang="en-US" dirty="0"/>
              <a:t>The Problem with pH</a:t>
            </a:r>
          </a:p>
        </p:txBody>
      </p:sp>
      <p:sp>
        <p:nvSpPr>
          <p:cNvPr id="7171"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smtClean="0"/>
            </a:lvl1pPr>
          </a:lstStyle>
          <a:p>
            <a:pPr>
              <a:defRPr/>
            </a:pPr>
            <a:r>
              <a:rPr lang="en-US" dirty="0" smtClean="0"/>
              <a:t>Principles of Agricultural Science – Plant  Unit 2 – Lesson 2.2 Soil Chemistry</a:t>
            </a:r>
            <a:endParaRPr lang="en-US" dirty="0"/>
          </a:p>
        </p:txBody>
      </p:sp>
      <p:sp>
        <p:nvSpPr>
          <p:cNvPr id="12292"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173"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dirty="0" smtClean="0"/>
              <a:t>Click to edit Master text styles</a:t>
            </a:r>
          </a:p>
          <a:p>
            <a:pPr lvl="1"/>
            <a:r>
              <a:rPr lang="en-US" noProof="0" dirty="0" smtClean="0"/>
              <a:t>Second level</a:t>
            </a:r>
          </a:p>
          <a:p>
            <a:pPr lvl="2"/>
            <a:r>
              <a:rPr lang="en-US" noProof="0" dirty="0" smtClean="0"/>
              <a:t>Third level</a:t>
            </a:r>
          </a:p>
          <a:p>
            <a:pPr lvl="3"/>
            <a:r>
              <a:rPr lang="en-US" noProof="0" dirty="0" smtClean="0"/>
              <a:t>Fourth level</a:t>
            </a:r>
          </a:p>
          <a:p>
            <a:pPr lvl="4"/>
            <a:r>
              <a:rPr lang="en-US" noProof="0" dirty="0" smtClean="0"/>
              <a:t>Fifth level</a:t>
            </a:r>
          </a:p>
        </p:txBody>
      </p:sp>
      <p:sp>
        <p:nvSpPr>
          <p:cNvPr id="7174"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000" smtClean="0">
                <a:solidFill>
                  <a:srgbClr val="000000"/>
                </a:solidFill>
                <a:cs typeface="Times New Roman" pitchFamily="18" charset="0"/>
              </a:defRPr>
            </a:lvl1pPr>
          </a:lstStyle>
          <a:p>
            <a:pPr>
              <a:defRPr/>
            </a:pPr>
            <a:r>
              <a:rPr lang="en-US" dirty="0" smtClean="0"/>
              <a:t>Curriculum for Agricultural Science Education  Copyright 2015</a:t>
            </a:r>
            <a:endParaRPr lang="en-US" sz="1200" dirty="0"/>
          </a:p>
        </p:txBody>
      </p:sp>
      <p:sp>
        <p:nvSpPr>
          <p:cNvPr id="7175"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664C2943-B120-41DD-A6B1-BFD2DA014348}" type="slidenum">
              <a:rPr lang="en-US"/>
              <a:pPr>
                <a:defRPr/>
              </a:pPr>
              <a:t>‹#›</a:t>
            </a:fld>
            <a:endParaRPr lang="en-US" dirty="0"/>
          </a:p>
        </p:txBody>
      </p:sp>
      <p:pic>
        <p:nvPicPr>
          <p:cNvPr id="12296" name="Picture 8"/>
          <p:cNvPicPr>
            <a:picLocks noChangeAspect="1" noChangeArrowheads="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t="16667" b="16667"/>
          <a:stretch>
            <a:fillRect/>
          </a:stretch>
        </p:blipFill>
        <p:spPr bwMode="auto">
          <a:xfrm>
            <a:off x="5562600" y="8534400"/>
            <a:ext cx="9144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106764789"/>
      </p:ext>
    </p:extLst>
  </p:cSld>
  <p:clrMap bg1="lt1" tx1="dk1" bg2="lt2" tx2="dk2" accent1="accent1" accent2="accent2" accent3="accent3" accent4="accent4" accent5="accent5" accent6="accent6" hlink="hlink" folHlink="folHlink"/>
  <p:hf/>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200" dirty="0" smtClean="0"/>
              <a:t>The Problem with pH</a:t>
            </a:r>
          </a:p>
        </p:txBody>
      </p:sp>
      <p:sp>
        <p:nvSpPr>
          <p:cNvPr id="13315" name="Rectangle 3"/>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200" dirty="0"/>
              <a:t>Principles of Agricultural Science </a:t>
            </a:r>
            <a:r>
              <a:rPr lang="en-US" altLang="en-US" sz="1200" dirty="0" smtClean="0"/>
              <a:t>– Plant  </a:t>
            </a:r>
            <a:r>
              <a:rPr lang="en-US" altLang="en-US" sz="1200" dirty="0"/>
              <a:t>Unit 2 </a:t>
            </a:r>
            <a:r>
              <a:rPr lang="en-US" altLang="en-US" sz="1200" dirty="0" smtClean="0"/>
              <a:t>– Lesson 2.2 </a:t>
            </a:r>
            <a:r>
              <a:rPr lang="en-US" altLang="en-US" sz="1200" dirty="0"/>
              <a:t>Soil Chemistry</a:t>
            </a:r>
          </a:p>
        </p:txBody>
      </p:sp>
      <p:sp>
        <p:nvSpPr>
          <p:cNvPr id="13316" name="Rectangle 6"/>
          <p:cNvSpPr>
            <a:spLocks noGrp="1" noChangeArrowheads="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000" dirty="0">
                <a:solidFill>
                  <a:srgbClr val="000000"/>
                </a:solidFill>
              </a:rPr>
              <a:t>Curriculum for Agricultural Science </a:t>
            </a:r>
            <a:r>
              <a:rPr lang="en-US" altLang="en-US" sz="1000" dirty="0" smtClean="0">
                <a:solidFill>
                  <a:srgbClr val="000000"/>
                </a:solidFill>
              </a:rPr>
              <a:t>Education Copyright 2015</a:t>
            </a:r>
            <a:endParaRPr lang="en-US" altLang="en-US" sz="1200" dirty="0"/>
          </a:p>
        </p:txBody>
      </p:sp>
      <p:sp>
        <p:nvSpPr>
          <p:cNvPr id="13317"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fld id="{E7DD89D3-86D1-47B3-AA49-C99D6E5C27B6}" type="slidenum">
              <a:rPr lang="en-US" altLang="en-US" sz="1200" smtClean="0"/>
              <a:pPr eaLnBrk="1" hangingPunct="1"/>
              <a:t>1</a:t>
            </a:fld>
            <a:endParaRPr lang="en-US" altLang="en-US" sz="1200" dirty="0" smtClean="0"/>
          </a:p>
        </p:txBody>
      </p:sp>
      <p:sp>
        <p:nvSpPr>
          <p:cNvPr id="13318" name="Rectangle 2"/>
          <p:cNvSpPr>
            <a:spLocks noGrp="1" noRot="1" noChangeAspect="1" noChangeArrowheads="1" noTextEdit="1"/>
          </p:cNvSpPr>
          <p:nvPr>
            <p:ph type="sldImg"/>
          </p:nvPr>
        </p:nvSpPr>
        <p:spPr>
          <a:ln/>
        </p:spPr>
      </p:sp>
      <p:sp>
        <p:nvSpPr>
          <p:cNvPr id="13319"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dirty="0" smtClean="0"/>
          </a:p>
        </p:txBody>
      </p:sp>
    </p:spTree>
    <p:extLst>
      <p:ext uri="{BB962C8B-B14F-4D97-AF65-F5344CB8AC3E}">
        <p14:creationId xmlns:p14="http://schemas.microsoft.com/office/powerpoint/2010/main" val="61148048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200" dirty="0" smtClean="0"/>
              <a:t>The Problem with pH</a:t>
            </a:r>
          </a:p>
        </p:txBody>
      </p:sp>
      <p:sp>
        <p:nvSpPr>
          <p:cNvPr id="14341"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fld id="{A840ECFA-6EDD-4F3F-8EE4-A64715BF2F13}" type="slidenum">
              <a:rPr lang="en-US" altLang="en-US" sz="1200" smtClean="0"/>
              <a:pPr eaLnBrk="1" hangingPunct="1"/>
              <a:t>2</a:t>
            </a:fld>
            <a:endParaRPr lang="en-US" altLang="en-US" sz="1200" dirty="0" smtClean="0"/>
          </a:p>
        </p:txBody>
      </p:sp>
      <p:sp>
        <p:nvSpPr>
          <p:cNvPr id="14342" name="Rectangle 2"/>
          <p:cNvSpPr>
            <a:spLocks noGrp="1" noRot="1" noChangeAspect="1" noChangeArrowheads="1" noTextEdit="1"/>
          </p:cNvSpPr>
          <p:nvPr>
            <p:ph type="sldImg"/>
          </p:nvPr>
        </p:nvSpPr>
        <p:spPr>
          <a:ln/>
        </p:spPr>
      </p:sp>
      <p:sp>
        <p:nvSpPr>
          <p:cNvPr id="14343"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dirty="0" smtClean="0"/>
              <a:t>This presentation is an overview of general pH principles and how pH is important for soil chemistry. This</a:t>
            </a:r>
            <a:r>
              <a:rPr lang="en-US" altLang="en-US" baseline="0" dirty="0" smtClean="0"/>
              <a:t> basic overview will help students with Activity 2.2.1 What is the pH Problem?</a:t>
            </a:r>
            <a:endParaRPr lang="en-US" altLang="en-US" dirty="0" smtClean="0"/>
          </a:p>
        </p:txBody>
      </p:sp>
      <p:sp>
        <p:nvSpPr>
          <p:cNvPr id="8" name="Rectangle 3"/>
          <p:cNvSpPr>
            <a:spLocks noGrp="1" noChangeArrowheads="1"/>
          </p:cNvSpPr>
          <p:nvPr>
            <p:ph type="dt" sz="quarter" idx="1"/>
          </p:nvPr>
        </p:nvSpPr>
        <p:spPr>
          <a:xfrm>
            <a:off x="3884613" y="0"/>
            <a:ext cx="29718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200" dirty="0"/>
              <a:t>Principles of Agricultural Science </a:t>
            </a:r>
            <a:r>
              <a:rPr lang="en-US" altLang="en-US" sz="1200" dirty="0" smtClean="0"/>
              <a:t>– Plant  </a:t>
            </a:r>
            <a:r>
              <a:rPr lang="en-US" altLang="en-US" sz="1200" dirty="0"/>
              <a:t>Unit 2 </a:t>
            </a:r>
            <a:r>
              <a:rPr lang="en-US" altLang="en-US" sz="1200" dirty="0" smtClean="0"/>
              <a:t>– Lesson 2.2 </a:t>
            </a:r>
            <a:r>
              <a:rPr lang="en-US" altLang="en-US" sz="1200" dirty="0"/>
              <a:t>Soil Chemistry</a:t>
            </a:r>
          </a:p>
        </p:txBody>
      </p:sp>
      <p:sp>
        <p:nvSpPr>
          <p:cNvPr id="9" name="Rectangle 6"/>
          <p:cNvSpPr>
            <a:spLocks noGrp="1" noChangeArrowheads="1"/>
          </p:cNvSpPr>
          <p:nvPr>
            <p:ph type="ftr" sz="quarter" idx="4"/>
          </p:nvPr>
        </p:nvSpPr>
        <p:spPr>
          <a:xfrm>
            <a:off x="0" y="8685213"/>
            <a:ext cx="29718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000" dirty="0">
                <a:solidFill>
                  <a:srgbClr val="000000"/>
                </a:solidFill>
              </a:rPr>
              <a:t>Curriculum for Agricultural Science Education </a:t>
            </a:r>
            <a:r>
              <a:rPr lang="en-US" altLang="en-US" sz="1000" dirty="0" smtClean="0">
                <a:solidFill>
                  <a:srgbClr val="000000"/>
                </a:solidFill>
              </a:rPr>
              <a:t>Copyright 2015</a:t>
            </a:r>
            <a:endParaRPr lang="en-US" altLang="en-US" sz="1200" dirty="0"/>
          </a:p>
        </p:txBody>
      </p:sp>
    </p:spTree>
    <p:extLst>
      <p:ext uri="{BB962C8B-B14F-4D97-AF65-F5344CB8AC3E}">
        <p14:creationId xmlns:p14="http://schemas.microsoft.com/office/powerpoint/2010/main" val="144565770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200" dirty="0" smtClean="0"/>
              <a:t>The Problem with pH</a:t>
            </a:r>
          </a:p>
        </p:txBody>
      </p:sp>
      <p:sp>
        <p:nvSpPr>
          <p:cNvPr id="15365"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fld id="{9A7B1759-3492-4904-8FAE-483210BC8DD1}" type="slidenum">
              <a:rPr lang="en-US" altLang="en-US" sz="1200" smtClean="0"/>
              <a:pPr eaLnBrk="1" hangingPunct="1"/>
              <a:t>3</a:t>
            </a:fld>
            <a:endParaRPr lang="en-US" altLang="en-US" sz="1200" dirty="0" smtClean="0"/>
          </a:p>
        </p:txBody>
      </p:sp>
      <p:sp>
        <p:nvSpPr>
          <p:cNvPr id="15366" name="Rectangle 2"/>
          <p:cNvSpPr>
            <a:spLocks noGrp="1" noRot="1" noChangeAspect="1" noChangeArrowheads="1" noTextEdit="1"/>
          </p:cNvSpPr>
          <p:nvPr>
            <p:ph type="sldImg"/>
          </p:nvPr>
        </p:nvSpPr>
        <p:spPr>
          <a:ln/>
        </p:spPr>
      </p:sp>
      <p:sp>
        <p:nvSpPr>
          <p:cNvPr id="15367"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dirty="0" smtClean="0"/>
              <a:t>Definitions are essential for pH concepts.</a:t>
            </a:r>
          </a:p>
        </p:txBody>
      </p:sp>
      <p:sp>
        <p:nvSpPr>
          <p:cNvPr id="8" name="Rectangle 3"/>
          <p:cNvSpPr>
            <a:spLocks noGrp="1" noChangeArrowheads="1"/>
          </p:cNvSpPr>
          <p:nvPr>
            <p:ph type="dt" sz="quarter" idx="1"/>
          </p:nvPr>
        </p:nvSpPr>
        <p:spPr>
          <a:xfrm>
            <a:off x="3884613" y="0"/>
            <a:ext cx="29718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200" dirty="0"/>
              <a:t>Principles of Agricultural Science </a:t>
            </a:r>
            <a:r>
              <a:rPr lang="en-US" altLang="en-US" sz="1200" dirty="0" smtClean="0"/>
              <a:t>– Plant  </a:t>
            </a:r>
            <a:r>
              <a:rPr lang="en-US" altLang="en-US" sz="1200" dirty="0"/>
              <a:t>Unit 2 </a:t>
            </a:r>
            <a:r>
              <a:rPr lang="en-US" altLang="en-US" sz="1200" dirty="0" smtClean="0"/>
              <a:t>– Lesson 2.2 </a:t>
            </a:r>
            <a:r>
              <a:rPr lang="en-US" altLang="en-US" sz="1200" dirty="0"/>
              <a:t>Soil Chemistry</a:t>
            </a:r>
          </a:p>
        </p:txBody>
      </p:sp>
      <p:sp>
        <p:nvSpPr>
          <p:cNvPr id="9" name="Rectangle 6"/>
          <p:cNvSpPr>
            <a:spLocks noGrp="1" noChangeArrowheads="1"/>
          </p:cNvSpPr>
          <p:nvPr>
            <p:ph type="ftr" sz="quarter" idx="4"/>
          </p:nvPr>
        </p:nvSpPr>
        <p:spPr>
          <a:xfrm>
            <a:off x="0" y="8685213"/>
            <a:ext cx="29718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000" dirty="0">
                <a:solidFill>
                  <a:srgbClr val="000000"/>
                </a:solidFill>
              </a:rPr>
              <a:t>Curriculum for Agricultural Science Education </a:t>
            </a:r>
            <a:r>
              <a:rPr lang="en-US" altLang="en-US" sz="1000" dirty="0" smtClean="0">
                <a:solidFill>
                  <a:srgbClr val="000000"/>
                </a:solidFill>
              </a:rPr>
              <a:t>Copyright 2015</a:t>
            </a:r>
            <a:endParaRPr lang="en-US" altLang="en-US" sz="1200" dirty="0"/>
          </a:p>
        </p:txBody>
      </p:sp>
    </p:spTree>
    <p:extLst>
      <p:ext uri="{BB962C8B-B14F-4D97-AF65-F5344CB8AC3E}">
        <p14:creationId xmlns:p14="http://schemas.microsoft.com/office/powerpoint/2010/main" val="314002951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200" dirty="0" smtClean="0"/>
              <a:t>The Problem with pH</a:t>
            </a:r>
          </a:p>
        </p:txBody>
      </p:sp>
      <p:sp>
        <p:nvSpPr>
          <p:cNvPr id="16389"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fld id="{7F965405-2F9F-4DFB-B583-08165E679B3D}" type="slidenum">
              <a:rPr lang="en-US" altLang="en-US" sz="1200" smtClean="0"/>
              <a:pPr eaLnBrk="1" hangingPunct="1"/>
              <a:t>4</a:t>
            </a:fld>
            <a:endParaRPr lang="en-US" altLang="en-US" sz="1200" dirty="0" smtClean="0"/>
          </a:p>
        </p:txBody>
      </p:sp>
      <p:sp>
        <p:nvSpPr>
          <p:cNvPr id="16390" name="Rectangle 2"/>
          <p:cNvSpPr>
            <a:spLocks noGrp="1" noRot="1" noChangeAspect="1" noChangeArrowheads="1" noTextEdit="1"/>
          </p:cNvSpPr>
          <p:nvPr>
            <p:ph type="sldImg"/>
          </p:nvPr>
        </p:nvSpPr>
        <p:spPr>
          <a:ln/>
        </p:spPr>
      </p:sp>
      <p:sp>
        <p:nvSpPr>
          <p:cNvPr id="16391"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dirty="0" smtClean="0"/>
              <a:t>Sweet and sour are traditional terms used to describe acid or alkaline soils. At one time producers would taste the soil to detect these characteristics. </a:t>
            </a:r>
          </a:p>
          <a:p>
            <a:pPr eaLnBrk="1" hangingPunct="1"/>
            <a:endParaRPr lang="en-US" altLang="en-US" dirty="0" smtClean="0"/>
          </a:p>
          <a:p>
            <a:pPr eaLnBrk="1" hangingPunct="1"/>
            <a:r>
              <a:rPr lang="en-US" altLang="en-US" dirty="0" smtClean="0"/>
              <a:t>Now very simple and inexpensive testing devices are used to measure the exact pH to determine soil management decisions.</a:t>
            </a:r>
          </a:p>
        </p:txBody>
      </p:sp>
      <p:sp>
        <p:nvSpPr>
          <p:cNvPr id="8" name="Rectangle 3"/>
          <p:cNvSpPr>
            <a:spLocks noGrp="1" noChangeArrowheads="1"/>
          </p:cNvSpPr>
          <p:nvPr>
            <p:ph type="dt" sz="quarter" idx="1"/>
          </p:nvPr>
        </p:nvSpPr>
        <p:spPr>
          <a:xfrm>
            <a:off x="3884613" y="0"/>
            <a:ext cx="29718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200" dirty="0"/>
              <a:t>Principles of Agricultural Science </a:t>
            </a:r>
            <a:r>
              <a:rPr lang="en-US" altLang="en-US" sz="1200" dirty="0" smtClean="0"/>
              <a:t>– Plant  </a:t>
            </a:r>
            <a:r>
              <a:rPr lang="en-US" altLang="en-US" sz="1200" dirty="0"/>
              <a:t>Unit 2 </a:t>
            </a:r>
            <a:r>
              <a:rPr lang="en-US" altLang="en-US" sz="1200" dirty="0" smtClean="0"/>
              <a:t>– Lesson 2.2 </a:t>
            </a:r>
            <a:r>
              <a:rPr lang="en-US" altLang="en-US" sz="1200" dirty="0"/>
              <a:t>Soil Chemistry</a:t>
            </a:r>
          </a:p>
        </p:txBody>
      </p:sp>
      <p:sp>
        <p:nvSpPr>
          <p:cNvPr id="9" name="Rectangle 6"/>
          <p:cNvSpPr>
            <a:spLocks noGrp="1" noChangeArrowheads="1"/>
          </p:cNvSpPr>
          <p:nvPr>
            <p:ph type="ftr" sz="quarter" idx="4"/>
          </p:nvPr>
        </p:nvSpPr>
        <p:spPr>
          <a:xfrm>
            <a:off x="0" y="8685213"/>
            <a:ext cx="29718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000" dirty="0">
                <a:solidFill>
                  <a:srgbClr val="000000"/>
                </a:solidFill>
              </a:rPr>
              <a:t>Curriculum for Agricultural Science Education </a:t>
            </a:r>
            <a:r>
              <a:rPr lang="en-US" altLang="en-US" sz="1000" dirty="0" smtClean="0">
                <a:solidFill>
                  <a:srgbClr val="000000"/>
                </a:solidFill>
              </a:rPr>
              <a:t>Copyright 2015</a:t>
            </a:r>
            <a:endParaRPr lang="en-US" altLang="en-US" sz="1200" dirty="0"/>
          </a:p>
        </p:txBody>
      </p:sp>
    </p:spTree>
    <p:extLst>
      <p:ext uri="{BB962C8B-B14F-4D97-AF65-F5344CB8AC3E}">
        <p14:creationId xmlns:p14="http://schemas.microsoft.com/office/powerpoint/2010/main" val="86786080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200" dirty="0" smtClean="0"/>
              <a:t>The Problem with pH</a:t>
            </a:r>
          </a:p>
        </p:txBody>
      </p:sp>
      <p:sp>
        <p:nvSpPr>
          <p:cNvPr id="17413"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fld id="{5794D7EE-A74C-4481-8B70-360C7B62C6CC}" type="slidenum">
              <a:rPr lang="en-US" altLang="en-US" sz="1200" smtClean="0"/>
              <a:pPr eaLnBrk="1" hangingPunct="1"/>
              <a:t>5</a:t>
            </a:fld>
            <a:endParaRPr lang="en-US" altLang="en-US" sz="1200" dirty="0" smtClean="0"/>
          </a:p>
        </p:txBody>
      </p:sp>
      <p:sp>
        <p:nvSpPr>
          <p:cNvPr id="17414" name="Rectangle 2"/>
          <p:cNvSpPr>
            <a:spLocks noGrp="1" noRot="1" noChangeAspect="1" noChangeArrowheads="1" noTextEdit="1"/>
          </p:cNvSpPr>
          <p:nvPr>
            <p:ph type="sldImg"/>
          </p:nvPr>
        </p:nvSpPr>
        <p:spPr>
          <a:ln/>
        </p:spPr>
      </p:sp>
      <p:sp>
        <p:nvSpPr>
          <p:cNvPr id="17415"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dirty="0" smtClean="0"/>
              <a:t>Distilled water would be an example of a pH neutral substance.</a:t>
            </a:r>
          </a:p>
          <a:p>
            <a:pPr eaLnBrk="1" hangingPunct="1"/>
            <a:endParaRPr lang="en-US" altLang="en-US" dirty="0" smtClean="0"/>
          </a:p>
          <a:p>
            <a:pPr eaLnBrk="1" hangingPunct="1"/>
            <a:r>
              <a:rPr lang="en-US" altLang="en-US" dirty="0" smtClean="0"/>
              <a:t>Let’s try another pH calculation:</a:t>
            </a:r>
          </a:p>
          <a:p>
            <a:pPr eaLnBrk="1" hangingPunct="1"/>
            <a:r>
              <a:rPr lang="en-US" altLang="en-US" dirty="0" smtClean="0"/>
              <a:t>How many times more alkali is 9.0 from 6.0? (1000 times)</a:t>
            </a:r>
          </a:p>
        </p:txBody>
      </p:sp>
      <p:sp>
        <p:nvSpPr>
          <p:cNvPr id="8" name="Rectangle 3"/>
          <p:cNvSpPr>
            <a:spLocks noGrp="1" noChangeArrowheads="1"/>
          </p:cNvSpPr>
          <p:nvPr>
            <p:ph type="dt" sz="quarter" idx="1"/>
          </p:nvPr>
        </p:nvSpPr>
        <p:spPr>
          <a:xfrm>
            <a:off x="3884613" y="0"/>
            <a:ext cx="29718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200" dirty="0"/>
              <a:t>Principles of Agricultural Science </a:t>
            </a:r>
            <a:r>
              <a:rPr lang="en-US" altLang="en-US" sz="1200" dirty="0" smtClean="0"/>
              <a:t>– Plant  </a:t>
            </a:r>
            <a:r>
              <a:rPr lang="en-US" altLang="en-US" sz="1200" dirty="0"/>
              <a:t>Unit 2 </a:t>
            </a:r>
            <a:r>
              <a:rPr lang="en-US" altLang="en-US" sz="1200" dirty="0" smtClean="0"/>
              <a:t>– Lesson 2.2 </a:t>
            </a:r>
            <a:r>
              <a:rPr lang="en-US" altLang="en-US" sz="1200" dirty="0"/>
              <a:t>Soil Chemistry</a:t>
            </a:r>
          </a:p>
        </p:txBody>
      </p:sp>
      <p:sp>
        <p:nvSpPr>
          <p:cNvPr id="9" name="Rectangle 6"/>
          <p:cNvSpPr>
            <a:spLocks noGrp="1" noChangeArrowheads="1"/>
          </p:cNvSpPr>
          <p:nvPr>
            <p:ph type="ftr" sz="quarter" idx="4"/>
          </p:nvPr>
        </p:nvSpPr>
        <p:spPr>
          <a:xfrm>
            <a:off x="0" y="8685213"/>
            <a:ext cx="29718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000" dirty="0">
                <a:solidFill>
                  <a:srgbClr val="000000"/>
                </a:solidFill>
              </a:rPr>
              <a:t>Curriculum for Agricultural Science Education </a:t>
            </a:r>
            <a:r>
              <a:rPr lang="en-US" altLang="en-US" sz="1000" dirty="0" smtClean="0">
                <a:solidFill>
                  <a:srgbClr val="000000"/>
                </a:solidFill>
              </a:rPr>
              <a:t>Copyright 2015</a:t>
            </a:r>
            <a:endParaRPr lang="en-US" altLang="en-US" sz="1200" dirty="0"/>
          </a:p>
        </p:txBody>
      </p:sp>
    </p:spTree>
    <p:extLst>
      <p:ext uri="{BB962C8B-B14F-4D97-AF65-F5344CB8AC3E}">
        <p14:creationId xmlns:p14="http://schemas.microsoft.com/office/powerpoint/2010/main" val="149777444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200" dirty="0" smtClean="0"/>
              <a:t>The Problem with pH</a:t>
            </a:r>
          </a:p>
        </p:txBody>
      </p:sp>
      <p:sp>
        <p:nvSpPr>
          <p:cNvPr id="18437"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fld id="{E17F19A3-0BB0-40F8-81BA-AE8712EDFF90}" type="slidenum">
              <a:rPr lang="en-US" altLang="en-US" sz="1200" smtClean="0"/>
              <a:pPr eaLnBrk="1" hangingPunct="1"/>
              <a:t>6</a:t>
            </a:fld>
            <a:endParaRPr lang="en-US" altLang="en-US" sz="1200" dirty="0" smtClean="0"/>
          </a:p>
        </p:txBody>
      </p:sp>
      <p:sp>
        <p:nvSpPr>
          <p:cNvPr id="18438" name="Rectangle 2"/>
          <p:cNvSpPr>
            <a:spLocks noGrp="1" noRot="1" noChangeAspect="1" noChangeArrowheads="1" noTextEdit="1"/>
          </p:cNvSpPr>
          <p:nvPr>
            <p:ph type="sldImg"/>
          </p:nvPr>
        </p:nvSpPr>
        <p:spPr>
          <a:ln/>
        </p:spPr>
      </p:sp>
      <p:sp>
        <p:nvSpPr>
          <p:cNvPr id="18439"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dirty="0" smtClean="0"/>
              <a:t>pH is an important consideration for any plant production industry because pH will determine the efficiency of plants to utilize fertilizers added for optimal growth. If pH is not optimal for the plant, many nutrients added in the form of fertilizer are washed away rather than used for plant growth and health.</a:t>
            </a:r>
          </a:p>
        </p:txBody>
      </p:sp>
      <p:sp>
        <p:nvSpPr>
          <p:cNvPr id="8" name="Rectangle 3"/>
          <p:cNvSpPr>
            <a:spLocks noGrp="1" noChangeArrowheads="1"/>
          </p:cNvSpPr>
          <p:nvPr>
            <p:ph type="dt" sz="quarter" idx="1"/>
          </p:nvPr>
        </p:nvSpPr>
        <p:spPr>
          <a:xfrm>
            <a:off x="3884613" y="0"/>
            <a:ext cx="29718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200" dirty="0"/>
              <a:t>Principles of Agricultural Science </a:t>
            </a:r>
            <a:r>
              <a:rPr lang="en-US" altLang="en-US" sz="1200" dirty="0" smtClean="0"/>
              <a:t>– Plant  </a:t>
            </a:r>
            <a:r>
              <a:rPr lang="en-US" altLang="en-US" sz="1200" dirty="0"/>
              <a:t>Unit 2 </a:t>
            </a:r>
            <a:r>
              <a:rPr lang="en-US" altLang="en-US" sz="1200" dirty="0" smtClean="0"/>
              <a:t>– Lesson 2.2 </a:t>
            </a:r>
            <a:r>
              <a:rPr lang="en-US" altLang="en-US" sz="1200" dirty="0"/>
              <a:t>Soil Chemistry</a:t>
            </a:r>
          </a:p>
        </p:txBody>
      </p:sp>
      <p:sp>
        <p:nvSpPr>
          <p:cNvPr id="9" name="Rectangle 6"/>
          <p:cNvSpPr>
            <a:spLocks noGrp="1" noChangeArrowheads="1"/>
          </p:cNvSpPr>
          <p:nvPr>
            <p:ph type="ftr" sz="quarter" idx="4"/>
          </p:nvPr>
        </p:nvSpPr>
        <p:spPr>
          <a:xfrm>
            <a:off x="0" y="8685213"/>
            <a:ext cx="29718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000" dirty="0">
                <a:solidFill>
                  <a:srgbClr val="000000"/>
                </a:solidFill>
              </a:rPr>
              <a:t>Curriculum for Agricultural Science Education </a:t>
            </a:r>
            <a:r>
              <a:rPr lang="en-US" altLang="en-US" sz="1000" dirty="0" smtClean="0">
                <a:solidFill>
                  <a:srgbClr val="000000"/>
                </a:solidFill>
              </a:rPr>
              <a:t>Copyright 2015</a:t>
            </a:r>
            <a:endParaRPr lang="en-US" altLang="en-US" sz="1200" dirty="0"/>
          </a:p>
        </p:txBody>
      </p:sp>
    </p:spTree>
    <p:extLst>
      <p:ext uri="{BB962C8B-B14F-4D97-AF65-F5344CB8AC3E}">
        <p14:creationId xmlns:p14="http://schemas.microsoft.com/office/powerpoint/2010/main" val="339563632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200" dirty="0" smtClean="0"/>
              <a:t>The Problem with pH</a:t>
            </a:r>
          </a:p>
        </p:txBody>
      </p:sp>
      <p:sp>
        <p:nvSpPr>
          <p:cNvPr id="19461"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fld id="{B4596700-7341-49A4-A557-AB8A57C9D9CD}" type="slidenum">
              <a:rPr lang="en-US" altLang="en-US" sz="1200" smtClean="0"/>
              <a:pPr eaLnBrk="1" hangingPunct="1"/>
              <a:t>7</a:t>
            </a:fld>
            <a:endParaRPr lang="en-US" altLang="en-US" sz="1200" dirty="0" smtClean="0"/>
          </a:p>
        </p:txBody>
      </p:sp>
      <p:sp>
        <p:nvSpPr>
          <p:cNvPr id="19462" name="Rectangle 2"/>
          <p:cNvSpPr>
            <a:spLocks noGrp="1" noRot="1" noChangeAspect="1" noChangeArrowheads="1" noTextEdit="1"/>
          </p:cNvSpPr>
          <p:nvPr>
            <p:ph type="sldImg"/>
          </p:nvPr>
        </p:nvSpPr>
        <p:spPr>
          <a:ln/>
        </p:spPr>
      </p:sp>
      <p:sp>
        <p:nvSpPr>
          <p:cNvPr id="19463"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dirty="0" smtClean="0"/>
              <a:t>In the figure above, the thicker the bar indicates the best range for availability of nutrients for plant uptake. The chart shows a range of approximately 6.0 to 8.0 as optimal for nutrient availability. Notice how nitrogen becomes less available for plants starting at pH 5.5 and pH 8.5. Soils with a pH level below 4.0 and greater than 10.0 will not support many species of plants.</a:t>
            </a:r>
          </a:p>
          <a:p>
            <a:pPr eaLnBrk="1" hangingPunct="1"/>
            <a:endParaRPr lang="en-US" altLang="en-US" dirty="0" smtClean="0"/>
          </a:p>
          <a:p>
            <a:pPr eaLnBrk="1" hangingPunct="1"/>
            <a:r>
              <a:rPr lang="en-US" altLang="en-US" dirty="0" smtClean="0"/>
              <a:t>The pH and Nutrient Availability diagram in the above slide can also be found on page 145 of </a:t>
            </a:r>
            <a:r>
              <a:rPr lang="en-US" altLang="en-US" i="1" dirty="0" smtClean="0"/>
              <a:t>Plant and Soil Science: Fundamentals and Applications</a:t>
            </a:r>
            <a:r>
              <a:rPr lang="en-US" altLang="en-US" dirty="0" smtClean="0"/>
              <a:t> (Parker, 2010) for future reference.</a:t>
            </a:r>
          </a:p>
          <a:p>
            <a:pPr eaLnBrk="1" hangingPunct="1"/>
            <a:endParaRPr lang="en-US" altLang="en-US" dirty="0" smtClean="0"/>
          </a:p>
          <a:p>
            <a:pPr eaLnBrk="1" hangingPunct="1"/>
            <a:r>
              <a:rPr lang="en-US" altLang="en-US" dirty="0" smtClean="0"/>
              <a:t>You will explore more about specific plant nutrients and the relationship with pH in </a:t>
            </a:r>
            <a:r>
              <a:rPr lang="en-US" altLang="en-US" i="1" dirty="0" smtClean="0"/>
              <a:t>Lesson 6.1 Plant Food</a:t>
            </a:r>
            <a:r>
              <a:rPr lang="en-US" altLang="en-US" dirty="0" smtClean="0"/>
              <a:t> later in the course.</a:t>
            </a:r>
          </a:p>
          <a:p>
            <a:pPr eaLnBrk="1" hangingPunct="1"/>
            <a:endParaRPr lang="en-US" altLang="en-US" dirty="0" smtClean="0"/>
          </a:p>
          <a:p>
            <a:pPr eaLnBrk="1" hangingPunct="1"/>
            <a:r>
              <a:rPr lang="en-US" altLang="en-US" dirty="0" smtClean="0"/>
              <a:t>Chart source: Johnson, R. L., Stahmer-DeMoss, G., &amp; Sorensen, R. (2007). </a:t>
            </a:r>
            <a:r>
              <a:rPr lang="en-US" altLang="en-US" i="1" dirty="0" smtClean="0"/>
              <a:t>Earth Science</a:t>
            </a:r>
            <a:r>
              <a:rPr lang="en-US" altLang="en-US" dirty="0" smtClean="0"/>
              <a:t> </a:t>
            </a:r>
            <a:r>
              <a:rPr lang="en-US" altLang="en-US" i="1" dirty="0" smtClean="0"/>
              <a:t>with Vernier</a:t>
            </a:r>
            <a:r>
              <a:rPr lang="en-US" altLang="en-US" dirty="0" smtClean="0"/>
              <a:t>. Beaverton, OR: Vernier Software &amp; Technology.</a:t>
            </a:r>
          </a:p>
        </p:txBody>
      </p:sp>
      <p:sp>
        <p:nvSpPr>
          <p:cNvPr id="8" name="Rectangle 3"/>
          <p:cNvSpPr>
            <a:spLocks noGrp="1" noChangeArrowheads="1"/>
          </p:cNvSpPr>
          <p:nvPr>
            <p:ph type="dt" sz="quarter" idx="1"/>
          </p:nvPr>
        </p:nvSpPr>
        <p:spPr>
          <a:xfrm>
            <a:off x="3884613" y="0"/>
            <a:ext cx="29718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200" dirty="0"/>
              <a:t>Principles of Agricultural Science </a:t>
            </a:r>
            <a:r>
              <a:rPr lang="en-US" altLang="en-US" sz="1200" dirty="0" smtClean="0"/>
              <a:t>– Plant  </a:t>
            </a:r>
            <a:r>
              <a:rPr lang="en-US" altLang="en-US" sz="1200" dirty="0"/>
              <a:t>Unit 2 </a:t>
            </a:r>
            <a:r>
              <a:rPr lang="en-US" altLang="en-US" sz="1200" dirty="0" smtClean="0"/>
              <a:t>– Lesson 2.2 </a:t>
            </a:r>
            <a:r>
              <a:rPr lang="en-US" altLang="en-US" sz="1200" dirty="0"/>
              <a:t>Soil Chemistry</a:t>
            </a:r>
          </a:p>
        </p:txBody>
      </p:sp>
      <p:sp>
        <p:nvSpPr>
          <p:cNvPr id="9" name="Rectangle 6"/>
          <p:cNvSpPr>
            <a:spLocks noGrp="1" noChangeArrowheads="1"/>
          </p:cNvSpPr>
          <p:nvPr>
            <p:ph type="ftr" sz="quarter" idx="4"/>
          </p:nvPr>
        </p:nvSpPr>
        <p:spPr>
          <a:xfrm>
            <a:off x="0" y="8685213"/>
            <a:ext cx="29718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000" dirty="0">
                <a:solidFill>
                  <a:srgbClr val="000000"/>
                </a:solidFill>
              </a:rPr>
              <a:t>Curriculum for Agricultural Science Education </a:t>
            </a:r>
            <a:r>
              <a:rPr lang="en-US" altLang="en-US" sz="1000" dirty="0" smtClean="0">
                <a:solidFill>
                  <a:srgbClr val="000000"/>
                </a:solidFill>
              </a:rPr>
              <a:t>Copyright 2015</a:t>
            </a:r>
            <a:endParaRPr lang="en-US" altLang="en-US" sz="1200" dirty="0"/>
          </a:p>
        </p:txBody>
      </p:sp>
    </p:spTree>
    <p:extLst>
      <p:ext uri="{BB962C8B-B14F-4D97-AF65-F5344CB8AC3E}">
        <p14:creationId xmlns:p14="http://schemas.microsoft.com/office/powerpoint/2010/main" val="147609167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200" dirty="0" smtClean="0"/>
              <a:t>The Problem with pH</a:t>
            </a:r>
          </a:p>
        </p:txBody>
      </p:sp>
      <p:sp>
        <p:nvSpPr>
          <p:cNvPr id="20485"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fld id="{9FA2FFA7-16C3-4D56-9884-E49ED3359B8C}" type="slidenum">
              <a:rPr lang="en-US" altLang="en-US" sz="1200" smtClean="0"/>
              <a:pPr eaLnBrk="1" hangingPunct="1"/>
              <a:t>8</a:t>
            </a:fld>
            <a:endParaRPr lang="en-US" altLang="en-US" sz="1200" dirty="0" smtClean="0"/>
          </a:p>
        </p:txBody>
      </p:sp>
      <p:sp>
        <p:nvSpPr>
          <p:cNvPr id="20486" name="Rectangle 2"/>
          <p:cNvSpPr>
            <a:spLocks noGrp="1" noRot="1" noChangeAspect="1" noChangeArrowheads="1" noTextEdit="1"/>
          </p:cNvSpPr>
          <p:nvPr>
            <p:ph type="sldImg"/>
          </p:nvPr>
        </p:nvSpPr>
        <p:spPr>
          <a:ln/>
        </p:spPr>
      </p:sp>
      <p:sp>
        <p:nvSpPr>
          <p:cNvPr id="20487"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dirty="0" smtClean="0"/>
              <a:t>You will explore buffering and correction of soil pH in </a:t>
            </a:r>
            <a:r>
              <a:rPr lang="en-US" altLang="en-US" i="1" dirty="0" smtClean="0"/>
              <a:t>Activity 2.2.2 Correction of a pH Problem</a:t>
            </a:r>
            <a:r>
              <a:rPr lang="en-US" altLang="en-US" dirty="0" smtClean="0"/>
              <a:t>.</a:t>
            </a:r>
          </a:p>
        </p:txBody>
      </p:sp>
      <p:sp>
        <p:nvSpPr>
          <p:cNvPr id="8" name="Rectangle 3"/>
          <p:cNvSpPr>
            <a:spLocks noGrp="1" noChangeArrowheads="1"/>
          </p:cNvSpPr>
          <p:nvPr>
            <p:ph type="dt" sz="quarter" idx="1"/>
          </p:nvPr>
        </p:nvSpPr>
        <p:spPr>
          <a:xfrm>
            <a:off x="3884613" y="0"/>
            <a:ext cx="29718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200" dirty="0"/>
              <a:t>Principles of Agricultural Science </a:t>
            </a:r>
            <a:r>
              <a:rPr lang="en-US" altLang="en-US" sz="1200" dirty="0" smtClean="0"/>
              <a:t>– Plant  </a:t>
            </a:r>
            <a:r>
              <a:rPr lang="en-US" altLang="en-US" sz="1200" dirty="0"/>
              <a:t>Unit 2 </a:t>
            </a:r>
            <a:r>
              <a:rPr lang="en-US" altLang="en-US" sz="1200" dirty="0" smtClean="0"/>
              <a:t>– Lesson 2.2 </a:t>
            </a:r>
            <a:r>
              <a:rPr lang="en-US" altLang="en-US" sz="1200" dirty="0"/>
              <a:t>Soil Chemistry</a:t>
            </a:r>
          </a:p>
        </p:txBody>
      </p:sp>
      <p:sp>
        <p:nvSpPr>
          <p:cNvPr id="9" name="Rectangle 6"/>
          <p:cNvSpPr>
            <a:spLocks noGrp="1" noChangeArrowheads="1"/>
          </p:cNvSpPr>
          <p:nvPr>
            <p:ph type="ftr" sz="quarter" idx="4"/>
          </p:nvPr>
        </p:nvSpPr>
        <p:spPr>
          <a:xfrm>
            <a:off x="0" y="8685213"/>
            <a:ext cx="29718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000" dirty="0">
                <a:solidFill>
                  <a:srgbClr val="000000"/>
                </a:solidFill>
              </a:rPr>
              <a:t>Curriculum for Agricultural Science Education </a:t>
            </a:r>
            <a:r>
              <a:rPr lang="en-US" altLang="en-US" sz="1000" dirty="0" smtClean="0">
                <a:solidFill>
                  <a:srgbClr val="000000"/>
                </a:solidFill>
              </a:rPr>
              <a:t>Copyright 2015</a:t>
            </a:r>
            <a:endParaRPr lang="en-US" altLang="en-US" sz="1200" dirty="0"/>
          </a:p>
        </p:txBody>
      </p:sp>
    </p:spTree>
    <p:extLst>
      <p:ext uri="{BB962C8B-B14F-4D97-AF65-F5344CB8AC3E}">
        <p14:creationId xmlns:p14="http://schemas.microsoft.com/office/powerpoint/2010/main" val="413873175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200" dirty="0" smtClean="0"/>
              <a:t>The Problem with pH</a:t>
            </a:r>
          </a:p>
        </p:txBody>
      </p:sp>
      <p:sp>
        <p:nvSpPr>
          <p:cNvPr id="21508" name="Rectangle 6"/>
          <p:cNvSpPr>
            <a:spLocks noGrp="1" noChangeArrowheads="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000" dirty="0">
                <a:solidFill>
                  <a:srgbClr val="000000"/>
                </a:solidFill>
              </a:rPr>
              <a:t>Curriculum for Agricultural Science Education </a:t>
            </a:r>
            <a:r>
              <a:rPr lang="en-US" altLang="en-US" sz="1000" dirty="0" smtClean="0">
                <a:solidFill>
                  <a:srgbClr val="000000"/>
                </a:solidFill>
              </a:rPr>
              <a:t>Copyright 2015</a:t>
            </a:r>
            <a:endParaRPr lang="en-US" altLang="en-US" sz="1200" dirty="0"/>
          </a:p>
        </p:txBody>
      </p:sp>
      <p:sp>
        <p:nvSpPr>
          <p:cNvPr id="21509"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fld id="{485C6C16-67E0-42F1-A104-AE344C50136C}" type="slidenum">
              <a:rPr lang="en-US" altLang="en-US" sz="1200" smtClean="0"/>
              <a:pPr eaLnBrk="1" hangingPunct="1"/>
              <a:t>9</a:t>
            </a:fld>
            <a:endParaRPr lang="en-US" altLang="en-US" sz="1200" dirty="0" smtClean="0"/>
          </a:p>
        </p:txBody>
      </p:sp>
      <p:sp>
        <p:nvSpPr>
          <p:cNvPr id="21510" name="Rectangle 2"/>
          <p:cNvSpPr>
            <a:spLocks noGrp="1" noRot="1" noChangeAspect="1" noChangeArrowheads="1" noTextEdit="1"/>
          </p:cNvSpPr>
          <p:nvPr>
            <p:ph type="sldImg"/>
          </p:nvPr>
        </p:nvSpPr>
        <p:spPr>
          <a:ln/>
        </p:spPr>
      </p:sp>
      <p:sp>
        <p:nvSpPr>
          <p:cNvPr id="21511"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dirty="0" smtClean="0"/>
          </a:p>
        </p:txBody>
      </p:sp>
      <p:sp>
        <p:nvSpPr>
          <p:cNvPr id="8" name="Rectangle 3"/>
          <p:cNvSpPr>
            <a:spLocks noGrp="1" noChangeArrowheads="1"/>
          </p:cNvSpPr>
          <p:nvPr>
            <p:ph type="dt" sz="quarter" idx="1"/>
          </p:nvPr>
        </p:nvSpPr>
        <p:spPr>
          <a:xfrm>
            <a:off x="3884613" y="0"/>
            <a:ext cx="29718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200" dirty="0"/>
              <a:t>Principles of Agricultural Science </a:t>
            </a:r>
            <a:r>
              <a:rPr lang="en-US" altLang="en-US" sz="1200" dirty="0" smtClean="0"/>
              <a:t>– Plant  </a:t>
            </a:r>
            <a:r>
              <a:rPr lang="en-US" altLang="en-US" sz="1200" dirty="0"/>
              <a:t>Unit 2 </a:t>
            </a:r>
            <a:r>
              <a:rPr lang="en-US" altLang="en-US" sz="1200" dirty="0" smtClean="0"/>
              <a:t>– Lesson 2.2 </a:t>
            </a:r>
            <a:r>
              <a:rPr lang="en-US" altLang="en-US" sz="1200" dirty="0"/>
              <a:t>Soil Chemistry</a:t>
            </a:r>
          </a:p>
        </p:txBody>
      </p:sp>
    </p:spTree>
    <p:extLst>
      <p:ext uri="{BB962C8B-B14F-4D97-AF65-F5344CB8AC3E}">
        <p14:creationId xmlns:p14="http://schemas.microsoft.com/office/powerpoint/2010/main" val="2034198120"/>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2" name="Group 10"/>
          <p:cNvGrpSpPr>
            <a:grpSpLocks/>
          </p:cNvGrpSpPr>
          <p:nvPr/>
        </p:nvGrpSpPr>
        <p:grpSpPr bwMode="auto">
          <a:xfrm>
            <a:off x="838200" y="228600"/>
            <a:ext cx="8305800" cy="5480050"/>
            <a:chOff x="528" y="144"/>
            <a:chExt cx="5232" cy="3452"/>
          </a:xfrm>
        </p:grpSpPr>
        <p:pic>
          <p:nvPicPr>
            <p:cNvPr id="3" name="Picture 7"/>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00" y="144"/>
              <a:ext cx="3452" cy="34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Text Box 8"/>
            <p:cNvSpPr txBox="1">
              <a:spLocks noChangeArrowheads="1"/>
            </p:cNvSpPr>
            <p:nvPr/>
          </p:nvSpPr>
          <p:spPr bwMode="auto">
            <a:xfrm>
              <a:off x="528" y="3072"/>
              <a:ext cx="5232" cy="327"/>
            </a:xfrm>
            <a:prstGeom prst="rect">
              <a:avLst/>
            </a:prstGeom>
            <a:solidFill>
              <a:srgbClr val="00CC00"/>
            </a:solidFill>
            <a:ln w="9525">
              <a:noFill/>
              <a:miter lim="800000"/>
              <a:headEnd/>
              <a:tailEnd/>
            </a:ln>
            <a:effectLst/>
          </p:spPr>
          <p:txBody>
            <a:bodyPr>
              <a:spAutoFit/>
            </a:bodyPr>
            <a:lstStyle/>
            <a:p>
              <a:pPr algn="ctr" eaLnBrk="0" hangingPunct="0">
                <a:spcBef>
                  <a:spcPct val="50000"/>
                </a:spcBef>
                <a:defRPr/>
              </a:pPr>
              <a:r>
                <a:rPr lang="en-US" sz="2800" b="1" dirty="0"/>
                <a:t>Principles of Agricultural Science – Plant</a:t>
              </a:r>
            </a:p>
          </p:txBody>
        </p:sp>
      </p:grpSp>
      <p:sp>
        <p:nvSpPr>
          <p:cNvPr id="5" name="Rectangle 4"/>
          <p:cNvSpPr>
            <a:spLocks noGrp="1" noChangeArrowheads="1"/>
          </p:cNvSpPr>
          <p:nvPr>
            <p:ph type="dt" sz="half" idx="10"/>
          </p:nvPr>
        </p:nvSpPr>
        <p:spPr/>
        <p:txBody>
          <a:bodyPr/>
          <a:lstStyle>
            <a:lvl1pPr>
              <a:defRPr/>
            </a:lvl1pPr>
          </a:lstStyle>
          <a:p>
            <a:pPr>
              <a:defRPr/>
            </a:pPr>
            <a:endParaRPr lang="en-US" dirty="0"/>
          </a:p>
        </p:txBody>
      </p:sp>
      <p:sp>
        <p:nvSpPr>
          <p:cNvPr id="6" name="Rectangle 5"/>
          <p:cNvSpPr>
            <a:spLocks noGrp="1" noChangeArrowheads="1"/>
          </p:cNvSpPr>
          <p:nvPr>
            <p:ph type="ftr" sz="quarter" idx="11"/>
          </p:nvPr>
        </p:nvSpPr>
        <p:spPr/>
        <p:txBody>
          <a:bodyPr/>
          <a:lstStyle>
            <a:lvl1pPr>
              <a:defRPr/>
            </a:lvl1pPr>
          </a:lstStyle>
          <a:p>
            <a:pPr>
              <a:defRPr/>
            </a:pPr>
            <a:endParaRPr lang="en-US" dirty="0"/>
          </a:p>
        </p:txBody>
      </p:sp>
      <p:sp>
        <p:nvSpPr>
          <p:cNvPr id="7" name="Rectangle 6"/>
          <p:cNvSpPr>
            <a:spLocks noGrp="1" noChangeArrowheads="1"/>
          </p:cNvSpPr>
          <p:nvPr>
            <p:ph type="sldNum" sz="quarter" idx="12"/>
          </p:nvPr>
        </p:nvSpPr>
        <p:spPr/>
        <p:txBody>
          <a:bodyPr/>
          <a:lstStyle>
            <a:lvl1pPr>
              <a:defRPr/>
            </a:lvl1pPr>
          </a:lstStyle>
          <a:p>
            <a:pPr>
              <a:defRPr/>
            </a:pPr>
            <a:fld id="{E25E20AC-0DDC-4398-83DF-0D2A182EC12F}" type="slidenum">
              <a:rPr lang="en-US"/>
              <a:pPr>
                <a:defRPr/>
              </a:pPr>
              <a:t>‹#›</a:t>
            </a:fld>
            <a:endParaRPr lang="en-US" dirty="0"/>
          </a:p>
        </p:txBody>
      </p:sp>
    </p:spTree>
    <p:extLst>
      <p:ext uri="{BB962C8B-B14F-4D97-AF65-F5344CB8AC3E}">
        <p14:creationId xmlns:p14="http://schemas.microsoft.com/office/powerpoint/2010/main" val="134984424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4F97F37E-AF39-44ED-A8C0-1D59C521B275}" type="slidenum">
              <a:rPr lang="en-US"/>
              <a:pPr>
                <a:defRPr/>
              </a:pPr>
              <a:t>‹#›</a:t>
            </a:fld>
            <a:endParaRPr lang="en-US" dirty="0"/>
          </a:p>
        </p:txBody>
      </p:sp>
    </p:spTree>
    <p:extLst>
      <p:ext uri="{BB962C8B-B14F-4D97-AF65-F5344CB8AC3E}">
        <p14:creationId xmlns:p14="http://schemas.microsoft.com/office/powerpoint/2010/main" val="38549794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5C5330E0-C1C6-436A-A066-6736D1B5BD5A}" type="slidenum">
              <a:rPr lang="en-US"/>
              <a:pPr>
                <a:defRPr/>
              </a:pPr>
              <a:t>‹#›</a:t>
            </a:fld>
            <a:endParaRPr lang="en-US" dirty="0"/>
          </a:p>
        </p:txBody>
      </p:sp>
    </p:spTree>
    <p:extLst>
      <p:ext uri="{BB962C8B-B14F-4D97-AF65-F5344CB8AC3E}">
        <p14:creationId xmlns:p14="http://schemas.microsoft.com/office/powerpoint/2010/main" val="393085041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F9A2710B-1056-4662-8650-268382ABF94B}" type="slidenum">
              <a:rPr lang="en-US"/>
              <a:pPr>
                <a:defRPr/>
              </a:pPr>
              <a:t>‹#›</a:t>
            </a:fld>
            <a:endParaRPr lang="en-US" dirty="0"/>
          </a:p>
        </p:txBody>
      </p:sp>
    </p:spTree>
    <p:extLst>
      <p:ext uri="{BB962C8B-B14F-4D97-AF65-F5344CB8AC3E}">
        <p14:creationId xmlns:p14="http://schemas.microsoft.com/office/powerpoint/2010/main" val="105204237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89DF566A-8D84-4D41-838E-25F3E57D9298}" type="slidenum">
              <a:rPr lang="en-US"/>
              <a:pPr>
                <a:defRPr/>
              </a:pPr>
              <a:t>‹#›</a:t>
            </a:fld>
            <a:endParaRPr lang="en-US" dirty="0"/>
          </a:p>
        </p:txBody>
      </p:sp>
    </p:spTree>
    <p:extLst>
      <p:ext uri="{BB962C8B-B14F-4D97-AF65-F5344CB8AC3E}">
        <p14:creationId xmlns:p14="http://schemas.microsoft.com/office/powerpoint/2010/main" val="365924366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828800"/>
            <a:ext cx="4038600" cy="42973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828800"/>
            <a:ext cx="4038600" cy="42973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dirty="0"/>
          </a:p>
        </p:txBody>
      </p:sp>
      <p:sp>
        <p:nvSpPr>
          <p:cNvPr id="6"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7" name="Rectangle 6"/>
          <p:cNvSpPr>
            <a:spLocks noGrp="1" noChangeArrowheads="1"/>
          </p:cNvSpPr>
          <p:nvPr>
            <p:ph type="sldNum" sz="quarter" idx="12"/>
          </p:nvPr>
        </p:nvSpPr>
        <p:spPr>
          <a:ln/>
        </p:spPr>
        <p:txBody>
          <a:bodyPr/>
          <a:lstStyle>
            <a:lvl1pPr>
              <a:defRPr/>
            </a:lvl1pPr>
          </a:lstStyle>
          <a:p>
            <a:pPr>
              <a:defRPr/>
            </a:pPr>
            <a:fld id="{687B0774-8513-4B41-86A7-14CA38514C1E}" type="slidenum">
              <a:rPr lang="en-US"/>
              <a:pPr>
                <a:defRPr/>
              </a:pPr>
              <a:t>‹#›</a:t>
            </a:fld>
            <a:endParaRPr lang="en-US" dirty="0"/>
          </a:p>
        </p:txBody>
      </p:sp>
    </p:spTree>
    <p:extLst>
      <p:ext uri="{BB962C8B-B14F-4D97-AF65-F5344CB8AC3E}">
        <p14:creationId xmlns:p14="http://schemas.microsoft.com/office/powerpoint/2010/main" val="25777503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dirty="0"/>
          </a:p>
        </p:txBody>
      </p:sp>
      <p:sp>
        <p:nvSpPr>
          <p:cNvPr id="8"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9" name="Rectangle 6"/>
          <p:cNvSpPr>
            <a:spLocks noGrp="1" noChangeArrowheads="1"/>
          </p:cNvSpPr>
          <p:nvPr>
            <p:ph type="sldNum" sz="quarter" idx="12"/>
          </p:nvPr>
        </p:nvSpPr>
        <p:spPr>
          <a:ln/>
        </p:spPr>
        <p:txBody>
          <a:bodyPr/>
          <a:lstStyle>
            <a:lvl1pPr>
              <a:defRPr/>
            </a:lvl1pPr>
          </a:lstStyle>
          <a:p>
            <a:pPr>
              <a:defRPr/>
            </a:pPr>
            <a:fld id="{8B602F5E-7D72-4BC9-A6AA-5FF18DDC2DFF}" type="slidenum">
              <a:rPr lang="en-US"/>
              <a:pPr>
                <a:defRPr/>
              </a:pPr>
              <a:t>‹#›</a:t>
            </a:fld>
            <a:endParaRPr lang="en-US" dirty="0"/>
          </a:p>
        </p:txBody>
      </p:sp>
    </p:spTree>
    <p:extLst>
      <p:ext uri="{BB962C8B-B14F-4D97-AF65-F5344CB8AC3E}">
        <p14:creationId xmlns:p14="http://schemas.microsoft.com/office/powerpoint/2010/main" val="312891153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dirty="0"/>
          </a:p>
        </p:txBody>
      </p:sp>
      <p:sp>
        <p:nvSpPr>
          <p:cNvPr id="4"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5" name="Rectangle 6"/>
          <p:cNvSpPr>
            <a:spLocks noGrp="1" noChangeArrowheads="1"/>
          </p:cNvSpPr>
          <p:nvPr>
            <p:ph type="sldNum" sz="quarter" idx="12"/>
          </p:nvPr>
        </p:nvSpPr>
        <p:spPr>
          <a:ln/>
        </p:spPr>
        <p:txBody>
          <a:bodyPr/>
          <a:lstStyle>
            <a:lvl1pPr>
              <a:defRPr/>
            </a:lvl1pPr>
          </a:lstStyle>
          <a:p>
            <a:pPr>
              <a:defRPr/>
            </a:pPr>
            <a:fld id="{37FD80CB-45C5-4E32-8CA4-C86ACD205F81}" type="slidenum">
              <a:rPr lang="en-US"/>
              <a:pPr>
                <a:defRPr/>
              </a:pPr>
              <a:t>‹#›</a:t>
            </a:fld>
            <a:endParaRPr lang="en-US" dirty="0"/>
          </a:p>
        </p:txBody>
      </p:sp>
    </p:spTree>
    <p:extLst>
      <p:ext uri="{BB962C8B-B14F-4D97-AF65-F5344CB8AC3E}">
        <p14:creationId xmlns:p14="http://schemas.microsoft.com/office/powerpoint/2010/main" val="352220469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dirty="0"/>
          </a:p>
        </p:txBody>
      </p:sp>
      <p:sp>
        <p:nvSpPr>
          <p:cNvPr id="3"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4" name="Rectangle 6"/>
          <p:cNvSpPr>
            <a:spLocks noGrp="1" noChangeArrowheads="1"/>
          </p:cNvSpPr>
          <p:nvPr>
            <p:ph type="sldNum" sz="quarter" idx="12"/>
          </p:nvPr>
        </p:nvSpPr>
        <p:spPr>
          <a:ln/>
        </p:spPr>
        <p:txBody>
          <a:bodyPr/>
          <a:lstStyle>
            <a:lvl1pPr>
              <a:defRPr/>
            </a:lvl1pPr>
          </a:lstStyle>
          <a:p>
            <a:pPr>
              <a:defRPr/>
            </a:pPr>
            <a:fld id="{398ACDD5-321A-44A2-A8DB-8519785E15B5}" type="slidenum">
              <a:rPr lang="en-US"/>
              <a:pPr>
                <a:defRPr/>
              </a:pPr>
              <a:t>‹#›</a:t>
            </a:fld>
            <a:endParaRPr lang="en-US" dirty="0"/>
          </a:p>
        </p:txBody>
      </p:sp>
    </p:spTree>
    <p:extLst>
      <p:ext uri="{BB962C8B-B14F-4D97-AF65-F5344CB8AC3E}">
        <p14:creationId xmlns:p14="http://schemas.microsoft.com/office/powerpoint/2010/main" val="10637122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dirty="0"/>
          </a:p>
        </p:txBody>
      </p:sp>
      <p:sp>
        <p:nvSpPr>
          <p:cNvPr id="6"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7" name="Rectangle 6"/>
          <p:cNvSpPr>
            <a:spLocks noGrp="1" noChangeArrowheads="1"/>
          </p:cNvSpPr>
          <p:nvPr>
            <p:ph type="sldNum" sz="quarter" idx="12"/>
          </p:nvPr>
        </p:nvSpPr>
        <p:spPr>
          <a:ln/>
        </p:spPr>
        <p:txBody>
          <a:bodyPr/>
          <a:lstStyle>
            <a:lvl1pPr>
              <a:defRPr/>
            </a:lvl1pPr>
          </a:lstStyle>
          <a:p>
            <a:pPr>
              <a:defRPr/>
            </a:pPr>
            <a:fld id="{16049026-6379-4F70-8400-CEEB2B61974F}" type="slidenum">
              <a:rPr lang="en-US"/>
              <a:pPr>
                <a:defRPr/>
              </a:pPr>
              <a:t>‹#›</a:t>
            </a:fld>
            <a:endParaRPr lang="en-US" dirty="0"/>
          </a:p>
        </p:txBody>
      </p:sp>
    </p:spTree>
    <p:extLst>
      <p:ext uri="{BB962C8B-B14F-4D97-AF65-F5344CB8AC3E}">
        <p14:creationId xmlns:p14="http://schemas.microsoft.com/office/powerpoint/2010/main" val="11025527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dirty="0"/>
          </a:p>
        </p:txBody>
      </p:sp>
      <p:sp>
        <p:nvSpPr>
          <p:cNvPr id="6"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7" name="Rectangle 6"/>
          <p:cNvSpPr>
            <a:spLocks noGrp="1" noChangeArrowheads="1"/>
          </p:cNvSpPr>
          <p:nvPr>
            <p:ph type="sldNum" sz="quarter" idx="12"/>
          </p:nvPr>
        </p:nvSpPr>
        <p:spPr>
          <a:ln/>
        </p:spPr>
        <p:txBody>
          <a:bodyPr/>
          <a:lstStyle>
            <a:lvl1pPr>
              <a:defRPr/>
            </a:lvl1pPr>
          </a:lstStyle>
          <a:p>
            <a:pPr>
              <a:defRPr/>
            </a:pPr>
            <a:fld id="{C11AAF6C-4ADB-424A-9AD5-D22ED10136DA}" type="slidenum">
              <a:rPr lang="en-US"/>
              <a:pPr>
                <a:defRPr/>
              </a:pPr>
              <a:t>‹#›</a:t>
            </a:fld>
            <a:endParaRPr lang="en-US" dirty="0"/>
          </a:p>
        </p:txBody>
      </p:sp>
    </p:spTree>
    <p:extLst>
      <p:ext uri="{BB962C8B-B14F-4D97-AF65-F5344CB8AC3E}">
        <p14:creationId xmlns:p14="http://schemas.microsoft.com/office/powerpoint/2010/main" val="382690454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0207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1027" name="Rectangle 3"/>
          <p:cNvSpPr>
            <a:spLocks noGrp="1" noChangeArrowheads="1"/>
          </p:cNvSpPr>
          <p:nvPr>
            <p:ph type="body" idx="1"/>
          </p:nvPr>
        </p:nvSpPr>
        <p:spPr bwMode="auto">
          <a:xfrm>
            <a:off x="457200" y="1828800"/>
            <a:ext cx="8229600" cy="4297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pPr>
              <a:defRPr/>
            </a:pPr>
            <a:endParaRPr lang="en-US" dirty="0"/>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pPr>
              <a:defRPr/>
            </a:pPr>
            <a:endParaRPr lang="en-US" dirty="0"/>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pPr>
              <a:defRPr/>
            </a:pPr>
            <a:fld id="{66EF19B8-92C1-4B37-BAEF-62B6482490B2}" type="slidenum">
              <a:rPr lang="en-US"/>
              <a:pPr>
                <a:defRPr/>
              </a:pPr>
              <a:t>‹#›</a:t>
            </a:fld>
            <a:endParaRPr lang="en-US" dirty="0"/>
          </a:p>
        </p:txBody>
      </p:sp>
      <p:sp>
        <p:nvSpPr>
          <p:cNvPr id="1031" name="Text Box 7"/>
          <p:cNvSpPr txBox="1">
            <a:spLocks noChangeArrowheads="1"/>
          </p:cNvSpPr>
          <p:nvPr/>
        </p:nvSpPr>
        <p:spPr bwMode="auto">
          <a:xfrm>
            <a:off x="825500" y="1358900"/>
            <a:ext cx="8305800" cy="366713"/>
          </a:xfrm>
          <a:prstGeom prst="rect">
            <a:avLst/>
          </a:prstGeom>
          <a:solidFill>
            <a:srgbClr val="00CC00"/>
          </a:solidFill>
          <a:ln w="9525">
            <a:noFill/>
            <a:miter lim="800000"/>
            <a:headEnd/>
            <a:tailEnd/>
          </a:ln>
          <a:effectLst/>
        </p:spPr>
        <p:txBody>
          <a:bodyPr>
            <a:spAutoFit/>
          </a:bodyPr>
          <a:lstStyle/>
          <a:p>
            <a:pPr>
              <a:spcBef>
                <a:spcPct val="50000"/>
              </a:spcBef>
              <a:defRPr/>
            </a:pPr>
            <a:endParaRPr lang="en-US" sz="1800" dirty="0"/>
          </a:p>
        </p:txBody>
      </p:sp>
      <p:pic>
        <p:nvPicPr>
          <p:cNvPr id="1032" name="Picture 8"/>
          <p:cNvPicPr>
            <a:picLocks noChangeAspect="1" noChangeArrowheads="1"/>
          </p:cNvPicPr>
          <p:nvPr/>
        </p:nvPicPr>
        <p:blipFill>
          <a:blip r:embed="rId13">
            <a:clrChange>
              <a:clrFrom>
                <a:srgbClr val="FFFFFF"/>
              </a:clrFrom>
              <a:clrTo>
                <a:srgbClr val="FFFFFF">
                  <a:alpha val="0"/>
                </a:srgbClr>
              </a:clrTo>
            </a:clrChange>
            <a:extLst>
              <a:ext uri="{28A0092B-C50C-407E-A947-70E740481C1C}">
                <a14:useLocalDpi xmlns:a14="http://schemas.microsoft.com/office/drawing/2010/main" val="0"/>
              </a:ext>
            </a:extLst>
          </a:blip>
          <a:srcRect t="16667" b="16667"/>
          <a:stretch>
            <a:fillRect/>
          </a:stretch>
        </p:blipFill>
        <p:spPr bwMode="auto">
          <a:xfrm>
            <a:off x="7391400" y="6248400"/>
            <a:ext cx="9144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683" r:id="rId1"/>
    <p:sldLayoutId id="2147483673" r:id="rId2"/>
    <p:sldLayoutId id="2147483674" r:id="rId3"/>
    <p:sldLayoutId id="2147483675" r:id="rId4"/>
    <p:sldLayoutId id="2147483676" r:id="rId5"/>
    <p:sldLayoutId id="2147483677" r:id="rId6"/>
    <p:sldLayoutId id="2147483678" r:id="rId7"/>
    <p:sldLayoutId id="2147483679" r:id="rId8"/>
    <p:sldLayoutId id="2147483680" r:id="rId9"/>
    <p:sldLayoutId id="2147483681" r:id="rId10"/>
    <p:sldLayoutId id="2147483682" r:id="rId11"/>
  </p:sldLayoutIdLst>
  <p:timing>
    <p:tnLst>
      <p:par>
        <p:cTn id="1" dur="indefinite" restart="never" nodeType="tmRoot"/>
      </p:par>
    </p:tnLst>
  </p:timing>
  <p:hf hdr="0" ftr="0" dt="0"/>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6.wmf"/></Relationships>
</file>

<file path=ppt/slides/_rels/slide5.x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6"/>
          <p:cNvSpPr>
            <a:spLocks noGrp="1" noChangeArrowheads="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fld id="{DA0243D0-FFC8-424E-9816-EADE617027B7}" type="slidenum">
              <a:rPr lang="en-US" altLang="en-US" sz="1400" smtClean="0"/>
              <a:pPr eaLnBrk="1" hangingPunct="1"/>
              <a:t>1</a:t>
            </a:fld>
            <a:endParaRPr lang="en-US" altLang="en-US" sz="1400" dirty="0" smtClean="0"/>
          </a:p>
        </p:txBody>
      </p:sp>
      <p:sp>
        <p:nvSpPr>
          <p:cNvPr id="3075" name="Text Box 2"/>
          <p:cNvSpPr txBox="1">
            <a:spLocks noChangeArrowheads="1"/>
          </p:cNvSpPr>
          <p:nvPr/>
        </p:nvSpPr>
        <p:spPr bwMode="auto">
          <a:xfrm>
            <a:off x="3108325" y="4503738"/>
            <a:ext cx="184150" cy="6715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endParaRPr lang="en-US" altLang="en-US" sz="3800" b="1" dirty="0">
              <a:solidFill>
                <a:srgbClr val="003399"/>
              </a:solidFill>
              <a:latin typeface="Verdana" pitchFamily="34" charset="0"/>
            </a:endParaRPr>
          </a:p>
        </p:txBody>
      </p:sp>
    </p:spTree>
  </p:cSld>
  <p:clrMapOvr>
    <a:masterClrMapping/>
  </p:clrMapOvr>
  <p:transition spd="med"/>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Slide Number Placeholder 4"/>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fld id="{7C2EFC13-8E54-48DB-9501-432A5F900E90}" type="slidenum">
              <a:rPr lang="en-US" altLang="en-US" sz="1400" smtClean="0"/>
              <a:pPr eaLnBrk="1" hangingPunct="1"/>
              <a:t>2</a:t>
            </a:fld>
            <a:endParaRPr lang="en-US" altLang="en-US" sz="1400" dirty="0" smtClean="0"/>
          </a:p>
        </p:txBody>
      </p:sp>
      <p:sp>
        <p:nvSpPr>
          <p:cNvPr id="4099" name="Rectangle 4"/>
          <p:cNvSpPr>
            <a:spLocks noGrp="1" noChangeArrowheads="1"/>
          </p:cNvSpPr>
          <p:nvPr>
            <p:ph type="title"/>
          </p:nvPr>
        </p:nvSpPr>
        <p:spPr>
          <a:xfrm>
            <a:off x="533400" y="2819400"/>
            <a:ext cx="8229600" cy="1524000"/>
          </a:xfrm>
        </p:spPr>
        <p:txBody>
          <a:bodyPr/>
          <a:lstStyle/>
          <a:p>
            <a:pPr eaLnBrk="1" hangingPunct="1"/>
            <a:r>
              <a:rPr lang="en-US" altLang="en-US" dirty="0" smtClean="0"/>
              <a:t>The Problem with pH</a:t>
            </a:r>
            <a:br>
              <a:rPr lang="en-US" altLang="en-US" dirty="0" smtClean="0"/>
            </a:br>
            <a:r>
              <a:rPr lang="en-US" altLang="en-US" dirty="0" smtClean="0"/>
              <a:t/>
            </a:r>
            <a:br>
              <a:rPr lang="en-US" altLang="en-US" dirty="0" smtClean="0"/>
            </a:br>
            <a:r>
              <a:rPr lang="en-US" altLang="en-US" sz="2800" dirty="0" smtClean="0"/>
              <a:t>Unit 2 – Mineral Soils</a:t>
            </a:r>
            <a:br>
              <a:rPr lang="en-US" altLang="en-US" sz="2800" dirty="0" smtClean="0"/>
            </a:br>
            <a:r>
              <a:rPr lang="en-US" altLang="en-US" sz="2800" dirty="0" smtClean="0"/>
              <a:t>Lesson 2.2 Soil Chemistry</a:t>
            </a:r>
          </a:p>
        </p:txBody>
      </p:sp>
      <p:sp>
        <p:nvSpPr>
          <p:cNvPr id="4100" name="Text Box 5"/>
          <p:cNvSpPr txBox="1">
            <a:spLocks noChangeArrowheads="1"/>
          </p:cNvSpPr>
          <p:nvPr/>
        </p:nvSpPr>
        <p:spPr bwMode="auto">
          <a:xfrm>
            <a:off x="762000" y="1295400"/>
            <a:ext cx="8382000" cy="519113"/>
          </a:xfrm>
          <a:prstGeom prst="rect">
            <a:avLst/>
          </a:prstGeom>
          <a:solidFill>
            <a:srgbClr val="00CC00"/>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algn="ctr">
              <a:spcBef>
                <a:spcPct val="50000"/>
              </a:spcBef>
            </a:pPr>
            <a:r>
              <a:rPr lang="en-US" altLang="en-US" sz="2800" b="1" dirty="0"/>
              <a:t>Principles of Agricultural Science – Plant</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fld id="{889BA53A-3CCE-4389-9AC8-29503622D47A}" type="slidenum">
              <a:rPr lang="en-US" altLang="en-US" sz="1400" smtClean="0"/>
              <a:pPr eaLnBrk="1" hangingPunct="1"/>
              <a:t>3</a:t>
            </a:fld>
            <a:endParaRPr lang="en-US" altLang="en-US" sz="1400" dirty="0" smtClean="0"/>
          </a:p>
        </p:txBody>
      </p:sp>
      <p:sp>
        <p:nvSpPr>
          <p:cNvPr id="5123" name="Rectangle 2"/>
          <p:cNvSpPr>
            <a:spLocks noGrp="1" noChangeArrowheads="1"/>
          </p:cNvSpPr>
          <p:nvPr>
            <p:ph type="title"/>
          </p:nvPr>
        </p:nvSpPr>
        <p:spPr/>
        <p:txBody>
          <a:bodyPr/>
          <a:lstStyle/>
          <a:p>
            <a:pPr eaLnBrk="1" hangingPunct="1"/>
            <a:r>
              <a:rPr lang="en-US" altLang="en-US" dirty="0" smtClean="0"/>
              <a:t>What is pH?</a:t>
            </a:r>
          </a:p>
        </p:txBody>
      </p:sp>
      <p:sp>
        <p:nvSpPr>
          <p:cNvPr id="56323" name="Rectangle 3"/>
          <p:cNvSpPr>
            <a:spLocks noGrp="1" noChangeArrowheads="1"/>
          </p:cNvSpPr>
          <p:nvPr>
            <p:ph type="body" idx="1"/>
          </p:nvPr>
        </p:nvSpPr>
        <p:spPr>
          <a:xfrm>
            <a:off x="457200" y="1828800"/>
            <a:ext cx="8305800" cy="5029200"/>
          </a:xfrm>
        </p:spPr>
        <p:txBody>
          <a:bodyPr/>
          <a:lstStyle/>
          <a:p>
            <a:pPr eaLnBrk="1" hangingPunct="1">
              <a:buFontTx/>
              <a:buBlip>
                <a:blip r:embed="rId3"/>
              </a:buBlip>
            </a:pPr>
            <a:r>
              <a:rPr lang="en-US" altLang="en-US" b="1" dirty="0" smtClean="0"/>
              <a:t>pH</a:t>
            </a:r>
            <a:r>
              <a:rPr lang="en-US" altLang="en-US" dirty="0" smtClean="0"/>
              <a:t> is the measure of acidity or alkalinity in a soil, based on the balance of hydrogen ions (H+) and hydroxyl ions (OH-).</a:t>
            </a:r>
          </a:p>
          <a:p>
            <a:pPr eaLnBrk="1" hangingPunct="1">
              <a:buFontTx/>
              <a:buBlip>
                <a:blip r:embed="rId3"/>
              </a:buBlip>
            </a:pPr>
            <a:r>
              <a:rPr lang="en-US" altLang="en-US" b="1" dirty="0" smtClean="0"/>
              <a:t>Acid: </a:t>
            </a:r>
            <a:r>
              <a:rPr lang="en-US" altLang="en-US" dirty="0" smtClean="0"/>
              <a:t>substance with a pH value less than 7.0; caused by a higher concentration of hydrogen ions (H+).</a:t>
            </a:r>
          </a:p>
          <a:p>
            <a:pPr eaLnBrk="1" hangingPunct="1">
              <a:buFontTx/>
              <a:buBlip>
                <a:blip r:embed="rId3"/>
              </a:buBlip>
            </a:pPr>
            <a:r>
              <a:rPr lang="en-US" altLang="en-US" b="1" dirty="0" smtClean="0"/>
              <a:t>Alkaline</a:t>
            </a:r>
            <a:r>
              <a:rPr lang="en-US" altLang="en-US" dirty="0"/>
              <a:t>:</a:t>
            </a:r>
            <a:r>
              <a:rPr lang="en-US" altLang="en-US" dirty="0" smtClean="0"/>
              <a:t> substance with a pH value greater than 7.0; caused by a higher concentration of hydroxyl ions (OH-).</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56323">
                                            <p:txEl>
                                              <p:pRg st="1" end="1"/>
                                            </p:txEl>
                                          </p:spTgt>
                                        </p:tgtEl>
                                        <p:attrNameLst>
                                          <p:attrName>style.visibility</p:attrName>
                                        </p:attrNameLst>
                                      </p:cBhvr>
                                      <p:to>
                                        <p:strVal val="visible"/>
                                      </p:to>
                                    </p:set>
                                    <p:anim calcmode="lin" valueType="num">
                                      <p:cBhvr additive="base">
                                        <p:cTn id="7" dur="500" fill="hold"/>
                                        <p:tgtEl>
                                          <p:spTgt spid="5632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632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56323">
                                            <p:txEl>
                                              <p:pRg st="2" end="2"/>
                                            </p:txEl>
                                          </p:spTgt>
                                        </p:tgtEl>
                                        <p:attrNameLst>
                                          <p:attrName>style.visibility</p:attrName>
                                        </p:attrNameLst>
                                      </p:cBhvr>
                                      <p:to>
                                        <p:strVal val="visible"/>
                                      </p:to>
                                    </p:set>
                                    <p:anim calcmode="lin" valueType="num">
                                      <p:cBhvr additive="base">
                                        <p:cTn id="13" dur="500" fill="hold"/>
                                        <p:tgtEl>
                                          <p:spTgt spid="5632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632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fld id="{ADE39E96-C37A-4DC3-9621-637E0756AAF7}" type="slidenum">
              <a:rPr lang="en-US" altLang="en-US" sz="1400" smtClean="0"/>
              <a:pPr eaLnBrk="1" hangingPunct="1"/>
              <a:t>4</a:t>
            </a:fld>
            <a:endParaRPr lang="en-US" altLang="en-US" sz="1400" dirty="0" smtClean="0"/>
          </a:p>
        </p:txBody>
      </p:sp>
      <p:sp>
        <p:nvSpPr>
          <p:cNvPr id="6147" name="Rectangle 2"/>
          <p:cNvSpPr>
            <a:spLocks noGrp="1" noChangeArrowheads="1"/>
          </p:cNvSpPr>
          <p:nvPr>
            <p:ph type="title"/>
          </p:nvPr>
        </p:nvSpPr>
        <p:spPr/>
        <p:txBody>
          <a:bodyPr/>
          <a:lstStyle/>
          <a:p>
            <a:pPr eaLnBrk="1" hangingPunct="1"/>
            <a:r>
              <a:rPr lang="en-US" altLang="en-US" dirty="0" smtClean="0"/>
              <a:t>pH: The Sweet and Sour of Soil</a:t>
            </a:r>
          </a:p>
        </p:txBody>
      </p:sp>
      <p:sp>
        <p:nvSpPr>
          <p:cNvPr id="48131" name="Rectangle 3"/>
          <p:cNvSpPr>
            <a:spLocks noGrp="1" noChangeArrowheads="1"/>
          </p:cNvSpPr>
          <p:nvPr>
            <p:ph type="body" idx="1"/>
          </p:nvPr>
        </p:nvSpPr>
        <p:spPr/>
        <p:txBody>
          <a:bodyPr/>
          <a:lstStyle/>
          <a:p>
            <a:pPr eaLnBrk="1" hangingPunct="1">
              <a:buFontTx/>
              <a:buBlip>
                <a:blip r:embed="rId3"/>
              </a:buBlip>
            </a:pPr>
            <a:r>
              <a:rPr lang="en-US" altLang="en-US" dirty="0" smtClean="0"/>
              <a:t>Acidic substances are sour, such as lemons and vinegar.</a:t>
            </a:r>
          </a:p>
          <a:p>
            <a:pPr eaLnBrk="1" hangingPunct="1"/>
            <a:endParaRPr lang="en-US" altLang="en-US" dirty="0" smtClean="0"/>
          </a:p>
          <a:p>
            <a:pPr eaLnBrk="1" hangingPunct="1">
              <a:buFontTx/>
              <a:buBlip>
                <a:blip r:embed="rId4"/>
              </a:buBlip>
            </a:pPr>
            <a:r>
              <a:rPr lang="en-US" altLang="en-US" dirty="0" smtClean="0"/>
              <a:t>Alkaline, or basic, substances are rather bitter, such as sea water and baking soda. But compared to acids, alkaline substances are referred to as sweet.</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48131">
                                            <p:txEl>
                                              <p:pRg st="0" end="0"/>
                                            </p:txEl>
                                          </p:spTgt>
                                        </p:tgtEl>
                                        <p:attrNameLst>
                                          <p:attrName>style.visibility</p:attrName>
                                        </p:attrNameLst>
                                      </p:cBhvr>
                                      <p:to>
                                        <p:strVal val="visible"/>
                                      </p:to>
                                    </p:set>
                                    <p:anim calcmode="lin" valueType="num">
                                      <p:cBhvr additive="base">
                                        <p:cTn id="7" dur="500" fill="hold"/>
                                        <p:tgtEl>
                                          <p:spTgt spid="48131">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8131">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48131">
                                            <p:txEl>
                                              <p:pRg st="2" end="2"/>
                                            </p:txEl>
                                          </p:spTgt>
                                        </p:tgtEl>
                                        <p:attrNameLst>
                                          <p:attrName>style.visibility</p:attrName>
                                        </p:attrNameLst>
                                      </p:cBhvr>
                                      <p:to>
                                        <p:strVal val="visible"/>
                                      </p:to>
                                    </p:set>
                                    <p:anim calcmode="lin" valueType="num">
                                      <p:cBhvr additive="base">
                                        <p:cTn id="13" dur="500" fill="hold"/>
                                        <p:tgtEl>
                                          <p:spTgt spid="48131">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48131">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fld id="{7C75C696-AFE7-4DDC-867F-2E33628BC580}" type="slidenum">
              <a:rPr lang="en-US" altLang="en-US" sz="1400" smtClean="0"/>
              <a:pPr eaLnBrk="1" hangingPunct="1"/>
              <a:t>5</a:t>
            </a:fld>
            <a:endParaRPr lang="en-US" altLang="en-US" sz="1400" dirty="0" smtClean="0"/>
          </a:p>
        </p:txBody>
      </p:sp>
      <p:sp>
        <p:nvSpPr>
          <p:cNvPr id="7171" name="Rectangle 2"/>
          <p:cNvSpPr>
            <a:spLocks noGrp="1" noChangeArrowheads="1"/>
          </p:cNvSpPr>
          <p:nvPr>
            <p:ph type="title"/>
          </p:nvPr>
        </p:nvSpPr>
        <p:spPr/>
        <p:txBody>
          <a:bodyPr/>
          <a:lstStyle/>
          <a:p>
            <a:pPr eaLnBrk="1" hangingPunct="1"/>
            <a:r>
              <a:rPr lang="en-US" altLang="en-US" dirty="0" smtClean="0"/>
              <a:t>pH Scale</a:t>
            </a:r>
          </a:p>
        </p:txBody>
      </p:sp>
      <p:sp>
        <p:nvSpPr>
          <p:cNvPr id="55299" name="Rectangle 3"/>
          <p:cNvSpPr>
            <a:spLocks noGrp="1" noChangeArrowheads="1"/>
          </p:cNvSpPr>
          <p:nvPr>
            <p:ph type="body" idx="1"/>
          </p:nvPr>
        </p:nvSpPr>
        <p:spPr>
          <a:xfrm>
            <a:off x="2895600" y="2133600"/>
            <a:ext cx="6248400" cy="4572000"/>
          </a:xfrm>
        </p:spPr>
        <p:txBody>
          <a:bodyPr/>
          <a:lstStyle/>
          <a:p>
            <a:pPr eaLnBrk="1" hangingPunct="1">
              <a:buFontTx/>
              <a:buBlip>
                <a:blip r:embed="rId3"/>
              </a:buBlip>
            </a:pPr>
            <a:r>
              <a:rPr lang="en-US" altLang="en-US" dirty="0" smtClean="0"/>
              <a:t>Measured on a scale of 0 - 14.</a:t>
            </a:r>
          </a:p>
          <a:p>
            <a:pPr eaLnBrk="1" hangingPunct="1">
              <a:buFontTx/>
              <a:buBlip>
                <a:blip r:embed="rId3"/>
              </a:buBlip>
            </a:pPr>
            <a:r>
              <a:rPr lang="en-US" altLang="en-US" dirty="0" smtClean="0"/>
              <a:t>7.0 is neutral.</a:t>
            </a:r>
          </a:p>
          <a:p>
            <a:pPr eaLnBrk="1" hangingPunct="1">
              <a:buFontTx/>
              <a:buBlip>
                <a:blip r:embed="rId3"/>
              </a:buBlip>
            </a:pPr>
            <a:r>
              <a:rPr lang="en-US" altLang="en-US" dirty="0" smtClean="0"/>
              <a:t>Each pH point multiplies the pH factor by 10.</a:t>
            </a:r>
          </a:p>
          <a:p>
            <a:pPr eaLnBrk="1" hangingPunct="1">
              <a:buFontTx/>
              <a:buBlip>
                <a:blip r:embed="rId3"/>
              </a:buBlip>
            </a:pPr>
            <a:r>
              <a:rPr lang="en-US" altLang="en-US" dirty="0" smtClean="0"/>
              <a:t>For example:</a:t>
            </a:r>
          </a:p>
          <a:p>
            <a:pPr lvl="1" eaLnBrk="1" hangingPunct="1"/>
            <a:r>
              <a:rPr lang="en-US" altLang="en-US" dirty="0" smtClean="0"/>
              <a:t>A pH of 5.0 is 10 times more acidic than pH 6.0 and 100 times more acidic than pH 7.0. </a:t>
            </a:r>
          </a:p>
        </p:txBody>
      </p:sp>
      <p:pic>
        <p:nvPicPr>
          <p:cNvPr id="5" name="Content Placeholder 6" descr="pHscale.png"/>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304800" y="1828800"/>
            <a:ext cx="2057400" cy="4724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55299">
                                            <p:txEl>
                                              <p:pRg st="0" end="0"/>
                                            </p:txEl>
                                          </p:spTgt>
                                        </p:tgtEl>
                                        <p:attrNameLst>
                                          <p:attrName>style.visibility</p:attrName>
                                        </p:attrNameLst>
                                      </p:cBhvr>
                                      <p:to>
                                        <p:strVal val="visible"/>
                                      </p:to>
                                    </p:set>
                                    <p:anim calcmode="lin" valueType="num">
                                      <p:cBhvr additive="base">
                                        <p:cTn id="7" dur="500" fill="hold"/>
                                        <p:tgtEl>
                                          <p:spTgt spid="55299">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5299">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55299">
                                            <p:txEl>
                                              <p:pRg st="1" end="1"/>
                                            </p:txEl>
                                          </p:spTgt>
                                        </p:tgtEl>
                                        <p:attrNameLst>
                                          <p:attrName>style.visibility</p:attrName>
                                        </p:attrNameLst>
                                      </p:cBhvr>
                                      <p:to>
                                        <p:strVal val="visible"/>
                                      </p:to>
                                    </p:set>
                                    <p:anim calcmode="lin" valueType="num">
                                      <p:cBhvr additive="base">
                                        <p:cTn id="13" dur="500" fill="hold"/>
                                        <p:tgtEl>
                                          <p:spTgt spid="55299">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5299">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nodeType="clickEffect">
                                  <p:stCondLst>
                                    <p:cond delay="0"/>
                                  </p:stCondLst>
                                  <p:childTnLst>
                                    <p:set>
                                      <p:cBhvr>
                                        <p:cTn id="18" dur="1" fill="hold">
                                          <p:stCondLst>
                                            <p:cond delay="0"/>
                                          </p:stCondLst>
                                        </p:cTn>
                                        <p:tgtEl>
                                          <p:spTgt spid="55299">
                                            <p:txEl>
                                              <p:pRg st="2" end="2"/>
                                            </p:txEl>
                                          </p:spTgt>
                                        </p:tgtEl>
                                        <p:attrNameLst>
                                          <p:attrName>style.visibility</p:attrName>
                                        </p:attrNameLst>
                                      </p:cBhvr>
                                      <p:to>
                                        <p:strVal val="visible"/>
                                      </p:to>
                                    </p:set>
                                    <p:anim calcmode="lin" valueType="num">
                                      <p:cBhvr additive="base">
                                        <p:cTn id="19" dur="500" fill="hold"/>
                                        <p:tgtEl>
                                          <p:spTgt spid="55299">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55299">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nodeType="clickEffect">
                                  <p:stCondLst>
                                    <p:cond delay="0"/>
                                  </p:stCondLst>
                                  <p:childTnLst>
                                    <p:set>
                                      <p:cBhvr>
                                        <p:cTn id="24" dur="1" fill="hold">
                                          <p:stCondLst>
                                            <p:cond delay="0"/>
                                          </p:stCondLst>
                                        </p:cTn>
                                        <p:tgtEl>
                                          <p:spTgt spid="55299">
                                            <p:txEl>
                                              <p:pRg st="3" end="3"/>
                                            </p:txEl>
                                          </p:spTgt>
                                        </p:tgtEl>
                                        <p:attrNameLst>
                                          <p:attrName>style.visibility</p:attrName>
                                        </p:attrNameLst>
                                      </p:cBhvr>
                                      <p:to>
                                        <p:strVal val="visible"/>
                                      </p:to>
                                    </p:set>
                                    <p:anim calcmode="lin" valueType="num">
                                      <p:cBhvr additive="base">
                                        <p:cTn id="25" dur="500" fill="hold"/>
                                        <p:tgtEl>
                                          <p:spTgt spid="55299">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55299">
                                            <p:txEl>
                                              <p:pRg st="3" end="3"/>
                                            </p:txEl>
                                          </p:spTgt>
                                        </p:tgtEl>
                                        <p:attrNameLst>
                                          <p:attrName>ppt_y</p:attrName>
                                        </p:attrNameLst>
                                      </p:cBhvr>
                                      <p:tavLst>
                                        <p:tav tm="0">
                                          <p:val>
                                            <p:strVal val="1+#ppt_h/2"/>
                                          </p:val>
                                        </p:tav>
                                        <p:tav tm="100000">
                                          <p:val>
                                            <p:strVal val="#ppt_y"/>
                                          </p:val>
                                        </p:tav>
                                      </p:tavLst>
                                    </p:anim>
                                  </p:childTnLst>
                                </p:cTn>
                              </p:par>
                              <p:par>
                                <p:cTn id="27" presetID="2" presetClass="entr" presetSubtype="4" fill="hold" nodeType="withEffect">
                                  <p:stCondLst>
                                    <p:cond delay="0"/>
                                  </p:stCondLst>
                                  <p:childTnLst>
                                    <p:set>
                                      <p:cBhvr>
                                        <p:cTn id="28" dur="1" fill="hold">
                                          <p:stCondLst>
                                            <p:cond delay="0"/>
                                          </p:stCondLst>
                                        </p:cTn>
                                        <p:tgtEl>
                                          <p:spTgt spid="55299">
                                            <p:txEl>
                                              <p:pRg st="4" end="4"/>
                                            </p:txEl>
                                          </p:spTgt>
                                        </p:tgtEl>
                                        <p:attrNameLst>
                                          <p:attrName>style.visibility</p:attrName>
                                        </p:attrNameLst>
                                      </p:cBhvr>
                                      <p:to>
                                        <p:strVal val="visible"/>
                                      </p:to>
                                    </p:set>
                                    <p:anim calcmode="lin" valueType="num">
                                      <p:cBhvr additive="base">
                                        <p:cTn id="29" dur="500" fill="hold"/>
                                        <p:tgtEl>
                                          <p:spTgt spid="55299">
                                            <p:txEl>
                                              <p:pRg st="4" end="4"/>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55299">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fld id="{50A34601-A5A4-46AC-8444-A6A3FED8FCFA}" type="slidenum">
              <a:rPr lang="en-US" altLang="en-US" sz="1400" smtClean="0"/>
              <a:pPr eaLnBrk="1" hangingPunct="1"/>
              <a:t>6</a:t>
            </a:fld>
            <a:endParaRPr lang="en-US" altLang="en-US" sz="1400" dirty="0" smtClean="0"/>
          </a:p>
        </p:txBody>
      </p:sp>
      <p:sp>
        <p:nvSpPr>
          <p:cNvPr id="8195" name="Rectangle 2"/>
          <p:cNvSpPr>
            <a:spLocks noGrp="1" noChangeArrowheads="1"/>
          </p:cNvSpPr>
          <p:nvPr>
            <p:ph type="title"/>
          </p:nvPr>
        </p:nvSpPr>
        <p:spPr/>
        <p:txBody>
          <a:bodyPr/>
          <a:lstStyle/>
          <a:p>
            <a:pPr eaLnBrk="1" hangingPunct="1"/>
            <a:r>
              <a:rPr lang="en-US" altLang="en-US" dirty="0" smtClean="0"/>
              <a:t>Who cares about pH?</a:t>
            </a:r>
          </a:p>
        </p:txBody>
      </p:sp>
      <p:sp>
        <p:nvSpPr>
          <p:cNvPr id="49155" name="Rectangle 3"/>
          <p:cNvSpPr>
            <a:spLocks noGrp="1" noChangeArrowheads="1"/>
          </p:cNvSpPr>
          <p:nvPr>
            <p:ph type="body" idx="1"/>
          </p:nvPr>
        </p:nvSpPr>
        <p:spPr/>
        <p:txBody>
          <a:bodyPr/>
          <a:lstStyle/>
          <a:p>
            <a:pPr eaLnBrk="1" hangingPunct="1">
              <a:buFontTx/>
              <a:buNone/>
            </a:pPr>
            <a:r>
              <a:rPr lang="en-US" altLang="en-US" dirty="0" smtClean="0"/>
              <a:t>Soil pH is important to horticulturalists and crop producers because of its influence of nutrient availability in the soil.</a:t>
            </a:r>
            <a:br>
              <a:rPr lang="en-US" altLang="en-US" dirty="0" smtClean="0"/>
            </a:br>
            <a:endParaRPr lang="en-US" altLang="en-US" dirty="0" smtClean="0"/>
          </a:p>
          <a:p>
            <a:pPr lvl="1" eaLnBrk="1" hangingPunct="1"/>
            <a:r>
              <a:rPr lang="en-US" altLang="en-US" dirty="0" smtClean="0"/>
              <a:t>At the ideal soil pH level, plants can uptake soil nutrients required for growth and health.</a:t>
            </a:r>
          </a:p>
          <a:p>
            <a:pPr lvl="1" eaLnBrk="1" hangingPunct="1"/>
            <a:r>
              <a:rPr lang="en-US" altLang="en-US" dirty="0" smtClean="0"/>
              <a:t>Certain soil nutrients become unavailable at different pH levels.</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49155">
                                            <p:txEl>
                                              <p:pRg st="0" end="0"/>
                                            </p:txEl>
                                          </p:spTgt>
                                        </p:tgtEl>
                                        <p:attrNameLst>
                                          <p:attrName>style.visibility</p:attrName>
                                        </p:attrNameLst>
                                      </p:cBhvr>
                                      <p:to>
                                        <p:strVal val="visible"/>
                                      </p:to>
                                    </p:set>
                                    <p:anim calcmode="lin" valueType="num">
                                      <p:cBhvr additive="base">
                                        <p:cTn id="7" dur="500" fill="hold"/>
                                        <p:tgtEl>
                                          <p:spTgt spid="4915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915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49155">
                                            <p:txEl>
                                              <p:pRg st="1" end="1"/>
                                            </p:txEl>
                                          </p:spTgt>
                                        </p:tgtEl>
                                        <p:attrNameLst>
                                          <p:attrName>style.visibility</p:attrName>
                                        </p:attrNameLst>
                                      </p:cBhvr>
                                      <p:to>
                                        <p:strVal val="visible"/>
                                      </p:to>
                                    </p:set>
                                    <p:anim calcmode="lin" valueType="num">
                                      <p:cBhvr additive="base">
                                        <p:cTn id="13" dur="500" fill="hold"/>
                                        <p:tgtEl>
                                          <p:spTgt spid="49155">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49155">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nodeType="clickEffect">
                                  <p:stCondLst>
                                    <p:cond delay="0"/>
                                  </p:stCondLst>
                                  <p:childTnLst>
                                    <p:set>
                                      <p:cBhvr>
                                        <p:cTn id="18" dur="1" fill="hold">
                                          <p:stCondLst>
                                            <p:cond delay="0"/>
                                          </p:stCondLst>
                                        </p:cTn>
                                        <p:tgtEl>
                                          <p:spTgt spid="49155">
                                            <p:txEl>
                                              <p:pRg st="2" end="2"/>
                                            </p:txEl>
                                          </p:spTgt>
                                        </p:tgtEl>
                                        <p:attrNameLst>
                                          <p:attrName>style.visibility</p:attrName>
                                        </p:attrNameLst>
                                      </p:cBhvr>
                                      <p:to>
                                        <p:strVal val="visible"/>
                                      </p:to>
                                    </p:set>
                                    <p:anim calcmode="lin" valueType="num">
                                      <p:cBhvr additive="base">
                                        <p:cTn id="19" dur="500" fill="hold"/>
                                        <p:tgtEl>
                                          <p:spTgt spid="49155">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49155">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fld id="{6A9D17A2-DCA7-4739-A2A2-80D9A6E200E7}" type="slidenum">
              <a:rPr lang="en-US" altLang="en-US" sz="1400" smtClean="0"/>
              <a:pPr eaLnBrk="1" hangingPunct="1"/>
              <a:t>7</a:t>
            </a:fld>
            <a:endParaRPr lang="en-US" altLang="en-US" sz="1400" dirty="0" smtClean="0"/>
          </a:p>
        </p:txBody>
      </p:sp>
      <p:sp>
        <p:nvSpPr>
          <p:cNvPr id="9219" name="Rectangle 2"/>
          <p:cNvSpPr>
            <a:spLocks noGrp="1" noChangeArrowheads="1"/>
          </p:cNvSpPr>
          <p:nvPr>
            <p:ph type="title"/>
          </p:nvPr>
        </p:nvSpPr>
        <p:spPr/>
        <p:txBody>
          <a:bodyPr/>
          <a:lstStyle/>
          <a:p>
            <a:pPr eaLnBrk="1" hangingPunct="1"/>
            <a:r>
              <a:rPr lang="en-US" altLang="en-US" dirty="0" smtClean="0"/>
              <a:t>Available Nutrients</a:t>
            </a:r>
          </a:p>
        </p:txBody>
      </p:sp>
      <p:sp>
        <p:nvSpPr>
          <p:cNvPr id="9220" name="Rectangle 3"/>
          <p:cNvSpPr>
            <a:spLocks noGrp="1" noChangeArrowheads="1"/>
          </p:cNvSpPr>
          <p:nvPr>
            <p:ph type="body" idx="1"/>
          </p:nvPr>
        </p:nvSpPr>
        <p:spPr>
          <a:xfrm>
            <a:off x="304800" y="1981200"/>
            <a:ext cx="3124200" cy="4144963"/>
          </a:xfrm>
        </p:spPr>
        <p:txBody>
          <a:bodyPr/>
          <a:lstStyle/>
          <a:p>
            <a:pPr eaLnBrk="1" hangingPunct="1">
              <a:buFontTx/>
              <a:buNone/>
            </a:pPr>
            <a:r>
              <a:rPr lang="en-US" altLang="en-US" dirty="0" smtClean="0"/>
              <a:t>Different plant nutrients are affected by pH levels </a:t>
            </a:r>
          </a:p>
          <a:p>
            <a:pPr eaLnBrk="1" hangingPunct="1">
              <a:buFontTx/>
              <a:buNone/>
            </a:pPr>
            <a:endParaRPr lang="en-US" altLang="en-US" sz="2400" dirty="0" smtClean="0"/>
          </a:p>
          <a:p>
            <a:pPr eaLnBrk="1" hangingPunct="1">
              <a:buFontTx/>
              <a:buNone/>
            </a:pPr>
            <a:r>
              <a:rPr lang="en-US" altLang="en-US" sz="2000" dirty="0" smtClean="0"/>
              <a:t>(The wider the bar the more available the nutrient is to the plant)</a:t>
            </a:r>
          </a:p>
        </p:txBody>
      </p:sp>
      <p:pic>
        <p:nvPicPr>
          <p:cNvPr id="9221"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352800" y="1828800"/>
            <a:ext cx="5419725" cy="4275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222" name="Text Box 6"/>
          <p:cNvSpPr txBox="1">
            <a:spLocks noChangeArrowheads="1"/>
          </p:cNvSpPr>
          <p:nvPr/>
        </p:nvSpPr>
        <p:spPr bwMode="auto">
          <a:xfrm>
            <a:off x="3429000" y="6096000"/>
            <a:ext cx="3810000"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spcBef>
                <a:spcPct val="50000"/>
              </a:spcBef>
            </a:pPr>
            <a:r>
              <a:rPr lang="en-US" altLang="en-US" dirty="0"/>
              <a:t>Redding, K., &amp; Masterman, D. (2007).</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fld id="{32C14670-A733-4362-B0C6-B1F4328379A9}" type="slidenum">
              <a:rPr lang="en-US" altLang="en-US" sz="1400" smtClean="0"/>
              <a:pPr eaLnBrk="1" hangingPunct="1"/>
              <a:t>8</a:t>
            </a:fld>
            <a:endParaRPr lang="en-US" altLang="en-US" sz="1400" dirty="0" smtClean="0"/>
          </a:p>
        </p:txBody>
      </p:sp>
      <p:sp>
        <p:nvSpPr>
          <p:cNvPr id="10243" name="Rectangle 2"/>
          <p:cNvSpPr>
            <a:spLocks noGrp="1" noChangeArrowheads="1"/>
          </p:cNvSpPr>
          <p:nvPr>
            <p:ph type="title"/>
          </p:nvPr>
        </p:nvSpPr>
        <p:spPr/>
        <p:txBody>
          <a:bodyPr/>
          <a:lstStyle/>
          <a:p>
            <a:pPr eaLnBrk="1" hangingPunct="1"/>
            <a:r>
              <a:rPr lang="en-US" altLang="en-US" dirty="0" smtClean="0"/>
              <a:t>Changing pH</a:t>
            </a:r>
          </a:p>
        </p:txBody>
      </p:sp>
      <p:sp>
        <p:nvSpPr>
          <p:cNvPr id="53251" name="Rectangle 3"/>
          <p:cNvSpPr>
            <a:spLocks noGrp="1" noChangeArrowheads="1"/>
          </p:cNvSpPr>
          <p:nvPr>
            <p:ph type="body" idx="1"/>
          </p:nvPr>
        </p:nvSpPr>
        <p:spPr/>
        <p:txBody>
          <a:bodyPr/>
          <a:lstStyle/>
          <a:p>
            <a:pPr eaLnBrk="1" hangingPunct="1">
              <a:buClr>
                <a:srgbClr val="00CC00"/>
              </a:buClr>
            </a:pPr>
            <a:r>
              <a:rPr lang="en-US" altLang="en-US" dirty="0" smtClean="0"/>
              <a:t>Low pH levels in soil can be changed by adding a buffer, such as lime to the soil. Lime raises soil pH to a more acceptable level.</a:t>
            </a:r>
          </a:p>
          <a:p>
            <a:pPr eaLnBrk="1" hangingPunct="1">
              <a:buClr>
                <a:srgbClr val="00CC00"/>
              </a:buClr>
            </a:pPr>
            <a:r>
              <a:rPr lang="en-US" altLang="en-US" dirty="0" smtClean="0"/>
              <a:t>Soil pH can also be lowered by adding sulfur compounds to the soil.</a:t>
            </a:r>
          </a:p>
        </p:txBody>
      </p:sp>
      <p:pic>
        <p:nvPicPr>
          <p:cNvPr id="10245" name="Picture 5"/>
          <p:cNvPicPr>
            <a:picLocks noChangeAspect="1" noChangeArrowheads="1"/>
          </p:cNvPicPr>
          <p:nvPr/>
        </p:nvPicPr>
        <p:blipFill>
          <a:blip r:embed="rId3">
            <a:extLst>
              <a:ext uri="{28A0092B-C50C-407E-A947-70E740481C1C}">
                <a14:useLocalDpi xmlns:a14="http://schemas.microsoft.com/office/drawing/2010/main" val="0"/>
              </a:ext>
            </a:extLst>
          </a:blip>
          <a:srcRect t="19572" b="24159"/>
          <a:stretch>
            <a:fillRect/>
          </a:stretch>
        </p:blipFill>
        <p:spPr bwMode="auto">
          <a:xfrm>
            <a:off x="2743200" y="4953000"/>
            <a:ext cx="3733800" cy="167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53251">
                                            <p:txEl>
                                              <p:pRg st="0" end="0"/>
                                            </p:txEl>
                                          </p:spTgt>
                                        </p:tgtEl>
                                        <p:attrNameLst>
                                          <p:attrName>style.visibility</p:attrName>
                                        </p:attrNameLst>
                                      </p:cBhvr>
                                      <p:to>
                                        <p:strVal val="visible"/>
                                      </p:to>
                                    </p:set>
                                    <p:anim calcmode="lin" valueType="num">
                                      <p:cBhvr additive="base">
                                        <p:cTn id="7" dur="500" fill="hold"/>
                                        <p:tgtEl>
                                          <p:spTgt spid="53251">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3251">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53251">
                                            <p:txEl>
                                              <p:pRg st="1" end="1"/>
                                            </p:txEl>
                                          </p:spTgt>
                                        </p:tgtEl>
                                        <p:attrNameLst>
                                          <p:attrName>style.visibility</p:attrName>
                                        </p:attrNameLst>
                                      </p:cBhvr>
                                      <p:to>
                                        <p:strVal val="visible"/>
                                      </p:to>
                                    </p:set>
                                    <p:anim calcmode="lin" valueType="num">
                                      <p:cBhvr additive="base">
                                        <p:cTn id="13" dur="500" fill="hold"/>
                                        <p:tgtEl>
                                          <p:spTgt spid="53251">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3251">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fld id="{089B3EBB-05D4-493F-B6FD-D358EF59BBCB}" type="slidenum">
              <a:rPr lang="en-US" altLang="en-US" sz="1400" smtClean="0"/>
              <a:pPr eaLnBrk="1" hangingPunct="1"/>
              <a:t>9</a:t>
            </a:fld>
            <a:endParaRPr lang="en-US" altLang="en-US" sz="1400" dirty="0" smtClean="0"/>
          </a:p>
        </p:txBody>
      </p:sp>
      <p:sp>
        <p:nvSpPr>
          <p:cNvPr id="11267" name="Rectangle 2"/>
          <p:cNvSpPr>
            <a:spLocks noGrp="1" noChangeArrowheads="1"/>
          </p:cNvSpPr>
          <p:nvPr>
            <p:ph type="title"/>
          </p:nvPr>
        </p:nvSpPr>
        <p:spPr>
          <a:xfrm>
            <a:off x="457200" y="274638"/>
            <a:ext cx="8229600" cy="911225"/>
          </a:xfrm>
        </p:spPr>
        <p:txBody>
          <a:bodyPr/>
          <a:lstStyle/>
          <a:p>
            <a:pPr eaLnBrk="1" hangingPunct="1"/>
            <a:r>
              <a:rPr lang="en-US" altLang="en-US" dirty="0" smtClean="0"/>
              <a:t>References</a:t>
            </a:r>
          </a:p>
        </p:txBody>
      </p:sp>
      <p:sp>
        <p:nvSpPr>
          <p:cNvPr id="11268" name="Rectangle 3"/>
          <p:cNvSpPr>
            <a:spLocks noGrp="1" noChangeArrowheads="1"/>
          </p:cNvSpPr>
          <p:nvPr>
            <p:ph type="body" idx="1"/>
          </p:nvPr>
        </p:nvSpPr>
        <p:spPr>
          <a:xfrm>
            <a:off x="457200" y="2046288"/>
            <a:ext cx="8229600" cy="4430712"/>
          </a:xfrm>
        </p:spPr>
        <p:txBody>
          <a:bodyPr/>
          <a:lstStyle/>
          <a:p>
            <a:pPr eaLnBrk="1" hangingPunct="1">
              <a:lnSpc>
                <a:spcPct val="80000"/>
              </a:lnSpc>
              <a:buNone/>
            </a:pPr>
            <a:r>
              <a:rPr lang="en-US" altLang="en-US" sz="2400" dirty="0" smtClean="0"/>
              <a:t>Feldkamp, S. (Ed.). (2002). </a:t>
            </a:r>
            <a:r>
              <a:rPr lang="en-US" altLang="en-US" sz="2400" i="1" dirty="0" smtClean="0"/>
              <a:t>Modern biology</a:t>
            </a:r>
            <a:r>
              <a:rPr lang="en-US" altLang="en-US" sz="2400" dirty="0" smtClean="0"/>
              <a:t>. Austin, TX: Holt, Rinehart, and Winston.</a:t>
            </a:r>
          </a:p>
          <a:p>
            <a:pPr eaLnBrk="1" hangingPunct="1">
              <a:lnSpc>
                <a:spcPct val="80000"/>
              </a:lnSpc>
              <a:buFontTx/>
              <a:buNone/>
            </a:pPr>
            <a:endParaRPr lang="en-US" altLang="en-US" sz="2400" dirty="0" smtClean="0"/>
          </a:p>
          <a:p>
            <a:pPr eaLnBrk="1" hangingPunct="1">
              <a:lnSpc>
                <a:spcPct val="80000"/>
              </a:lnSpc>
              <a:buFontTx/>
              <a:buNone/>
            </a:pPr>
            <a:r>
              <a:rPr lang="en-US" altLang="en-US" sz="2400" dirty="0" smtClean="0"/>
              <a:t>Owings, A., et.al. (2006). </a:t>
            </a:r>
            <a:r>
              <a:rPr lang="en-US" altLang="en-US" sz="2400" i="1" dirty="0" smtClean="0"/>
              <a:t>The Louisiana manual for the environmental horticulture industry</a:t>
            </a:r>
            <a:r>
              <a:rPr lang="en-US" altLang="en-US" sz="2400" dirty="0" smtClean="0"/>
              <a:t>. Louisiana Association of Nurserymen. Baton Rouge. </a:t>
            </a:r>
          </a:p>
          <a:p>
            <a:pPr eaLnBrk="1" hangingPunct="1">
              <a:lnSpc>
                <a:spcPct val="80000"/>
              </a:lnSpc>
              <a:buFontTx/>
              <a:buNone/>
            </a:pPr>
            <a:endParaRPr lang="en-US" altLang="en-US" sz="2400" dirty="0" smtClean="0"/>
          </a:p>
          <a:p>
            <a:pPr eaLnBrk="1" hangingPunct="1">
              <a:lnSpc>
                <a:spcPct val="80000"/>
              </a:lnSpc>
              <a:buFontTx/>
              <a:buNone/>
            </a:pPr>
            <a:r>
              <a:rPr lang="en-US" altLang="en-US" sz="2400" dirty="0" smtClean="0"/>
              <a:t>Plaster, E. J. (2003). </a:t>
            </a:r>
            <a:r>
              <a:rPr lang="en-US" altLang="en-US" sz="2400" i="1" dirty="0" smtClean="0"/>
              <a:t>Soil science and management</a:t>
            </a:r>
            <a:r>
              <a:rPr lang="en-US" altLang="en-US" sz="2400" dirty="0" smtClean="0"/>
              <a:t> (4th ed.). Clifton Park, NY: Delmar.</a:t>
            </a:r>
          </a:p>
          <a:p>
            <a:pPr eaLnBrk="1" hangingPunct="1">
              <a:lnSpc>
                <a:spcPct val="80000"/>
              </a:lnSpc>
              <a:buFontTx/>
              <a:buNone/>
            </a:pPr>
            <a:endParaRPr lang="en-US" altLang="en-US" sz="2400" dirty="0" smtClean="0"/>
          </a:p>
          <a:p>
            <a:pPr eaLnBrk="1" hangingPunct="1">
              <a:lnSpc>
                <a:spcPct val="80000"/>
              </a:lnSpc>
              <a:buFontTx/>
              <a:buNone/>
            </a:pPr>
            <a:r>
              <a:rPr lang="en-US" altLang="en-US" sz="2400" dirty="0" smtClean="0"/>
              <a:t>Redding, K., &amp; Masterman, D. (2007). </a:t>
            </a:r>
            <a:r>
              <a:rPr lang="en-US" altLang="en-US" sz="2400" i="1" dirty="0" smtClean="0"/>
              <a:t>Biology with Vernier</a:t>
            </a:r>
            <a:r>
              <a:rPr lang="en-US" altLang="en-US" sz="2400" dirty="0" smtClean="0"/>
              <a:t>. Beaverton, OR: Vernier Software &amp; Technology.</a:t>
            </a:r>
          </a:p>
        </p:txBody>
      </p:sp>
    </p:spTree>
  </p:cSld>
  <p:clrMapOvr>
    <a:masterClrMapping/>
  </p:clrMapOvr>
  <p:transition>
    <p:zoom dir="in"/>
  </p:transition>
  <p:timing>
    <p:tnLst>
      <p:par>
        <p:cTn id="1" dur="indefinite" restart="never" nodeType="tmRoot"/>
      </p:par>
    </p:tnLst>
  </p:timing>
</p:sld>
</file>

<file path=ppt/theme/theme1.xml><?xml version="1.0" encoding="utf-8"?>
<a:theme xmlns:a="http://schemas.openxmlformats.org/drawingml/2006/main" name="Plant_PowerPoint_Template">
  <a:themeElements>
    <a:clrScheme name="Plant_PowerPoint_Templat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Plant_PowerPoint_Templat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Plant_PowerPoint_Templat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Plant_PowerPoint_Template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Plant_PowerPoint_Template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Plant_PowerPoint_Template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Plant_PowerPoint_Template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Plant_PowerPoint_Template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Plant_PowerPoint_Template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Plant_PowerPoint_Template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Plant_PowerPoint_Template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Plant_PowerPoint_Template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Plant_PowerPoint_Template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Plant_PowerPoint_Template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Plant_PowerPoint_Template</Template>
  <TotalTime>239</TotalTime>
  <Words>984</Words>
  <Application>Microsoft Office PowerPoint</Application>
  <PresentationFormat>On-screen Show (4:3)</PresentationFormat>
  <Paragraphs>99</Paragraphs>
  <Slides>9</Slides>
  <Notes>9</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9</vt:i4>
      </vt:variant>
    </vt:vector>
  </HeadingPairs>
  <TitlesOfParts>
    <vt:vector size="13" baseType="lpstr">
      <vt:lpstr>Arial</vt:lpstr>
      <vt:lpstr>Times New Roman</vt:lpstr>
      <vt:lpstr>Verdana</vt:lpstr>
      <vt:lpstr>Plant_PowerPoint_Template</vt:lpstr>
      <vt:lpstr>PowerPoint Presentation</vt:lpstr>
      <vt:lpstr>The Problem with pH  Unit 2 – Mineral Soils Lesson 2.2 Soil Chemistry</vt:lpstr>
      <vt:lpstr>What is pH?</vt:lpstr>
      <vt:lpstr>pH: The Sweet and Sour of Soil</vt:lpstr>
      <vt:lpstr>pH Scale</vt:lpstr>
      <vt:lpstr>Who cares about pH?</vt:lpstr>
      <vt:lpstr>Available Nutrients</vt:lpstr>
      <vt:lpstr>Changing pH</vt:lpstr>
      <vt:lpstr>References</vt:lpstr>
    </vt:vector>
  </TitlesOfParts>
  <Manager>Dan Jansen</Manager>
  <Company>Curriculum for Agricultural Science Education</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Problem with pH</dc:title>
  <dc:subject>ASP - Unit 2 - Lesson 2.2 Soil Chemisty</dc:subject>
  <dc:creator>Terry Toney and Dan Jansen</dc:creator>
  <cp:lastModifiedBy>Melanie Bloom</cp:lastModifiedBy>
  <cp:revision>34</cp:revision>
  <dcterms:created xsi:type="dcterms:W3CDTF">2008-10-20T15:47:04Z</dcterms:created>
  <dcterms:modified xsi:type="dcterms:W3CDTF">2015-04-18T17:34:31Z</dcterms:modified>
</cp:coreProperties>
</file>