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7" r:id="rId2"/>
    <p:sldId id="271" r:id="rId3"/>
    <p:sldId id="272" r:id="rId4"/>
    <p:sldId id="277" r:id="rId5"/>
    <p:sldId id="280" r:id="rId6"/>
    <p:sldId id="281" r:id="rId7"/>
    <p:sldId id="278" r:id="rId8"/>
    <p:sldId id="279" r:id="rId9"/>
    <p:sldId id="273" r:id="rId10"/>
    <p:sldId id="275" r:id="rId11"/>
    <p:sldId id="259" r:id="rId12"/>
  </p:sldIdLst>
  <p:sldSz cx="9144000" cy="6858000" type="screen4x3"/>
  <p:notesSz cx="6858000" cy="9144000"/>
  <p:defaultTextStyle>
    <a:defPPr>
      <a:defRPr lang="en-US"/>
    </a:defPPr>
    <a:lvl1pPr algn="l" rtl="0" fontAlgn="base">
      <a:spcBef>
        <a:spcPct val="0"/>
      </a:spcBef>
      <a:spcAft>
        <a:spcPct val="0"/>
      </a:spcAft>
      <a:defRPr sz="3200" kern="1200">
        <a:solidFill>
          <a:schemeClr val="tx1"/>
        </a:solidFill>
        <a:latin typeface="Arial" charset="0"/>
        <a:ea typeface="+mn-ea"/>
        <a:cs typeface="+mn-cs"/>
      </a:defRPr>
    </a:lvl1pPr>
    <a:lvl2pPr marL="457200" algn="l" rtl="0" fontAlgn="base">
      <a:spcBef>
        <a:spcPct val="0"/>
      </a:spcBef>
      <a:spcAft>
        <a:spcPct val="0"/>
      </a:spcAft>
      <a:defRPr sz="3200" kern="1200">
        <a:solidFill>
          <a:schemeClr val="tx1"/>
        </a:solidFill>
        <a:latin typeface="Arial" charset="0"/>
        <a:ea typeface="+mn-ea"/>
        <a:cs typeface="+mn-cs"/>
      </a:defRPr>
    </a:lvl2pPr>
    <a:lvl3pPr marL="914400" algn="l" rtl="0" fontAlgn="base">
      <a:spcBef>
        <a:spcPct val="0"/>
      </a:spcBef>
      <a:spcAft>
        <a:spcPct val="0"/>
      </a:spcAft>
      <a:defRPr sz="3200" kern="1200">
        <a:solidFill>
          <a:schemeClr val="tx1"/>
        </a:solidFill>
        <a:latin typeface="Arial" charset="0"/>
        <a:ea typeface="+mn-ea"/>
        <a:cs typeface="+mn-cs"/>
      </a:defRPr>
    </a:lvl3pPr>
    <a:lvl4pPr marL="1371600" algn="l" rtl="0" fontAlgn="base">
      <a:spcBef>
        <a:spcPct val="0"/>
      </a:spcBef>
      <a:spcAft>
        <a:spcPct val="0"/>
      </a:spcAft>
      <a:defRPr sz="3200" kern="1200">
        <a:solidFill>
          <a:schemeClr val="tx1"/>
        </a:solidFill>
        <a:latin typeface="Arial" charset="0"/>
        <a:ea typeface="+mn-ea"/>
        <a:cs typeface="+mn-cs"/>
      </a:defRPr>
    </a:lvl4pPr>
    <a:lvl5pPr marL="1828800" algn="l" rtl="0" fontAlgn="base">
      <a:spcBef>
        <a:spcPct val="0"/>
      </a:spcBef>
      <a:spcAft>
        <a:spcPct val="0"/>
      </a:spcAft>
      <a:defRPr sz="3200" kern="1200">
        <a:solidFill>
          <a:schemeClr val="tx1"/>
        </a:solidFill>
        <a:latin typeface="Arial" charset="0"/>
        <a:ea typeface="+mn-ea"/>
        <a:cs typeface="+mn-cs"/>
      </a:defRPr>
    </a:lvl5pPr>
    <a:lvl6pPr marL="2286000" algn="l" defTabSz="914400" rtl="0" eaLnBrk="1" latinLnBrk="0" hangingPunct="1">
      <a:defRPr sz="3200" kern="1200">
        <a:solidFill>
          <a:schemeClr val="tx1"/>
        </a:solidFill>
        <a:latin typeface="Arial" charset="0"/>
        <a:ea typeface="+mn-ea"/>
        <a:cs typeface="+mn-cs"/>
      </a:defRPr>
    </a:lvl6pPr>
    <a:lvl7pPr marL="2743200" algn="l" defTabSz="914400" rtl="0" eaLnBrk="1" latinLnBrk="0" hangingPunct="1">
      <a:defRPr sz="3200" kern="1200">
        <a:solidFill>
          <a:schemeClr val="tx1"/>
        </a:solidFill>
        <a:latin typeface="Arial" charset="0"/>
        <a:ea typeface="+mn-ea"/>
        <a:cs typeface="+mn-cs"/>
      </a:defRPr>
    </a:lvl7pPr>
    <a:lvl8pPr marL="3200400" algn="l" defTabSz="914400" rtl="0" eaLnBrk="1" latinLnBrk="0" hangingPunct="1">
      <a:defRPr sz="3200" kern="1200">
        <a:solidFill>
          <a:schemeClr val="tx1"/>
        </a:solidFill>
        <a:latin typeface="Arial" charset="0"/>
        <a:ea typeface="+mn-ea"/>
        <a:cs typeface="+mn-cs"/>
      </a:defRPr>
    </a:lvl8pPr>
    <a:lvl9pPr marL="3657600" algn="l" defTabSz="914400" rtl="0" eaLnBrk="1" latinLnBrk="0" hangingPunct="1">
      <a:defRPr sz="3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 Jansen" initials="DJ"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043" autoAdjust="0"/>
  </p:normalViewPr>
  <p:slideViewPr>
    <p:cSldViewPr>
      <p:cViewPr varScale="1">
        <p:scale>
          <a:sx n="50" d="100"/>
          <a:sy n="50" d="100"/>
        </p:scale>
        <p:origin x="1956" y="60"/>
      </p:cViewPr>
      <p:guideLst>
        <p:guide orient="horz" pos="2160"/>
        <p:guide pos="2880"/>
      </p:guideLst>
    </p:cSldViewPr>
  </p:slideViewPr>
  <p:notesTextViewPr>
    <p:cViewPr>
      <p:scale>
        <a:sx n="100" d="100"/>
        <a:sy n="100" d="100"/>
      </p:scale>
      <p:origin x="0" y="0"/>
    </p:cViewPr>
  </p:notesTextViewPr>
  <p:notesViewPr>
    <p:cSldViewPr>
      <p:cViewPr varScale="1">
        <p:scale>
          <a:sx n="57" d="100"/>
          <a:sy n="57" d="100"/>
        </p:scale>
        <p:origin x="283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a:t>A Dash of Salinity</a:t>
            </a:r>
          </a:p>
        </p:txBody>
      </p:sp>
      <p:sp>
        <p:nvSpPr>
          <p:cNvPr id="3481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r>
              <a:rPr lang="en-US" dirty="0"/>
              <a:t>Principles of Agricultural Science </a:t>
            </a:r>
            <a:r>
              <a:rPr lang="en-US" dirty="0" smtClean="0"/>
              <a:t>– Plant  </a:t>
            </a:r>
            <a:r>
              <a:rPr lang="en-US" dirty="0"/>
              <a:t>Unit 2 </a:t>
            </a:r>
            <a:r>
              <a:rPr lang="en-US" dirty="0" smtClean="0"/>
              <a:t>– Lesson </a:t>
            </a:r>
            <a:r>
              <a:rPr lang="en-US" dirty="0"/>
              <a:t>2.2 Soil Chemistry</a:t>
            </a:r>
          </a:p>
        </p:txBody>
      </p:sp>
      <p:sp>
        <p:nvSpPr>
          <p:cNvPr id="3482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a:t>Curriculum for Agricultural Science Education </a:t>
            </a:r>
            <a:r>
              <a:rPr lang="en-US" dirty="0" smtClean="0"/>
              <a:t>Copyright 2015</a:t>
            </a:r>
            <a:endParaRPr lang="en-US" sz="1200" dirty="0"/>
          </a:p>
        </p:txBody>
      </p:sp>
      <p:sp>
        <p:nvSpPr>
          <p:cNvPr id="348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E635454-D160-4CC2-8134-2D9D642F022C}" type="slidenum">
              <a:rPr lang="en-US"/>
              <a:pPr>
                <a:defRPr/>
              </a:pPr>
              <a:t>‹#›</a:t>
            </a:fld>
            <a:endParaRPr lang="en-US" dirty="0"/>
          </a:p>
        </p:txBody>
      </p:sp>
      <p:pic>
        <p:nvPicPr>
          <p:cNvPr id="26630"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186736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a:t>A Dash of Salinity</a:t>
            </a:r>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r>
              <a:rPr lang="en-US" dirty="0" smtClean="0"/>
              <a:t>Principles of Agricultural Science – Plant  Unit 2 – Lesson 2.2 Soil Chemistry</a:t>
            </a:r>
            <a:endParaRPr lang="en-US" dirty="0"/>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smtClean="0"/>
              <a:t>Curriculum for Agricultural Science Education Copyright 2015</a:t>
            </a:r>
            <a:endParaRPr lang="en-US" sz="1200" dirty="0"/>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193F22A-751E-4CC5-BA7D-7BA9A4B9F7CD}" type="slidenum">
              <a:rPr lang="en-US"/>
              <a:pPr>
                <a:defRPr/>
              </a:pPr>
              <a:t>‹#›</a:t>
            </a:fld>
            <a:endParaRPr lang="en-US" dirty="0"/>
          </a:p>
        </p:txBody>
      </p:sp>
      <p:pic>
        <p:nvPicPr>
          <p:cNvPr id="14344" name="Picture 8"/>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32850150"/>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smtClean="0"/>
              <a:t>A Dash of Salinity</a:t>
            </a:r>
          </a:p>
        </p:txBody>
      </p:sp>
      <p:sp>
        <p:nvSpPr>
          <p:cNvPr id="1536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r>
              <a:rPr lang="en-US" altLang="en-US" sz="1200" dirty="0"/>
              <a:t>Unit 2 </a:t>
            </a:r>
            <a:r>
              <a:rPr lang="en-US" altLang="en-US" sz="1200" dirty="0" smtClean="0"/>
              <a:t>– Lesson </a:t>
            </a:r>
            <a:r>
              <a:rPr lang="en-US" altLang="en-US" sz="1200" dirty="0"/>
              <a:t>2.2 Soil Chemistry</a:t>
            </a:r>
          </a:p>
        </p:txBody>
      </p:sp>
      <p:sp>
        <p:nvSpPr>
          <p:cNvPr id="15364" name="Rectangle 6"/>
          <p:cNvSpPr>
            <a:spLocks noGrp="1" noChangeArrowheads="1"/>
          </p:cNvSpPr>
          <p:nvPr>
            <p:ph type="ftr" sz="quarter" idx="4"/>
          </p:nvPr>
        </p:nvSpPr>
        <p:spPr>
          <a:xfrm>
            <a:off x="0" y="8685213"/>
            <a:ext cx="3429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solidFill>
                  <a:srgbClr val="000000"/>
                </a:solidFill>
              </a:rPr>
              <a:t>Curriculum for Agricultural Science </a:t>
            </a:r>
            <a:r>
              <a:rPr lang="en-US" altLang="en-US" sz="1200" dirty="0" smtClean="0">
                <a:solidFill>
                  <a:srgbClr val="000000"/>
                </a:solidFill>
              </a:rPr>
              <a:t>Education </a:t>
            </a:r>
            <a:r>
              <a:rPr lang="en-US" altLang="en-US" sz="1200" dirty="0">
                <a:solidFill>
                  <a:srgbClr val="000000"/>
                </a:solidFill>
              </a:rPr>
              <a:t>Copyright </a:t>
            </a:r>
            <a:r>
              <a:rPr lang="en-US" altLang="en-US" sz="1200" dirty="0" smtClean="0">
                <a:solidFill>
                  <a:srgbClr val="000000"/>
                </a:solidFill>
              </a:rPr>
              <a:t>2015</a:t>
            </a:r>
            <a:endParaRPr lang="en-US" altLang="en-US" sz="1200" dirty="0"/>
          </a:p>
        </p:txBody>
      </p:sp>
      <p:sp>
        <p:nvSpPr>
          <p:cNvPr id="153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fld id="{D2AFEBB8-134C-4EFF-9D26-315B3E704C18}" type="slidenum">
              <a:rPr lang="en-US" altLang="en-US" sz="1200" smtClean="0"/>
              <a:pPr eaLnBrk="1" hangingPunct="1"/>
              <a:t>1</a:t>
            </a:fld>
            <a:endParaRPr lang="en-US" altLang="en-US" sz="1200" dirty="0" smtClean="0"/>
          </a:p>
        </p:txBody>
      </p:sp>
      <p:sp>
        <p:nvSpPr>
          <p:cNvPr id="15366" name="Rectangle 2"/>
          <p:cNvSpPr>
            <a:spLocks noGrp="1" noRot="1" noChangeAspect="1" noChangeArrowheads="1" noTextEdit="1"/>
          </p:cNvSpPr>
          <p:nvPr>
            <p:ph type="sldImg"/>
          </p:nvPr>
        </p:nvSpPr>
        <p:spPr>
          <a:ln/>
        </p:spPr>
      </p:sp>
      <p:sp>
        <p:nvSpPr>
          <p:cNvPr id="153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Tree>
    <p:extLst>
      <p:ext uri="{BB962C8B-B14F-4D97-AF65-F5344CB8AC3E}">
        <p14:creationId xmlns:p14="http://schemas.microsoft.com/office/powerpoint/2010/main" val="18298279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smtClean="0"/>
              <a:t>A Dash of Salinity</a:t>
            </a:r>
          </a:p>
        </p:txBody>
      </p:sp>
      <p:sp>
        <p:nvSpPr>
          <p:cNvPr id="245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fld id="{D8CCA13A-39FA-4193-B10E-A84954ABD974}" type="slidenum">
              <a:rPr lang="en-US" altLang="en-US" sz="1200" smtClean="0"/>
              <a:pPr eaLnBrk="1" hangingPunct="1"/>
              <a:t>10</a:t>
            </a:fld>
            <a:endParaRPr lang="en-US" altLang="en-US" sz="1200" dirty="0" smtClean="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dirty="0" smtClean="0"/>
              <a:t>Activity 2.2.3 Salty Soil</a:t>
            </a:r>
            <a:r>
              <a:rPr lang="en-US" altLang="en-US" dirty="0" smtClean="0"/>
              <a:t>  will have you conduct measurements of electrical conductivity.</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r>
              <a:rPr lang="en-US" altLang="en-US" sz="1200" dirty="0"/>
              <a:t>Unit 2 </a:t>
            </a:r>
            <a:r>
              <a:rPr lang="en-US" altLang="en-US" sz="1200" dirty="0" smtClean="0"/>
              <a:t>– Lesson </a:t>
            </a:r>
            <a:r>
              <a:rPr lang="en-US" altLang="en-US" sz="1200" dirty="0"/>
              <a:t>2.2 Soil Chemistry</a:t>
            </a:r>
          </a:p>
        </p:txBody>
      </p:sp>
      <p:sp>
        <p:nvSpPr>
          <p:cNvPr id="9" name="Rectangle 6"/>
          <p:cNvSpPr>
            <a:spLocks noGrp="1" noChangeArrowheads="1"/>
          </p:cNvSpPr>
          <p:nvPr>
            <p:ph type="ftr" sz="quarter" idx="4"/>
          </p:nvPr>
        </p:nvSpPr>
        <p:spPr>
          <a:xfrm>
            <a:off x="0" y="8685213"/>
            <a:ext cx="3429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solidFill>
                  <a:srgbClr val="000000"/>
                </a:solidFill>
              </a:rPr>
              <a:t>Curriculum for Agricultural Science </a:t>
            </a:r>
            <a:r>
              <a:rPr lang="en-US" altLang="en-US" sz="1200" dirty="0" smtClean="0">
                <a:solidFill>
                  <a:srgbClr val="000000"/>
                </a:solidFill>
              </a:rPr>
              <a:t>Education </a:t>
            </a:r>
            <a:r>
              <a:rPr lang="en-US" altLang="en-US" sz="1200" dirty="0">
                <a:solidFill>
                  <a:srgbClr val="000000"/>
                </a:solidFill>
              </a:rPr>
              <a:t>Copyright </a:t>
            </a:r>
            <a:r>
              <a:rPr lang="en-US" altLang="en-US" sz="1200" dirty="0" smtClean="0">
                <a:solidFill>
                  <a:srgbClr val="000000"/>
                </a:solidFill>
              </a:rPr>
              <a:t>2015</a:t>
            </a:r>
            <a:endParaRPr lang="en-US" altLang="en-US" sz="1200" dirty="0"/>
          </a:p>
        </p:txBody>
      </p:sp>
    </p:spTree>
    <p:extLst>
      <p:ext uri="{BB962C8B-B14F-4D97-AF65-F5344CB8AC3E}">
        <p14:creationId xmlns:p14="http://schemas.microsoft.com/office/powerpoint/2010/main" val="30551171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smtClean="0"/>
              <a:t>A Dash of Salinity</a:t>
            </a:r>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fld id="{90BFD83B-7A24-452F-A3A7-6EAC0884CBCB}" type="slidenum">
              <a:rPr lang="en-US" altLang="en-US" sz="1200" smtClean="0"/>
              <a:pPr eaLnBrk="1" hangingPunct="1"/>
              <a:t>11</a:t>
            </a:fld>
            <a:endParaRPr lang="en-US" altLang="en-US" sz="1200" dirty="0" smtClean="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
        <p:nvSpPr>
          <p:cNvPr id="8" name="Rectangle 3"/>
          <p:cNvSpPr>
            <a:spLocks noGrp="1" noChangeArrowheads="1"/>
          </p:cNvSpPr>
          <p:nvPr>
            <p:ph type="dt" sz="quarter" idx="1"/>
          </p:nvPr>
        </p:nvSpPr>
        <p:spPr>
          <a:xfrm>
            <a:off x="3886200"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r>
              <a:rPr lang="en-US" altLang="en-US" sz="1200" dirty="0"/>
              <a:t>Unit 2 </a:t>
            </a:r>
            <a:r>
              <a:rPr lang="en-US" altLang="en-US" sz="1200" dirty="0" smtClean="0"/>
              <a:t>– Lesson </a:t>
            </a:r>
            <a:r>
              <a:rPr lang="en-US" altLang="en-US" sz="1200" dirty="0"/>
              <a:t>2.2 Soil Chemistry</a:t>
            </a:r>
          </a:p>
        </p:txBody>
      </p:sp>
      <p:sp>
        <p:nvSpPr>
          <p:cNvPr id="9" name="Rectangle 6"/>
          <p:cNvSpPr>
            <a:spLocks noGrp="1" noChangeArrowheads="1"/>
          </p:cNvSpPr>
          <p:nvPr>
            <p:ph type="ftr" sz="quarter" idx="4"/>
          </p:nvPr>
        </p:nvSpPr>
        <p:spPr>
          <a:xfrm>
            <a:off x="0" y="8686800"/>
            <a:ext cx="3429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solidFill>
                  <a:srgbClr val="000000"/>
                </a:solidFill>
              </a:rPr>
              <a:t>Curriculum for Agricultural Science </a:t>
            </a:r>
            <a:r>
              <a:rPr lang="en-US" altLang="en-US" sz="1200" dirty="0" smtClean="0">
                <a:solidFill>
                  <a:srgbClr val="000000"/>
                </a:solidFill>
              </a:rPr>
              <a:t>Education </a:t>
            </a:r>
            <a:r>
              <a:rPr lang="en-US" altLang="en-US" sz="1200" dirty="0">
                <a:solidFill>
                  <a:srgbClr val="000000"/>
                </a:solidFill>
              </a:rPr>
              <a:t>Copyright </a:t>
            </a:r>
            <a:r>
              <a:rPr lang="en-US" altLang="en-US" sz="1200" dirty="0" smtClean="0">
                <a:solidFill>
                  <a:srgbClr val="000000"/>
                </a:solidFill>
              </a:rPr>
              <a:t>2015</a:t>
            </a:r>
            <a:endParaRPr lang="en-US" altLang="en-US" sz="1200" dirty="0"/>
          </a:p>
        </p:txBody>
      </p:sp>
    </p:spTree>
    <p:extLst>
      <p:ext uri="{BB962C8B-B14F-4D97-AF65-F5344CB8AC3E}">
        <p14:creationId xmlns:p14="http://schemas.microsoft.com/office/powerpoint/2010/main" val="1994043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smtClean="0"/>
              <a:t>A Dash of Salinity</a:t>
            </a:r>
          </a:p>
        </p:txBody>
      </p:sp>
      <p:sp>
        <p:nvSpPr>
          <p:cNvPr id="163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fld id="{722EDECB-664B-4C88-81B3-2CCE2E80E999}" type="slidenum">
              <a:rPr lang="en-US" altLang="en-US" sz="1200" smtClean="0"/>
              <a:pPr eaLnBrk="1" hangingPunct="1"/>
              <a:t>2</a:t>
            </a:fld>
            <a:endParaRPr lang="en-US" altLang="en-US" sz="1200" dirty="0" smtClean="0"/>
          </a:p>
        </p:txBody>
      </p:sp>
      <p:sp>
        <p:nvSpPr>
          <p:cNvPr id="16390" name="Rectangle 2"/>
          <p:cNvSpPr>
            <a:spLocks noGrp="1" noRot="1" noChangeAspect="1" noChangeArrowheads="1" noTextEdit="1"/>
          </p:cNvSpPr>
          <p:nvPr>
            <p:ph type="sldImg"/>
          </p:nvPr>
        </p:nvSpPr>
        <p:spPr>
          <a:ln/>
        </p:spPr>
      </p:sp>
      <p:sp>
        <p:nvSpPr>
          <p:cNvPr id="163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This presentation will provide some information related to the other major problem with soil chemistry – salinity.</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r>
              <a:rPr lang="en-US" altLang="en-US" sz="1200" dirty="0"/>
              <a:t>Unit 2 </a:t>
            </a:r>
            <a:r>
              <a:rPr lang="en-US" altLang="en-US" sz="1200" dirty="0" smtClean="0"/>
              <a:t>– Lesson </a:t>
            </a:r>
            <a:r>
              <a:rPr lang="en-US" altLang="en-US" sz="1200" dirty="0"/>
              <a:t>2.2 Soil Chemistry</a:t>
            </a:r>
          </a:p>
        </p:txBody>
      </p:sp>
      <p:sp>
        <p:nvSpPr>
          <p:cNvPr id="9" name="Rectangle 6"/>
          <p:cNvSpPr>
            <a:spLocks noGrp="1" noChangeArrowheads="1"/>
          </p:cNvSpPr>
          <p:nvPr>
            <p:ph type="ftr" sz="quarter" idx="4"/>
          </p:nvPr>
        </p:nvSpPr>
        <p:spPr>
          <a:xfrm>
            <a:off x="0" y="8685213"/>
            <a:ext cx="3429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solidFill>
                  <a:srgbClr val="000000"/>
                </a:solidFill>
              </a:rPr>
              <a:t>Curriculum for Agricultural Science </a:t>
            </a:r>
            <a:r>
              <a:rPr lang="en-US" altLang="en-US" sz="1200" dirty="0" smtClean="0">
                <a:solidFill>
                  <a:srgbClr val="000000"/>
                </a:solidFill>
              </a:rPr>
              <a:t>Education </a:t>
            </a:r>
            <a:r>
              <a:rPr lang="en-US" altLang="en-US" sz="1200" dirty="0">
                <a:solidFill>
                  <a:srgbClr val="000000"/>
                </a:solidFill>
              </a:rPr>
              <a:t>Copyright </a:t>
            </a:r>
            <a:r>
              <a:rPr lang="en-US" altLang="en-US" sz="1200" dirty="0" smtClean="0">
                <a:solidFill>
                  <a:srgbClr val="000000"/>
                </a:solidFill>
              </a:rPr>
              <a:t>2015</a:t>
            </a:r>
            <a:endParaRPr lang="en-US" altLang="en-US" sz="1200" dirty="0"/>
          </a:p>
        </p:txBody>
      </p:sp>
    </p:spTree>
    <p:extLst>
      <p:ext uri="{BB962C8B-B14F-4D97-AF65-F5344CB8AC3E}">
        <p14:creationId xmlns:p14="http://schemas.microsoft.com/office/powerpoint/2010/main" val="16048686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smtClean="0"/>
              <a:t>A Dash of Salinity</a:t>
            </a:r>
          </a:p>
        </p:txBody>
      </p:sp>
      <p:sp>
        <p:nvSpPr>
          <p:cNvPr id="174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fld id="{0D7D5E08-B451-4775-9C46-09948666586C}" type="slidenum">
              <a:rPr lang="en-US" altLang="en-US" sz="1200" smtClean="0"/>
              <a:pPr eaLnBrk="1" hangingPunct="1"/>
              <a:t>3</a:t>
            </a:fld>
            <a:endParaRPr lang="en-US" altLang="en-US" sz="1200" dirty="0" smtClean="0"/>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A saline soil is a soil containing soluble salts in such quantities that they interfere with the growth of most crop plants.</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r>
              <a:rPr lang="en-US" altLang="en-US" sz="1200" dirty="0"/>
              <a:t>Unit 2 </a:t>
            </a:r>
            <a:r>
              <a:rPr lang="en-US" altLang="en-US" sz="1200" dirty="0" smtClean="0"/>
              <a:t>– Lesson </a:t>
            </a:r>
            <a:r>
              <a:rPr lang="en-US" altLang="en-US" sz="1200" dirty="0"/>
              <a:t>2.2 Soil Chemistry</a:t>
            </a:r>
          </a:p>
        </p:txBody>
      </p:sp>
      <p:sp>
        <p:nvSpPr>
          <p:cNvPr id="9" name="Rectangle 6"/>
          <p:cNvSpPr>
            <a:spLocks noGrp="1" noChangeArrowheads="1"/>
          </p:cNvSpPr>
          <p:nvPr>
            <p:ph type="ftr" sz="quarter" idx="4"/>
          </p:nvPr>
        </p:nvSpPr>
        <p:spPr>
          <a:xfrm>
            <a:off x="0" y="8685213"/>
            <a:ext cx="3429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solidFill>
                  <a:srgbClr val="000000"/>
                </a:solidFill>
              </a:rPr>
              <a:t>Curriculum for Agricultural Science </a:t>
            </a:r>
            <a:r>
              <a:rPr lang="en-US" altLang="en-US" sz="1200" dirty="0" smtClean="0">
                <a:solidFill>
                  <a:srgbClr val="000000"/>
                </a:solidFill>
              </a:rPr>
              <a:t>Education </a:t>
            </a:r>
            <a:r>
              <a:rPr lang="en-US" altLang="en-US" sz="1200" dirty="0">
                <a:solidFill>
                  <a:srgbClr val="000000"/>
                </a:solidFill>
              </a:rPr>
              <a:t>Copyright </a:t>
            </a:r>
            <a:r>
              <a:rPr lang="en-US" altLang="en-US" sz="1200" dirty="0" smtClean="0">
                <a:solidFill>
                  <a:srgbClr val="000000"/>
                </a:solidFill>
              </a:rPr>
              <a:t>2015</a:t>
            </a:r>
            <a:endParaRPr lang="en-US" altLang="en-US" sz="1200" dirty="0"/>
          </a:p>
        </p:txBody>
      </p:sp>
    </p:spTree>
    <p:extLst>
      <p:ext uri="{BB962C8B-B14F-4D97-AF65-F5344CB8AC3E}">
        <p14:creationId xmlns:p14="http://schemas.microsoft.com/office/powerpoint/2010/main" val="31017735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smtClean="0"/>
              <a:t>A Dash of Salinity</a:t>
            </a:r>
          </a:p>
        </p:txBody>
      </p:sp>
      <p:sp>
        <p:nvSpPr>
          <p:cNvPr id="184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fld id="{5E7C8E3F-8876-4373-AEFA-1F3FBA102A70}" type="slidenum">
              <a:rPr lang="en-US" altLang="en-US" sz="1200" smtClean="0"/>
              <a:pPr eaLnBrk="1" hangingPunct="1"/>
              <a:t>4</a:t>
            </a:fld>
            <a:endParaRPr lang="en-US" altLang="en-US" sz="1200" dirty="0" smtClean="0"/>
          </a:p>
        </p:txBody>
      </p:sp>
      <p:sp>
        <p:nvSpPr>
          <p:cNvPr id="18438" name="Rectangle 2"/>
          <p:cNvSpPr>
            <a:spLocks noGrp="1" noRot="1" noChangeAspect="1" noChangeArrowheads="1" noTextEdit="1"/>
          </p:cNvSpPr>
          <p:nvPr>
            <p:ph type="sldImg"/>
          </p:nvPr>
        </p:nvSpPr>
        <p:spPr>
          <a:ln/>
        </p:spPr>
      </p:sp>
      <p:sp>
        <p:nvSpPr>
          <p:cNvPr id="184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 type of salt depends on the management practice, such as the type of fertilizer used. The most contributing factor of salt origin for farmland is the parent material of the region.</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r>
              <a:rPr lang="en-US" altLang="en-US" sz="1200" dirty="0"/>
              <a:t>Unit 2 </a:t>
            </a:r>
            <a:r>
              <a:rPr lang="en-US" altLang="en-US" sz="1200" dirty="0" smtClean="0"/>
              <a:t>– Lesson </a:t>
            </a:r>
            <a:r>
              <a:rPr lang="en-US" altLang="en-US" sz="1200" dirty="0"/>
              <a:t>2.2 Soil Chemistry</a:t>
            </a:r>
          </a:p>
        </p:txBody>
      </p:sp>
      <p:sp>
        <p:nvSpPr>
          <p:cNvPr id="9" name="Rectangle 6"/>
          <p:cNvSpPr>
            <a:spLocks noGrp="1" noChangeArrowheads="1"/>
          </p:cNvSpPr>
          <p:nvPr>
            <p:ph type="ftr" sz="quarter" idx="4"/>
          </p:nvPr>
        </p:nvSpPr>
        <p:spPr>
          <a:xfrm>
            <a:off x="0" y="8685213"/>
            <a:ext cx="3429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solidFill>
                  <a:srgbClr val="000000"/>
                </a:solidFill>
              </a:rPr>
              <a:t>Curriculum for Agricultural Science </a:t>
            </a:r>
            <a:r>
              <a:rPr lang="en-US" altLang="en-US" sz="1200" dirty="0" smtClean="0">
                <a:solidFill>
                  <a:srgbClr val="000000"/>
                </a:solidFill>
              </a:rPr>
              <a:t>Education </a:t>
            </a:r>
            <a:r>
              <a:rPr lang="en-US" altLang="en-US" sz="1200" dirty="0">
                <a:solidFill>
                  <a:srgbClr val="000000"/>
                </a:solidFill>
              </a:rPr>
              <a:t>Copyright </a:t>
            </a:r>
            <a:r>
              <a:rPr lang="en-US" altLang="en-US" sz="1200" dirty="0" smtClean="0">
                <a:solidFill>
                  <a:srgbClr val="000000"/>
                </a:solidFill>
              </a:rPr>
              <a:t>2015</a:t>
            </a:r>
            <a:endParaRPr lang="en-US" altLang="en-US" sz="1200" dirty="0"/>
          </a:p>
        </p:txBody>
      </p:sp>
    </p:spTree>
    <p:extLst>
      <p:ext uri="{BB962C8B-B14F-4D97-AF65-F5344CB8AC3E}">
        <p14:creationId xmlns:p14="http://schemas.microsoft.com/office/powerpoint/2010/main" val="2155773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smtClean="0"/>
              <a:t>A Dash of Salinity</a:t>
            </a:r>
          </a:p>
        </p:txBody>
      </p:sp>
      <p:sp>
        <p:nvSpPr>
          <p:cNvPr id="194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fld id="{D5003D90-5D5E-450D-ADE6-9A08C8769F81}" type="slidenum">
              <a:rPr lang="en-US" altLang="en-US" sz="1200" smtClean="0"/>
              <a:pPr eaLnBrk="1" hangingPunct="1"/>
              <a:t>5</a:t>
            </a:fld>
            <a:endParaRPr lang="en-US" altLang="en-US" sz="1200" dirty="0" smtClean="0"/>
          </a:p>
        </p:txBody>
      </p:sp>
      <p:sp>
        <p:nvSpPr>
          <p:cNvPr id="19462" name="Rectangle 2"/>
          <p:cNvSpPr>
            <a:spLocks noGrp="1" noRot="1" noChangeAspect="1" noChangeArrowheads="1" noTextEdit="1"/>
          </p:cNvSpPr>
          <p:nvPr>
            <p:ph type="sldImg"/>
          </p:nvPr>
        </p:nvSpPr>
        <p:spPr>
          <a:ln/>
        </p:spPr>
      </p:sp>
      <p:sp>
        <p:nvSpPr>
          <p:cNvPr id="194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Think of very dry hot areas with a lot of evaporation. These soils are sometimes very poorly defined with hard pans or fine textures that prevent drainage.</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r>
              <a:rPr lang="en-US" altLang="en-US" sz="1200" dirty="0"/>
              <a:t>Unit 2 </a:t>
            </a:r>
            <a:r>
              <a:rPr lang="en-US" altLang="en-US" sz="1200" dirty="0" smtClean="0"/>
              <a:t>– Lesson </a:t>
            </a:r>
            <a:r>
              <a:rPr lang="en-US" altLang="en-US" sz="1200" dirty="0"/>
              <a:t>2.2 Soil Chemistry</a:t>
            </a:r>
          </a:p>
        </p:txBody>
      </p:sp>
      <p:sp>
        <p:nvSpPr>
          <p:cNvPr id="9" name="Rectangle 6"/>
          <p:cNvSpPr>
            <a:spLocks noGrp="1" noChangeArrowheads="1"/>
          </p:cNvSpPr>
          <p:nvPr>
            <p:ph type="ftr" sz="quarter" idx="4"/>
          </p:nvPr>
        </p:nvSpPr>
        <p:spPr>
          <a:xfrm>
            <a:off x="0" y="8685213"/>
            <a:ext cx="3429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solidFill>
                  <a:srgbClr val="000000"/>
                </a:solidFill>
              </a:rPr>
              <a:t>Curriculum for Agricultural Science </a:t>
            </a:r>
            <a:r>
              <a:rPr lang="en-US" altLang="en-US" sz="1200" dirty="0" smtClean="0">
                <a:solidFill>
                  <a:srgbClr val="000000"/>
                </a:solidFill>
              </a:rPr>
              <a:t>Education </a:t>
            </a:r>
            <a:r>
              <a:rPr lang="en-US" altLang="en-US" sz="1200" dirty="0">
                <a:solidFill>
                  <a:srgbClr val="000000"/>
                </a:solidFill>
              </a:rPr>
              <a:t>Copyright </a:t>
            </a:r>
            <a:r>
              <a:rPr lang="en-US" altLang="en-US" sz="1200" dirty="0" smtClean="0">
                <a:solidFill>
                  <a:srgbClr val="000000"/>
                </a:solidFill>
              </a:rPr>
              <a:t>2015</a:t>
            </a:r>
            <a:endParaRPr lang="en-US" altLang="en-US" sz="1200" dirty="0"/>
          </a:p>
        </p:txBody>
      </p:sp>
    </p:spTree>
    <p:extLst>
      <p:ext uri="{BB962C8B-B14F-4D97-AF65-F5344CB8AC3E}">
        <p14:creationId xmlns:p14="http://schemas.microsoft.com/office/powerpoint/2010/main" val="28054357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smtClean="0"/>
              <a:t>A Dash of Salinity</a:t>
            </a:r>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fld id="{7BFC729C-CC84-4CDD-90F3-B36CAC8C4488}" type="slidenum">
              <a:rPr lang="en-US" altLang="en-US" sz="1200" smtClean="0"/>
              <a:pPr eaLnBrk="1" hangingPunct="1"/>
              <a:t>6</a:t>
            </a:fld>
            <a:endParaRPr lang="en-US" altLang="en-US" sz="1200" dirty="0" smtClean="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Bottom watering systems are methods still used in some commercial operations. Essentially, the greenhouse table is a large but shallow bathtub. Water is flooded in the table and the soil soaks water in through the drainage holes of the pots. Usually fertilizer is added to the water. The upward force of the water soaking into the pots keeps accumulating salts towards the upper portion of the container and never flushes or leaches the salts away.</a:t>
            </a:r>
          </a:p>
          <a:p>
            <a:pPr eaLnBrk="1" hangingPunct="1"/>
            <a:endParaRPr lang="en-US" altLang="en-US" dirty="0" smtClean="0"/>
          </a:p>
          <a:p>
            <a:pPr eaLnBrk="1" hangingPunct="1"/>
            <a:r>
              <a:rPr lang="en-US" altLang="en-US" dirty="0" smtClean="0"/>
              <a:t>With a good overhead watering system salts are continually flushed through the pots. As a result, you will find white crusted crystals around the drain holes of many hanging pots.</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r>
              <a:rPr lang="en-US" altLang="en-US" sz="1200" dirty="0"/>
              <a:t>Unit 2 </a:t>
            </a:r>
            <a:r>
              <a:rPr lang="en-US" altLang="en-US" sz="1200" dirty="0" smtClean="0"/>
              <a:t>– Lesson </a:t>
            </a:r>
            <a:r>
              <a:rPr lang="en-US" altLang="en-US" sz="1200" dirty="0"/>
              <a:t>2.2 Soil Chemistry</a:t>
            </a:r>
          </a:p>
        </p:txBody>
      </p:sp>
      <p:sp>
        <p:nvSpPr>
          <p:cNvPr id="9" name="Rectangle 6"/>
          <p:cNvSpPr>
            <a:spLocks noGrp="1" noChangeArrowheads="1"/>
          </p:cNvSpPr>
          <p:nvPr>
            <p:ph type="ftr" sz="quarter" idx="4"/>
          </p:nvPr>
        </p:nvSpPr>
        <p:spPr>
          <a:xfrm>
            <a:off x="0" y="8685213"/>
            <a:ext cx="3429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solidFill>
                  <a:srgbClr val="000000"/>
                </a:solidFill>
              </a:rPr>
              <a:t>Curriculum for Agricultural Science </a:t>
            </a:r>
            <a:r>
              <a:rPr lang="en-US" altLang="en-US" sz="1200" dirty="0" smtClean="0">
                <a:solidFill>
                  <a:srgbClr val="000000"/>
                </a:solidFill>
              </a:rPr>
              <a:t>Education </a:t>
            </a:r>
            <a:r>
              <a:rPr lang="en-US" altLang="en-US" sz="1200" dirty="0">
                <a:solidFill>
                  <a:srgbClr val="000000"/>
                </a:solidFill>
              </a:rPr>
              <a:t>Copyright </a:t>
            </a:r>
            <a:r>
              <a:rPr lang="en-US" altLang="en-US" sz="1200" dirty="0" smtClean="0">
                <a:solidFill>
                  <a:srgbClr val="000000"/>
                </a:solidFill>
              </a:rPr>
              <a:t>2015</a:t>
            </a:r>
            <a:endParaRPr lang="en-US" altLang="en-US" sz="1200" dirty="0"/>
          </a:p>
        </p:txBody>
      </p:sp>
    </p:spTree>
    <p:extLst>
      <p:ext uri="{BB962C8B-B14F-4D97-AF65-F5344CB8AC3E}">
        <p14:creationId xmlns:p14="http://schemas.microsoft.com/office/powerpoint/2010/main" val="702006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smtClean="0"/>
              <a:t>A Dash of Salinity</a:t>
            </a:r>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fld id="{A2785A99-7D6C-4B8B-B398-AE11B78203BB}" type="slidenum">
              <a:rPr lang="en-US" altLang="en-US" sz="1200" smtClean="0"/>
              <a:pPr eaLnBrk="1" hangingPunct="1"/>
              <a:t>7</a:t>
            </a:fld>
            <a:endParaRPr lang="en-US" altLang="en-US" sz="1200" dirty="0" smtClean="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Some plants grow very well in high salinity soil, such as grasses you may find on a salt water beach. Other plants have developed a tolerance to higher levels of salts, but still grow better in optimal salinity levels.</a:t>
            </a:r>
          </a:p>
          <a:p>
            <a:pPr eaLnBrk="1" hangingPunct="1"/>
            <a:endParaRPr lang="en-US" altLang="en-US" dirty="0" smtClean="0"/>
          </a:p>
          <a:p>
            <a:pPr eaLnBrk="1" hangingPunct="1"/>
            <a:r>
              <a:rPr lang="en-US" altLang="en-US" dirty="0" smtClean="0"/>
              <a:t>If a plant is suffering from salinity overdose, it will wilt and show signs of lack of fertilizer.</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r>
              <a:rPr lang="en-US" altLang="en-US" sz="1200" dirty="0"/>
              <a:t>Unit 2 </a:t>
            </a:r>
            <a:r>
              <a:rPr lang="en-US" altLang="en-US" sz="1200" dirty="0" smtClean="0"/>
              <a:t>– Lesson </a:t>
            </a:r>
            <a:r>
              <a:rPr lang="en-US" altLang="en-US" sz="1200" dirty="0"/>
              <a:t>2.2 Soil Chemistry</a:t>
            </a:r>
          </a:p>
        </p:txBody>
      </p:sp>
      <p:sp>
        <p:nvSpPr>
          <p:cNvPr id="9" name="Rectangle 6"/>
          <p:cNvSpPr>
            <a:spLocks noGrp="1" noChangeArrowheads="1"/>
          </p:cNvSpPr>
          <p:nvPr>
            <p:ph type="ftr" sz="quarter" idx="4"/>
          </p:nvPr>
        </p:nvSpPr>
        <p:spPr>
          <a:xfrm>
            <a:off x="0" y="8685213"/>
            <a:ext cx="3429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solidFill>
                  <a:srgbClr val="000000"/>
                </a:solidFill>
              </a:rPr>
              <a:t>Curriculum for Agricultural Science </a:t>
            </a:r>
            <a:r>
              <a:rPr lang="en-US" altLang="en-US" sz="1200" dirty="0" smtClean="0">
                <a:solidFill>
                  <a:srgbClr val="000000"/>
                </a:solidFill>
              </a:rPr>
              <a:t>Education </a:t>
            </a:r>
            <a:r>
              <a:rPr lang="en-US" altLang="en-US" sz="1200" dirty="0">
                <a:solidFill>
                  <a:srgbClr val="000000"/>
                </a:solidFill>
              </a:rPr>
              <a:t>Copyright </a:t>
            </a:r>
            <a:r>
              <a:rPr lang="en-US" altLang="en-US" sz="1200" dirty="0" smtClean="0">
                <a:solidFill>
                  <a:srgbClr val="000000"/>
                </a:solidFill>
              </a:rPr>
              <a:t>2015</a:t>
            </a:r>
            <a:endParaRPr lang="en-US" altLang="en-US" sz="1200" dirty="0"/>
          </a:p>
        </p:txBody>
      </p:sp>
    </p:spTree>
    <p:extLst>
      <p:ext uri="{BB962C8B-B14F-4D97-AF65-F5344CB8AC3E}">
        <p14:creationId xmlns:p14="http://schemas.microsoft.com/office/powerpoint/2010/main" val="33312702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smtClean="0"/>
              <a:t>A Dash of Salinity</a:t>
            </a:r>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fld id="{29E2C809-A75E-4E7A-9E5F-EF588254BD02}" type="slidenum">
              <a:rPr lang="en-US" altLang="en-US" sz="1200" smtClean="0"/>
              <a:pPr eaLnBrk="1" hangingPunct="1"/>
              <a:t>8</a:t>
            </a:fld>
            <a:endParaRPr lang="en-US" altLang="en-US" sz="1200" dirty="0" smtClean="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These types of soils are usually not an economical way to raise crops. These soils are typically used for grazing or other purposes rather than intensive crop production. With water becoming a scarce resource in arid regions, reclaiming saline or sodic soils is not feasible.</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r>
              <a:rPr lang="en-US" altLang="en-US" sz="1200" dirty="0"/>
              <a:t>Unit 2 </a:t>
            </a:r>
            <a:r>
              <a:rPr lang="en-US" altLang="en-US" sz="1200" dirty="0" smtClean="0"/>
              <a:t>– Lesson </a:t>
            </a:r>
            <a:r>
              <a:rPr lang="en-US" altLang="en-US" sz="1200" dirty="0"/>
              <a:t>2.2 Soil Chemistry</a:t>
            </a:r>
          </a:p>
        </p:txBody>
      </p:sp>
      <p:sp>
        <p:nvSpPr>
          <p:cNvPr id="9" name="Rectangle 6"/>
          <p:cNvSpPr>
            <a:spLocks noGrp="1" noChangeArrowheads="1"/>
          </p:cNvSpPr>
          <p:nvPr>
            <p:ph type="ftr" sz="quarter" idx="4"/>
          </p:nvPr>
        </p:nvSpPr>
        <p:spPr>
          <a:xfrm>
            <a:off x="0" y="8685213"/>
            <a:ext cx="3429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solidFill>
                  <a:srgbClr val="000000"/>
                </a:solidFill>
              </a:rPr>
              <a:t>Curriculum for Agricultural Science </a:t>
            </a:r>
            <a:r>
              <a:rPr lang="en-US" altLang="en-US" sz="1200" dirty="0" smtClean="0">
                <a:solidFill>
                  <a:srgbClr val="000000"/>
                </a:solidFill>
              </a:rPr>
              <a:t>Education </a:t>
            </a:r>
            <a:r>
              <a:rPr lang="en-US" altLang="en-US" sz="1200" dirty="0">
                <a:solidFill>
                  <a:srgbClr val="000000"/>
                </a:solidFill>
              </a:rPr>
              <a:t>Copyright </a:t>
            </a:r>
            <a:r>
              <a:rPr lang="en-US" altLang="en-US" sz="1200" dirty="0" smtClean="0">
                <a:solidFill>
                  <a:srgbClr val="000000"/>
                </a:solidFill>
              </a:rPr>
              <a:t>2015</a:t>
            </a:r>
            <a:endParaRPr lang="en-US" altLang="en-US" sz="1200" dirty="0"/>
          </a:p>
        </p:txBody>
      </p:sp>
    </p:spTree>
    <p:extLst>
      <p:ext uri="{BB962C8B-B14F-4D97-AF65-F5344CB8AC3E}">
        <p14:creationId xmlns:p14="http://schemas.microsoft.com/office/powerpoint/2010/main" val="25349750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smtClean="0"/>
              <a:t>A Dash of Salinity</a:t>
            </a:r>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fld id="{9703B3CD-6C5F-4908-B0B0-D440473EB14F}" type="slidenum">
              <a:rPr lang="en-US" altLang="en-US" sz="1200" smtClean="0"/>
              <a:pPr eaLnBrk="1" hangingPunct="1"/>
              <a:t>9</a:t>
            </a:fld>
            <a:endParaRPr lang="en-US" altLang="en-US" sz="1200" dirty="0" smtClean="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You need to monitor potting soil closely if you suspect a salinity problem. Prevention is the best measure to avoid salinity related problems.</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r>
              <a:rPr lang="en-US" altLang="en-US" sz="1200" dirty="0"/>
              <a:t>Unit 2 </a:t>
            </a:r>
            <a:r>
              <a:rPr lang="en-US" altLang="en-US" sz="1200" dirty="0" smtClean="0"/>
              <a:t>– Lesson </a:t>
            </a:r>
            <a:r>
              <a:rPr lang="en-US" altLang="en-US" sz="1200" dirty="0"/>
              <a:t>2.2 Soil Chemistry</a:t>
            </a:r>
          </a:p>
        </p:txBody>
      </p:sp>
      <p:sp>
        <p:nvSpPr>
          <p:cNvPr id="9" name="Rectangle 6"/>
          <p:cNvSpPr>
            <a:spLocks noGrp="1" noChangeArrowheads="1"/>
          </p:cNvSpPr>
          <p:nvPr>
            <p:ph type="ftr" sz="quarter" idx="4"/>
          </p:nvPr>
        </p:nvSpPr>
        <p:spPr>
          <a:xfrm>
            <a:off x="0" y="8685213"/>
            <a:ext cx="3429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solidFill>
                  <a:srgbClr val="000000"/>
                </a:solidFill>
              </a:rPr>
              <a:t>Curriculum for Agricultural Science </a:t>
            </a:r>
            <a:r>
              <a:rPr lang="en-US" altLang="en-US" sz="1200" dirty="0" smtClean="0">
                <a:solidFill>
                  <a:srgbClr val="000000"/>
                </a:solidFill>
              </a:rPr>
              <a:t>Education </a:t>
            </a:r>
            <a:r>
              <a:rPr lang="en-US" altLang="en-US" sz="1200" dirty="0">
                <a:solidFill>
                  <a:srgbClr val="000000"/>
                </a:solidFill>
              </a:rPr>
              <a:t>Copyright </a:t>
            </a:r>
            <a:r>
              <a:rPr lang="en-US" altLang="en-US" sz="1200" dirty="0" smtClean="0">
                <a:solidFill>
                  <a:srgbClr val="000000"/>
                </a:solidFill>
              </a:rPr>
              <a:t>2015</a:t>
            </a:r>
            <a:endParaRPr lang="en-US" altLang="en-US" sz="1200" dirty="0"/>
          </a:p>
        </p:txBody>
      </p:sp>
    </p:spTree>
    <p:extLst>
      <p:ext uri="{BB962C8B-B14F-4D97-AF65-F5344CB8AC3E}">
        <p14:creationId xmlns:p14="http://schemas.microsoft.com/office/powerpoint/2010/main" val="37635643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0"/>
          <p:cNvGrpSpPr>
            <a:grpSpLocks/>
          </p:cNvGrpSpPr>
          <p:nvPr/>
        </p:nvGrpSpPr>
        <p:grpSpPr bwMode="auto">
          <a:xfrm>
            <a:off x="838200" y="228600"/>
            <a:ext cx="8305800" cy="5480050"/>
            <a:chOff x="528" y="144"/>
            <a:chExt cx="5232" cy="3452"/>
          </a:xfrm>
        </p:grpSpPr>
        <p:pic>
          <p:nvPicPr>
            <p:cNvPr id="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0" y="144"/>
              <a:ext cx="3452" cy="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8"/>
            <p:cNvSpPr txBox="1">
              <a:spLocks noChangeArrowheads="1"/>
            </p:cNvSpPr>
            <p:nvPr/>
          </p:nvSpPr>
          <p:spPr bwMode="auto">
            <a:xfrm>
              <a:off x="528" y="3072"/>
              <a:ext cx="5232" cy="327"/>
            </a:xfrm>
            <a:prstGeom prst="rect">
              <a:avLst/>
            </a:prstGeom>
            <a:solidFill>
              <a:srgbClr val="00CC00"/>
            </a:solidFill>
            <a:ln w="9525">
              <a:noFill/>
              <a:miter lim="800000"/>
              <a:headEnd/>
              <a:tailEnd/>
            </a:ln>
            <a:effectLst/>
          </p:spPr>
          <p:txBody>
            <a:bodyPr>
              <a:spAutoFit/>
            </a:bodyPr>
            <a:lstStyle/>
            <a:p>
              <a:pPr algn="ctr" eaLnBrk="0" hangingPunct="0">
                <a:spcBef>
                  <a:spcPct val="50000"/>
                </a:spcBef>
                <a:defRPr/>
              </a:pPr>
              <a:r>
                <a:rPr lang="en-US" sz="2800" b="1" dirty="0"/>
                <a:t>Principles of Agricultural Science – Plant</a:t>
              </a:r>
            </a:p>
          </p:txBody>
        </p:sp>
      </p:gr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vl1pPr>
          </a:lstStyle>
          <a:p>
            <a:pPr>
              <a:defRPr/>
            </a:pPr>
            <a:fld id="{5B4402CB-1F11-416A-97F6-826C245630DD}" type="slidenum">
              <a:rPr lang="en-US"/>
              <a:pPr>
                <a:defRPr/>
              </a:pPr>
              <a:t>‹#›</a:t>
            </a:fld>
            <a:endParaRPr lang="en-US" dirty="0"/>
          </a:p>
        </p:txBody>
      </p:sp>
    </p:spTree>
    <p:extLst>
      <p:ext uri="{BB962C8B-B14F-4D97-AF65-F5344CB8AC3E}">
        <p14:creationId xmlns:p14="http://schemas.microsoft.com/office/powerpoint/2010/main" val="4203960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5DAD59C-0596-4214-8CBC-074AA9350521}" type="slidenum">
              <a:rPr lang="en-US"/>
              <a:pPr>
                <a:defRPr/>
              </a:pPr>
              <a:t>‹#›</a:t>
            </a:fld>
            <a:endParaRPr lang="en-US" dirty="0"/>
          </a:p>
        </p:txBody>
      </p:sp>
    </p:spTree>
    <p:extLst>
      <p:ext uri="{BB962C8B-B14F-4D97-AF65-F5344CB8AC3E}">
        <p14:creationId xmlns:p14="http://schemas.microsoft.com/office/powerpoint/2010/main" val="1547710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A1D57AC-44D5-4B5D-A7A7-7289F78BDB1F}" type="slidenum">
              <a:rPr lang="en-US"/>
              <a:pPr>
                <a:defRPr/>
              </a:pPr>
              <a:t>‹#›</a:t>
            </a:fld>
            <a:endParaRPr lang="en-US" dirty="0"/>
          </a:p>
        </p:txBody>
      </p:sp>
    </p:spTree>
    <p:extLst>
      <p:ext uri="{BB962C8B-B14F-4D97-AF65-F5344CB8AC3E}">
        <p14:creationId xmlns:p14="http://schemas.microsoft.com/office/powerpoint/2010/main" val="3403263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8FDAD93-7BC2-4DE6-B4F4-0E326DA33E52}" type="slidenum">
              <a:rPr lang="en-US"/>
              <a:pPr>
                <a:defRPr/>
              </a:pPr>
              <a:t>‹#›</a:t>
            </a:fld>
            <a:endParaRPr lang="en-US" dirty="0"/>
          </a:p>
        </p:txBody>
      </p:sp>
    </p:spTree>
    <p:extLst>
      <p:ext uri="{BB962C8B-B14F-4D97-AF65-F5344CB8AC3E}">
        <p14:creationId xmlns:p14="http://schemas.microsoft.com/office/powerpoint/2010/main" val="1416350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C29BF0B-805A-49E8-9AA1-293E513F1343}" type="slidenum">
              <a:rPr lang="en-US"/>
              <a:pPr>
                <a:defRPr/>
              </a:pPr>
              <a:t>‹#›</a:t>
            </a:fld>
            <a:endParaRPr lang="en-US" dirty="0"/>
          </a:p>
        </p:txBody>
      </p:sp>
    </p:spTree>
    <p:extLst>
      <p:ext uri="{BB962C8B-B14F-4D97-AF65-F5344CB8AC3E}">
        <p14:creationId xmlns:p14="http://schemas.microsoft.com/office/powerpoint/2010/main" val="1390832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56E9FC9-E371-452C-AEBD-3196A6D0C3B5}" type="slidenum">
              <a:rPr lang="en-US"/>
              <a:pPr>
                <a:defRPr/>
              </a:pPr>
              <a:t>‹#›</a:t>
            </a:fld>
            <a:endParaRPr lang="en-US" dirty="0"/>
          </a:p>
        </p:txBody>
      </p:sp>
    </p:spTree>
    <p:extLst>
      <p:ext uri="{BB962C8B-B14F-4D97-AF65-F5344CB8AC3E}">
        <p14:creationId xmlns:p14="http://schemas.microsoft.com/office/powerpoint/2010/main" val="1610787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9026C90B-1B7F-4F34-95B3-258FCCC907FC}" type="slidenum">
              <a:rPr lang="en-US"/>
              <a:pPr>
                <a:defRPr/>
              </a:pPr>
              <a:t>‹#›</a:t>
            </a:fld>
            <a:endParaRPr lang="en-US" dirty="0"/>
          </a:p>
        </p:txBody>
      </p:sp>
    </p:spTree>
    <p:extLst>
      <p:ext uri="{BB962C8B-B14F-4D97-AF65-F5344CB8AC3E}">
        <p14:creationId xmlns:p14="http://schemas.microsoft.com/office/powerpoint/2010/main" val="3714839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FB42D1C4-5DE0-4367-AB91-36553AB433EF}" type="slidenum">
              <a:rPr lang="en-US"/>
              <a:pPr>
                <a:defRPr/>
              </a:pPr>
              <a:t>‹#›</a:t>
            </a:fld>
            <a:endParaRPr lang="en-US" dirty="0"/>
          </a:p>
        </p:txBody>
      </p:sp>
    </p:spTree>
    <p:extLst>
      <p:ext uri="{BB962C8B-B14F-4D97-AF65-F5344CB8AC3E}">
        <p14:creationId xmlns:p14="http://schemas.microsoft.com/office/powerpoint/2010/main" val="2080933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DEA3DCFF-3AF9-4D0F-B4E0-B3E8F247E867}" type="slidenum">
              <a:rPr lang="en-US"/>
              <a:pPr>
                <a:defRPr/>
              </a:pPr>
              <a:t>‹#›</a:t>
            </a:fld>
            <a:endParaRPr lang="en-US" dirty="0"/>
          </a:p>
        </p:txBody>
      </p:sp>
    </p:spTree>
    <p:extLst>
      <p:ext uri="{BB962C8B-B14F-4D97-AF65-F5344CB8AC3E}">
        <p14:creationId xmlns:p14="http://schemas.microsoft.com/office/powerpoint/2010/main" val="866347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E5704A6-D368-420F-B6E3-2F6178AC72CC}" type="slidenum">
              <a:rPr lang="en-US"/>
              <a:pPr>
                <a:defRPr/>
              </a:pPr>
              <a:t>‹#›</a:t>
            </a:fld>
            <a:endParaRPr lang="en-US" dirty="0"/>
          </a:p>
        </p:txBody>
      </p:sp>
    </p:spTree>
    <p:extLst>
      <p:ext uri="{BB962C8B-B14F-4D97-AF65-F5344CB8AC3E}">
        <p14:creationId xmlns:p14="http://schemas.microsoft.com/office/powerpoint/2010/main" val="2558986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A32330A-ACB4-4932-8559-B507971F225F}" type="slidenum">
              <a:rPr lang="en-US"/>
              <a:pPr>
                <a:defRPr/>
              </a:pPr>
              <a:t>‹#›</a:t>
            </a:fld>
            <a:endParaRPr lang="en-US" dirty="0"/>
          </a:p>
        </p:txBody>
      </p:sp>
    </p:spTree>
    <p:extLst>
      <p:ext uri="{BB962C8B-B14F-4D97-AF65-F5344CB8AC3E}">
        <p14:creationId xmlns:p14="http://schemas.microsoft.com/office/powerpoint/2010/main" val="15094793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828800"/>
            <a:ext cx="82296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9054F7F6-88EE-4D56-B397-7C50263E8EB6}" type="slidenum">
              <a:rPr lang="en-US"/>
              <a:pPr>
                <a:defRPr/>
              </a:pPr>
              <a:t>‹#›</a:t>
            </a:fld>
            <a:endParaRPr lang="en-US" dirty="0"/>
          </a:p>
        </p:txBody>
      </p:sp>
      <p:sp>
        <p:nvSpPr>
          <p:cNvPr id="1031" name="Text Box 7"/>
          <p:cNvSpPr txBox="1">
            <a:spLocks noChangeArrowheads="1"/>
          </p:cNvSpPr>
          <p:nvPr/>
        </p:nvSpPr>
        <p:spPr bwMode="auto">
          <a:xfrm>
            <a:off x="825500" y="1358900"/>
            <a:ext cx="8305800" cy="366713"/>
          </a:xfrm>
          <a:prstGeom prst="rect">
            <a:avLst/>
          </a:prstGeom>
          <a:solidFill>
            <a:srgbClr val="00CC00"/>
          </a:solidFill>
          <a:ln w="9525">
            <a:noFill/>
            <a:miter lim="800000"/>
            <a:headEnd/>
            <a:tailEnd/>
          </a:ln>
          <a:effectLst/>
        </p:spPr>
        <p:txBody>
          <a:bodyPr>
            <a:spAutoFit/>
          </a:bodyPr>
          <a:lstStyle/>
          <a:p>
            <a:pPr>
              <a:spcBef>
                <a:spcPct val="50000"/>
              </a:spcBef>
              <a:defRPr/>
            </a:pPr>
            <a:endParaRPr lang="en-US" sz="1800" dirty="0"/>
          </a:p>
        </p:txBody>
      </p:sp>
      <p:pic>
        <p:nvPicPr>
          <p:cNvPr id="1032" name="Picture 8"/>
          <p:cNvPicPr>
            <a:picLocks noChangeAspect="1" noChangeArrowheads="1"/>
          </p:cNvPicPr>
          <p:nvPr/>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7391400" y="6248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95"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fld id="{196A0DCE-6C90-4030-874A-D19E5EFB8FB0}" type="slidenum">
              <a:rPr lang="en-US" altLang="en-US" sz="1400" smtClean="0"/>
              <a:pPr eaLnBrk="1" hangingPunct="1"/>
              <a:t>1</a:t>
            </a:fld>
            <a:endParaRPr lang="en-US" altLang="en-US" sz="1400" dirty="0" smtClean="0"/>
          </a:p>
        </p:txBody>
      </p:sp>
      <p:sp>
        <p:nvSpPr>
          <p:cNvPr id="3075" name="Text Box 2"/>
          <p:cNvSpPr txBox="1">
            <a:spLocks noChangeArrowheads="1"/>
          </p:cNvSpPr>
          <p:nvPr/>
        </p:nvSpPr>
        <p:spPr bwMode="auto">
          <a:xfrm>
            <a:off x="3108325" y="4503738"/>
            <a:ext cx="18415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endParaRPr lang="en-US" altLang="en-US" sz="3800" b="1" dirty="0">
              <a:solidFill>
                <a:srgbClr val="003399"/>
              </a:solidFill>
              <a:latin typeface="Verdana" pitchFamily="34" charset="0"/>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fld id="{0D7A05BC-3A21-432D-A74B-D0F0151438F9}" type="slidenum">
              <a:rPr lang="en-US" altLang="en-US" sz="1400" smtClean="0"/>
              <a:pPr eaLnBrk="1" hangingPunct="1"/>
              <a:t>10</a:t>
            </a:fld>
            <a:endParaRPr lang="en-US" altLang="en-US" sz="1400" dirty="0" smtClean="0"/>
          </a:p>
        </p:txBody>
      </p:sp>
      <p:sp>
        <p:nvSpPr>
          <p:cNvPr id="12291" name="Rectangle 2"/>
          <p:cNvSpPr>
            <a:spLocks noGrp="1" noChangeArrowheads="1"/>
          </p:cNvSpPr>
          <p:nvPr>
            <p:ph type="title"/>
          </p:nvPr>
        </p:nvSpPr>
        <p:spPr/>
        <p:txBody>
          <a:bodyPr/>
          <a:lstStyle/>
          <a:p>
            <a:pPr eaLnBrk="1" hangingPunct="1"/>
            <a:r>
              <a:rPr lang="en-US" altLang="en-US" dirty="0" smtClean="0"/>
              <a:t>Monitoring Salinity</a:t>
            </a:r>
          </a:p>
        </p:txBody>
      </p:sp>
      <p:sp>
        <p:nvSpPr>
          <p:cNvPr id="12292" name="Rectangle 3"/>
          <p:cNvSpPr>
            <a:spLocks noGrp="1" noChangeArrowheads="1"/>
          </p:cNvSpPr>
          <p:nvPr>
            <p:ph type="body" idx="1"/>
          </p:nvPr>
        </p:nvSpPr>
        <p:spPr>
          <a:xfrm>
            <a:off x="457200" y="1861845"/>
            <a:ext cx="8229600" cy="2438400"/>
          </a:xfrm>
        </p:spPr>
        <p:txBody>
          <a:bodyPr/>
          <a:lstStyle/>
          <a:p>
            <a:pPr eaLnBrk="1" hangingPunct="1">
              <a:buFontTx/>
              <a:buBlip>
                <a:blip r:embed="rId3"/>
              </a:buBlip>
            </a:pPr>
            <a:r>
              <a:rPr lang="en-US" altLang="en-US" dirty="0" smtClean="0"/>
              <a:t>Salinity can be monitored by measuring the electrical conductivity of a soil.</a:t>
            </a:r>
          </a:p>
          <a:p>
            <a:pPr eaLnBrk="1" hangingPunct="1">
              <a:buFontTx/>
              <a:buBlip>
                <a:blip r:embed="rId3"/>
              </a:buBlip>
            </a:pPr>
            <a:r>
              <a:rPr lang="en-US" altLang="en-US" dirty="0" smtClean="0"/>
              <a:t>Special meters determine conductivity in units of deciSiemens per meter (dS/m).</a:t>
            </a:r>
          </a:p>
        </p:txBody>
      </p:sp>
      <p:sp>
        <p:nvSpPr>
          <p:cNvPr id="12293" name="Rectangle 199"/>
          <p:cNvSpPr>
            <a:spLocks noChangeArrowheads="1"/>
          </p:cNvSpPr>
          <p:nvPr/>
        </p:nvSpPr>
        <p:spPr bwMode="auto">
          <a:xfrm>
            <a:off x="4106863" y="6124575"/>
            <a:ext cx="2514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ea typeface="Times New Roman" pitchFamily="18" charset="0"/>
                <a:cs typeface="Arial" charset="0"/>
              </a:rPr>
              <a:t>Very few plants will survive</a:t>
            </a:r>
            <a:endParaRPr lang="en-US" altLang="en-US" sz="1800" dirty="0">
              <a:ea typeface="Times New Roman" pitchFamily="18" charset="0"/>
              <a:cs typeface="Arial" charset="0"/>
            </a:endParaRPr>
          </a:p>
        </p:txBody>
      </p:sp>
      <p:sp>
        <p:nvSpPr>
          <p:cNvPr id="12294" name="Rectangle 198"/>
          <p:cNvSpPr>
            <a:spLocks noChangeArrowheads="1"/>
          </p:cNvSpPr>
          <p:nvPr/>
        </p:nvSpPr>
        <p:spPr bwMode="auto">
          <a:xfrm>
            <a:off x="2895600" y="6124575"/>
            <a:ext cx="121126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ea typeface="Times New Roman" pitchFamily="18" charset="0"/>
                <a:cs typeface="Arial" charset="0"/>
              </a:rPr>
              <a:t>above 16</a:t>
            </a:r>
            <a:endParaRPr lang="en-US" altLang="en-US" sz="1800" dirty="0">
              <a:ea typeface="Times New Roman" pitchFamily="18" charset="0"/>
              <a:cs typeface="Arial" charset="0"/>
            </a:endParaRPr>
          </a:p>
        </p:txBody>
      </p:sp>
      <p:sp>
        <p:nvSpPr>
          <p:cNvPr id="12295" name="Rectangle 197"/>
          <p:cNvSpPr>
            <a:spLocks noChangeArrowheads="1"/>
          </p:cNvSpPr>
          <p:nvPr/>
        </p:nvSpPr>
        <p:spPr bwMode="auto">
          <a:xfrm>
            <a:off x="4106863" y="5849938"/>
            <a:ext cx="25146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ea typeface="Times New Roman" pitchFamily="18" charset="0"/>
                <a:cs typeface="Arial" charset="0"/>
              </a:rPr>
              <a:t>Only some plants will survive</a:t>
            </a:r>
            <a:endParaRPr lang="en-US" altLang="en-US" sz="1800" dirty="0">
              <a:ea typeface="Times New Roman" pitchFamily="18" charset="0"/>
              <a:cs typeface="Arial" charset="0"/>
            </a:endParaRPr>
          </a:p>
        </p:txBody>
      </p:sp>
      <p:sp>
        <p:nvSpPr>
          <p:cNvPr id="12296" name="Rectangle 196"/>
          <p:cNvSpPr>
            <a:spLocks noChangeArrowheads="1"/>
          </p:cNvSpPr>
          <p:nvPr/>
        </p:nvSpPr>
        <p:spPr bwMode="auto">
          <a:xfrm>
            <a:off x="2895600" y="5849938"/>
            <a:ext cx="121126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ea typeface="Times New Roman" pitchFamily="18" charset="0"/>
                <a:cs typeface="Arial" charset="0"/>
              </a:rPr>
              <a:t>8–16</a:t>
            </a:r>
            <a:endParaRPr lang="en-US" altLang="en-US" sz="1800" dirty="0">
              <a:ea typeface="Times New Roman" pitchFamily="18" charset="0"/>
              <a:cs typeface="Arial" charset="0"/>
            </a:endParaRPr>
          </a:p>
        </p:txBody>
      </p:sp>
      <p:sp>
        <p:nvSpPr>
          <p:cNvPr id="12297" name="Rectangle 195"/>
          <p:cNvSpPr>
            <a:spLocks noChangeArrowheads="1"/>
          </p:cNvSpPr>
          <p:nvPr/>
        </p:nvSpPr>
        <p:spPr bwMode="auto">
          <a:xfrm>
            <a:off x="4106863" y="5575300"/>
            <a:ext cx="2514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ea typeface="Times New Roman" pitchFamily="18" charset="0"/>
                <a:cs typeface="Arial" charset="0"/>
              </a:rPr>
              <a:t>Most plants have trouble</a:t>
            </a:r>
            <a:endParaRPr lang="en-US" altLang="en-US" sz="1800" dirty="0">
              <a:ea typeface="Times New Roman" pitchFamily="18" charset="0"/>
              <a:cs typeface="Arial" charset="0"/>
            </a:endParaRPr>
          </a:p>
        </p:txBody>
      </p:sp>
      <p:sp>
        <p:nvSpPr>
          <p:cNvPr id="12298" name="Rectangle 194"/>
          <p:cNvSpPr>
            <a:spLocks noChangeArrowheads="1"/>
          </p:cNvSpPr>
          <p:nvPr/>
        </p:nvSpPr>
        <p:spPr bwMode="auto">
          <a:xfrm>
            <a:off x="2895600" y="5575300"/>
            <a:ext cx="121126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ea typeface="Times New Roman" pitchFamily="18" charset="0"/>
                <a:cs typeface="Arial" charset="0"/>
              </a:rPr>
              <a:t>4–8</a:t>
            </a:r>
            <a:endParaRPr lang="en-US" altLang="en-US" sz="1800" dirty="0">
              <a:ea typeface="Times New Roman" pitchFamily="18" charset="0"/>
              <a:cs typeface="Arial" charset="0"/>
            </a:endParaRPr>
          </a:p>
        </p:txBody>
      </p:sp>
      <p:sp>
        <p:nvSpPr>
          <p:cNvPr id="12299" name="Rectangle 193"/>
          <p:cNvSpPr>
            <a:spLocks noChangeArrowheads="1"/>
          </p:cNvSpPr>
          <p:nvPr/>
        </p:nvSpPr>
        <p:spPr bwMode="auto">
          <a:xfrm>
            <a:off x="4106863" y="5119688"/>
            <a:ext cx="25146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ea typeface="Times New Roman" pitchFamily="18" charset="0"/>
                <a:cs typeface="Arial" charset="0"/>
              </a:rPr>
              <a:t>Some sensitive plants have trouble</a:t>
            </a:r>
            <a:endParaRPr lang="en-US" altLang="en-US" sz="1800" dirty="0">
              <a:ea typeface="Times New Roman" pitchFamily="18" charset="0"/>
              <a:cs typeface="Arial" charset="0"/>
            </a:endParaRPr>
          </a:p>
        </p:txBody>
      </p:sp>
      <p:sp>
        <p:nvSpPr>
          <p:cNvPr id="12300" name="Rectangle 192"/>
          <p:cNvSpPr>
            <a:spLocks noChangeArrowheads="1"/>
          </p:cNvSpPr>
          <p:nvPr/>
        </p:nvSpPr>
        <p:spPr bwMode="auto">
          <a:xfrm>
            <a:off x="2895600" y="5119688"/>
            <a:ext cx="1211263"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ea typeface="Times New Roman" pitchFamily="18" charset="0"/>
                <a:cs typeface="Arial" charset="0"/>
              </a:rPr>
              <a:t>2–4</a:t>
            </a:r>
            <a:endParaRPr lang="en-US" altLang="en-US" sz="1800" dirty="0">
              <a:ea typeface="Times New Roman" pitchFamily="18" charset="0"/>
              <a:cs typeface="Arial" charset="0"/>
            </a:endParaRPr>
          </a:p>
        </p:txBody>
      </p:sp>
      <p:sp>
        <p:nvSpPr>
          <p:cNvPr id="12301" name="Rectangle 191"/>
          <p:cNvSpPr>
            <a:spLocks noChangeArrowheads="1"/>
          </p:cNvSpPr>
          <p:nvPr/>
        </p:nvSpPr>
        <p:spPr bwMode="auto">
          <a:xfrm>
            <a:off x="4106863" y="4845050"/>
            <a:ext cx="2514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ea typeface="Times New Roman" pitchFamily="18" charset="0"/>
                <a:cs typeface="Arial" charset="0"/>
              </a:rPr>
              <a:t>Few problems</a:t>
            </a:r>
            <a:endParaRPr lang="en-US" altLang="en-US" sz="1800" dirty="0">
              <a:ea typeface="Times New Roman" pitchFamily="18" charset="0"/>
              <a:cs typeface="Arial" charset="0"/>
            </a:endParaRPr>
          </a:p>
        </p:txBody>
      </p:sp>
      <p:sp>
        <p:nvSpPr>
          <p:cNvPr id="12302" name="Rectangle 190"/>
          <p:cNvSpPr>
            <a:spLocks noChangeArrowheads="1"/>
          </p:cNvSpPr>
          <p:nvPr/>
        </p:nvSpPr>
        <p:spPr bwMode="auto">
          <a:xfrm>
            <a:off x="2895600" y="4845050"/>
            <a:ext cx="121126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dirty="0">
                <a:ea typeface="Times New Roman" pitchFamily="18" charset="0"/>
                <a:cs typeface="Arial" charset="0"/>
              </a:rPr>
              <a:t>0–2</a:t>
            </a:r>
            <a:endParaRPr lang="en-US" altLang="en-US" sz="1800" dirty="0">
              <a:ea typeface="Times New Roman" pitchFamily="18" charset="0"/>
              <a:cs typeface="Arial" charset="0"/>
            </a:endParaRPr>
          </a:p>
        </p:txBody>
      </p:sp>
      <p:sp>
        <p:nvSpPr>
          <p:cNvPr id="12303" name="Rectangle 189"/>
          <p:cNvSpPr>
            <a:spLocks noChangeArrowheads="1"/>
          </p:cNvSpPr>
          <p:nvPr/>
        </p:nvSpPr>
        <p:spPr bwMode="auto">
          <a:xfrm>
            <a:off x="4106863" y="4389438"/>
            <a:ext cx="25146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b="1" dirty="0">
                <a:cs typeface="Times New Roman" pitchFamily="18" charset="0"/>
              </a:rPr>
              <a:t>Plant response</a:t>
            </a:r>
            <a:endParaRPr lang="en-US" altLang="en-US" sz="1800" dirty="0"/>
          </a:p>
        </p:txBody>
      </p:sp>
      <p:sp>
        <p:nvSpPr>
          <p:cNvPr id="12304" name="Rectangle 188"/>
          <p:cNvSpPr>
            <a:spLocks noChangeArrowheads="1"/>
          </p:cNvSpPr>
          <p:nvPr/>
        </p:nvSpPr>
        <p:spPr bwMode="auto">
          <a:xfrm>
            <a:off x="2895600" y="4389438"/>
            <a:ext cx="1211263"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b="1" dirty="0">
                <a:cs typeface="Times New Roman" pitchFamily="18" charset="0"/>
              </a:rPr>
              <a:t>Salinity (dS/m)</a:t>
            </a:r>
            <a:endParaRPr lang="en-US" altLang="en-US" sz="1800" dirty="0"/>
          </a:p>
        </p:txBody>
      </p:sp>
      <p:sp>
        <p:nvSpPr>
          <p:cNvPr id="12305" name="Rectangle 186"/>
          <p:cNvSpPr>
            <a:spLocks noChangeArrowheads="1"/>
          </p:cNvSpPr>
          <p:nvPr/>
        </p:nvSpPr>
        <p:spPr bwMode="auto">
          <a:xfrm>
            <a:off x="2895600" y="4114800"/>
            <a:ext cx="3725863" cy="274638"/>
          </a:xfrm>
          <a:prstGeom prst="rect">
            <a:avLst/>
          </a:prstGeom>
          <a:solidFill>
            <a:srgbClr val="E0E0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en-US" sz="1200" b="1" dirty="0">
                <a:cs typeface="Times New Roman" pitchFamily="18" charset="0"/>
              </a:rPr>
              <a:t>Plant Response to Salinity</a:t>
            </a:r>
            <a:endParaRPr lang="en-US" altLang="en-US" sz="1800" dirty="0"/>
          </a:p>
        </p:txBody>
      </p:sp>
      <p:sp>
        <p:nvSpPr>
          <p:cNvPr id="12306" name="Line 200"/>
          <p:cNvSpPr>
            <a:spLocks noChangeShapeType="1"/>
          </p:cNvSpPr>
          <p:nvPr/>
        </p:nvSpPr>
        <p:spPr bwMode="auto">
          <a:xfrm>
            <a:off x="2895600" y="4114800"/>
            <a:ext cx="3725863" cy="0"/>
          </a:xfrm>
          <a:prstGeom prst="line">
            <a:avLst/>
          </a:prstGeom>
          <a:noFill/>
          <a:ln w="12700"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2307" name="Line 201"/>
          <p:cNvSpPr>
            <a:spLocks noChangeShapeType="1"/>
          </p:cNvSpPr>
          <p:nvPr/>
        </p:nvSpPr>
        <p:spPr bwMode="auto">
          <a:xfrm>
            <a:off x="2895600" y="6399213"/>
            <a:ext cx="3725863" cy="0"/>
          </a:xfrm>
          <a:prstGeom prst="line">
            <a:avLst/>
          </a:prstGeom>
          <a:noFill/>
          <a:ln w="12700"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2308" name="Line 202"/>
          <p:cNvSpPr>
            <a:spLocks noChangeShapeType="1"/>
          </p:cNvSpPr>
          <p:nvPr/>
        </p:nvSpPr>
        <p:spPr bwMode="auto">
          <a:xfrm>
            <a:off x="2895600" y="4114800"/>
            <a:ext cx="0" cy="2284413"/>
          </a:xfrm>
          <a:prstGeom prst="line">
            <a:avLst/>
          </a:prstGeom>
          <a:noFill/>
          <a:ln w="12700"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2309" name="Line 203"/>
          <p:cNvSpPr>
            <a:spLocks noChangeShapeType="1"/>
          </p:cNvSpPr>
          <p:nvPr/>
        </p:nvSpPr>
        <p:spPr bwMode="auto">
          <a:xfrm>
            <a:off x="6621463" y="4114800"/>
            <a:ext cx="0" cy="2284413"/>
          </a:xfrm>
          <a:prstGeom prst="line">
            <a:avLst/>
          </a:prstGeom>
          <a:noFill/>
          <a:ln w="12700"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2310" name="Line 205"/>
          <p:cNvSpPr>
            <a:spLocks noChangeShapeType="1"/>
          </p:cNvSpPr>
          <p:nvPr/>
        </p:nvSpPr>
        <p:spPr bwMode="auto">
          <a:xfrm>
            <a:off x="2895600" y="4389438"/>
            <a:ext cx="3725863" cy="0"/>
          </a:xfrm>
          <a:prstGeom prst="line">
            <a:avLst/>
          </a:prstGeom>
          <a:noFill/>
          <a:ln w="12700"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2311" name="Line 210"/>
          <p:cNvSpPr>
            <a:spLocks noChangeShapeType="1"/>
          </p:cNvSpPr>
          <p:nvPr/>
        </p:nvSpPr>
        <p:spPr bwMode="auto">
          <a:xfrm>
            <a:off x="2895600" y="4845050"/>
            <a:ext cx="3725863" cy="0"/>
          </a:xfrm>
          <a:prstGeom prst="line">
            <a:avLst/>
          </a:prstGeom>
          <a:noFill/>
          <a:ln w="12700"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2312" name="Line 212"/>
          <p:cNvSpPr>
            <a:spLocks noChangeShapeType="1"/>
          </p:cNvSpPr>
          <p:nvPr/>
        </p:nvSpPr>
        <p:spPr bwMode="auto">
          <a:xfrm>
            <a:off x="4106863" y="4389438"/>
            <a:ext cx="0" cy="2009775"/>
          </a:xfrm>
          <a:prstGeom prst="line">
            <a:avLst/>
          </a:prstGeom>
          <a:noFill/>
          <a:ln w="12700"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2313" name="Line 217"/>
          <p:cNvSpPr>
            <a:spLocks noChangeShapeType="1"/>
          </p:cNvSpPr>
          <p:nvPr/>
        </p:nvSpPr>
        <p:spPr bwMode="auto">
          <a:xfrm>
            <a:off x="2895600" y="5119688"/>
            <a:ext cx="3725863" cy="0"/>
          </a:xfrm>
          <a:prstGeom prst="line">
            <a:avLst/>
          </a:prstGeom>
          <a:noFill/>
          <a:ln w="12700"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2314" name="Line 225"/>
          <p:cNvSpPr>
            <a:spLocks noChangeShapeType="1"/>
          </p:cNvSpPr>
          <p:nvPr/>
        </p:nvSpPr>
        <p:spPr bwMode="auto">
          <a:xfrm>
            <a:off x="2895600" y="5575300"/>
            <a:ext cx="3725863" cy="0"/>
          </a:xfrm>
          <a:prstGeom prst="line">
            <a:avLst/>
          </a:prstGeom>
          <a:noFill/>
          <a:ln w="12700"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2315" name="Line 233"/>
          <p:cNvSpPr>
            <a:spLocks noChangeShapeType="1"/>
          </p:cNvSpPr>
          <p:nvPr/>
        </p:nvSpPr>
        <p:spPr bwMode="auto">
          <a:xfrm>
            <a:off x="2895600" y="5849938"/>
            <a:ext cx="3725863" cy="0"/>
          </a:xfrm>
          <a:prstGeom prst="line">
            <a:avLst/>
          </a:prstGeom>
          <a:noFill/>
          <a:ln w="12700"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2316" name="Line 241"/>
          <p:cNvSpPr>
            <a:spLocks noChangeShapeType="1"/>
          </p:cNvSpPr>
          <p:nvPr/>
        </p:nvSpPr>
        <p:spPr bwMode="auto">
          <a:xfrm>
            <a:off x="2895600" y="6124575"/>
            <a:ext cx="3725863" cy="0"/>
          </a:xfrm>
          <a:prstGeom prst="line">
            <a:avLst/>
          </a:prstGeom>
          <a:noFill/>
          <a:ln w="12700"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fld id="{F6F6F566-292E-4987-BF5B-65B5F591A35D}" type="slidenum">
              <a:rPr lang="en-US" altLang="en-US" sz="1400" smtClean="0"/>
              <a:pPr eaLnBrk="1" hangingPunct="1"/>
              <a:t>11</a:t>
            </a:fld>
            <a:endParaRPr lang="en-US" altLang="en-US" sz="1400" dirty="0" smtClean="0"/>
          </a:p>
        </p:txBody>
      </p:sp>
      <p:sp>
        <p:nvSpPr>
          <p:cNvPr id="13315" name="Rectangle 2"/>
          <p:cNvSpPr>
            <a:spLocks noGrp="1" noChangeArrowheads="1"/>
          </p:cNvSpPr>
          <p:nvPr>
            <p:ph type="title"/>
          </p:nvPr>
        </p:nvSpPr>
        <p:spPr>
          <a:xfrm>
            <a:off x="457200" y="274638"/>
            <a:ext cx="8229600" cy="911225"/>
          </a:xfrm>
        </p:spPr>
        <p:txBody>
          <a:bodyPr/>
          <a:lstStyle/>
          <a:p>
            <a:pPr eaLnBrk="1" hangingPunct="1"/>
            <a:r>
              <a:rPr lang="en-US" altLang="en-US" dirty="0" smtClean="0"/>
              <a:t>References</a:t>
            </a:r>
          </a:p>
        </p:txBody>
      </p:sp>
      <p:sp>
        <p:nvSpPr>
          <p:cNvPr id="13316" name="Rectangle 3"/>
          <p:cNvSpPr>
            <a:spLocks noGrp="1" noChangeArrowheads="1"/>
          </p:cNvSpPr>
          <p:nvPr>
            <p:ph type="body" idx="1"/>
          </p:nvPr>
        </p:nvSpPr>
        <p:spPr>
          <a:xfrm>
            <a:off x="457200" y="2046288"/>
            <a:ext cx="8229600" cy="4079875"/>
          </a:xfrm>
        </p:spPr>
        <p:txBody>
          <a:bodyPr/>
          <a:lstStyle/>
          <a:p>
            <a:pPr eaLnBrk="1" hangingPunct="1">
              <a:buFontTx/>
              <a:buNone/>
            </a:pPr>
            <a:r>
              <a:rPr lang="en-US" altLang="en-US" dirty="0" smtClean="0"/>
              <a:t>Plaster, E. J. (2003). </a:t>
            </a:r>
            <a:r>
              <a:rPr lang="en-US" altLang="en-US" i="1" dirty="0" smtClean="0"/>
              <a:t>Soil science and management</a:t>
            </a:r>
            <a:r>
              <a:rPr lang="en-US" altLang="en-US" dirty="0" smtClean="0"/>
              <a:t> (4th ed.). Clifton Park, NY: Delmar.</a:t>
            </a:r>
          </a:p>
          <a:p>
            <a:pPr eaLnBrk="1" hangingPunct="1">
              <a:buFontTx/>
              <a:buNone/>
            </a:pPr>
            <a:endParaRPr lang="en-US" altLang="en-US" dirty="0" smtClean="0"/>
          </a:p>
          <a:p>
            <a:pPr eaLnBrk="1" hangingPunct="1">
              <a:buFontTx/>
              <a:buNone/>
            </a:pPr>
            <a:r>
              <a:rPr lang="en-US" altLang="en-US" dirty="0" smtClean="0"/>
              <a:t>Redding, K., &amp; Masterman, D. (2007). </a:t>
            </a:r>
            <a:r>
              <a:rPr lang="en-US" altLang="en-US" i="1" dirty="0" smtClean="0"/>
              <a:t>Biology with Vernier</a:t>
            </a:r>
            <a:r>
              <a:rPr lang="en-US" altLang="en-US" dirty="0" smtClean="0"/>
              <a:t>. Beaverton, OR: Vernier Software &amp; Technology.</a:t>
            </a:r>
          </a:p>
        </p:txBody>
      </p:sp>
    </p:spTree>
  </p:cSld>
  <p:clrMapOvr>
    <a:masterClrMapping/>
  </p:clrMapOvr>
  <p:transition>
    <p:zoom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fld id="{01B44D04-F4DF-4644-8F02-26C5A6662350}" type="slidenum">
              <a:rPr lang="en-US" altLang="en-US" sz="1400" smtClean="0"/>
              <a:pPr eaLnBrk="1" hangingPunct="1"/>
              <a:t>2</a:t>
            </a:fld>
            <a:endParaRPr lang="en-US" altLang="en-US" sz="1400" dirty="0" smtClean="0"/>
          </a:p>
        </p:txBody>
      </p:sp>
      <p:sp>
        <p:nvSpPr>
          <p:cNvPr id="4099" name="Rectangle 4"/>
          <p:cNvSpPr>
            <a:spLocks noGrp="1" noChangeArrowheads="1"/>
          </p:cNvSpPr>
          <p:nvPr>
            <p:ph type="title"/>
          </p:nvPr>
        </p:nvSpPr>
        <p:spPr>
          <a:xfrm>
            <a:off x="533400" y="2819400"/>
            <a:ext cx="8229600" cy="1981200"/>
          </a:xfrm>
        </p:spPr>
        <p:txBody>
          <a:bodyPr/>
          <a:lstStyle/>
          <a:p>
            <a:pPr eaLnBrk="1" hangingPunct="1"/>
            <a:r>
              <a:rPr lang="en-US" altLang="en-US" dirty="0" smtClean="0"/>
              <a:t>A Dash of Salinity</a:t>
            </a:r>
            <a:br>
              <a:rPr lang="en-US" altLang="en-US" dirty="0" smtClean="0"/>
            </a:br>
            <a:r>
              <a:rPr lang="en-US" altLang="en-US" dirty="0" smtClean="0"/>
              <a:t/>
            </a:r>
            <a:br>
              <a:rPr lang="en-US" altLang="en-US" dirty="0" smtClean="0"/>
            </a:br>
            <a:r>
              <a:rPr lang="en-US" altLang="en-US" sz="2800" dirty="0" smtClean="0"/>
              <a:t>Unit 2 – Mineral Soils</a:t>
            </a:r>
            <a:br>
              <a:rPr lang="en-US" altLang="en-US" sz="2800" dirty="0" smtClean="0"/>
            </a:br>
            <a:r>
              <a:rPr lang="en-US" altLang="en-US" sz="2800" dirty="0" smtClean="0"/>
              <a:t>Lesson 2.2 Soil Chemistry</a:t>
            </a:r>
          </a:p>
        </p:txBody>
      </p:sp>
      <p:sp>
        <p:nvSpPr>
          <p:cNvPr id="4100" name="Text Box 5"/>
          <p:cNvSpPr txBox="1">
            <a:spLocks noChangeArrowheads="1"/>
          </p:cNvSpPr>
          <p:nvPr/>
        </p:nvSpPr>
        <p:spPr bwMode="auto">
          <a:xfrm>
            <a:off x="762000" y="1295400"/>
            <a:ext cx="8382000" cy="519113"/>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algn="ctr">
              <a:spcBef>
                <a:spcPct val="50000"/>
              </a:spcBef>
            </a:pPr>
            <a:r>
              <a:rPr lang="en-US" altLang="en-US" sz="2800" b="1" dirty="0"/>
              <a:t>Principles of Agricultural Science – Plant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fld id="{BE94C342-A2FF-4BB7-910F-693E1A1CE9CB}" type="slidenum">
              <a:rPr lang="en-US" altLang="en-US" sz="1400" smtClean="0"/>
              <a:pPr eaLnBrk="1" hangingPunct="1"/>
              <a:t>3</a:t>
            </a:fld>
            <a:endParaRPr lang="en-US" altLang="en-US" sz="1400" dirty="0" smtClean="0"/>
          </a:p>
        </p:txBody>
      </p:sp>
      <p:sp>
        <p:nvSpPr>
          <p:cNvPr id="5123" name="Rectangle 2"/>
          <p:cNvSpPr>
            <a:spLocks noGrp="1" noChangeArrowheads="1"/>
          </p:cNvSpPr>
          <p:nvPr>
            <p:ph type="title"/>
          </p:nvPr>
        </p:nvSpPr>
        <p:spPr/>
        <p:txBody>
          <a:bodyPr/>
          <a:lstStyle/>
          <a:p>
            <a:pPr eaLnBrk="1" hangingPunct="1"/>
            <a:r>
              <a:rPr lang="en-US" altLang="en-US" dirty="0" smtClean="0"/>
              <a:t>Rainfall and Soil Chemistry</a:t>
            </a:r>
          </a:p>
        </p:txBody>
      </p:sp>
      <p:sp>
        <p:nvSpPr>
          <p:cNvPr id="48131" name="Rectangle 3"/>
          <p:cNvSpPr>
            <a:spLocks noGrp="1" noChangeArrowheads="1"/>
          </p:cNvSpPr>
          <p:nvPr>
            <p:ph type="body" idx="1"/>
          </p:nvPr>
        </p:nvSpPr>
        <p:spPr>
          <a:xfrm>
            <a:off x="457200" y="2057400"/>
            <a:ext cx="8229600" cy="4495800"/>
          </a:xfrm>
        </p:spPr>
        <p:txBody>
          <a:bodyPr/>
          <a:lstStyle/>
          <a:p>
            <a:pPr eaLnBrk="1" hangingPunct="1">
              <a:buFontTx/>
              <a:buNone/>
            </a:pPr>
            <a:r>
              <a:rPr lang="en-US" altLang="en-US" dirty="0" smtClean="0"/>
              <a:t>High rainfall, over time, causes soils to become acidic as water leaches hydroxyl ions (OH-) away.</a:t>
            </a:r>
          </a:p>
          <a:p>
            <a:pPr eaLnBrk="1" hangingPunct="1">
              <a:buFontTx/>
              <a:buNone/>
            </a:pPr>
            <a:endParaRPr lang="en-US" altLang="en-US" dirty="0" smtClean="0"/>
          </a:p>
          <a:p>
            <a:pPr eaLnBrk="1" hangingPunct="1">
              <a:buFontTx/>
              <a:buNone/>
            </a:pPr>
            <a:r>
              <a:rPr lang="en-US" altLang="en-US" dirty="0" smtClean="0"/>
              <a:t>However, in arid regions the lack of rainfall can cause the other extreme in soil chemistry: salinity.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8131">
                                            <p:txEl>
                                              <p:pRg st="2" end="2"/>
                                            </p:txEl>
                                          </p:spTgt>
                                        </p:tgtEl>
                                        <p:attrNameLst>
                                          <p:attrName>style.visibility</p:attrName>
                                        </p:attrNameLst>
                                      </p:cBhvr>
                                      <p:to>
                                        <p:strVal val="visible"/>
                                      </p:to>
                                    </p:set>
                                    <p:anim calcmode="lin" valueType="num">
                                      <p:cBhvr additive="base">
                                        <p:cTn id="7" dur="500" fill="hold"/>
                                        <p:tgtEl>
                                          <p:spTgt spid="4813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813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fld id="{7A4AE74E-64E7-489B-BC70-680C7501169A}" type="slidenum">
              <a:rPr lang="en-US" altLang="en-US" sz="1400" smtClean="0"/>
              <a:pPr eaLnBrk="1" hangingPunct="1"/>
              <a:t>4</a:t>
            </a:fld>
            <a:endParaRPr lang="en-US" altLang="en-US" sz="1400" dirty="0" smtClean="0"/>
          </a:p>
        </p:txBody>
      </p:sp>
      <p:sp>
        <p:nvSpPr>
          <p:cNvPr id="6147" name="Rectangle 2"/>
          <p:cNvSpPr>
            <a:spLocks noGrp="1" noChangeArrowheads="1"/>
          </p:cNvSpPr>
          <p:nvPr>
            <p:ph type="title"/>
          </p:nvPr>
        </p:nvSpPr>
        <p:spPr/>
        <p:txBody>
          <a:bodyPr/>
          <a:lstStyle/>
          <a:p>
            <a:pPr eaLnBrk="1" hangingPunct="1"/>
            <a:r>
              <a:rPr lang="en-US" altLang="en-US" dirty="0" smtClean="0"/>
              <a:t>Salting of the Earth</a:t>
            </a:r>
          </a:p>
        </p:txBody>
      </p:sp>
      <p:sp>
        <p:nvSpPr>
          <p:cNvPr id="53251" name="Rectangle 3"/>
          <p:cNvSpPr>
            <a:spLocks noGrp="1" noChangeArrowheads="1"/>
          </p:cNvSpPr>
          <p:nvPr>
            <p:ph type="body" idx="1"/>
          </p:nvPr>
        </p:nvSpPr>
        <p:spPr>
          <a:xfrm>
            <a:off x="457200" y="1828800"/>
            <a:ext cx="8229600" cy="4648200"/>
          </a:xfrm>
        </p:spPr>
        <p:txBody>
          <a:bodyPr/>
          <a:lstStyle/>
          <a:p>
            <a:pPr eaLnBrk="1" hangingPunct="1">
              <a:buFontTx/>
              <a:buNone/>
            </a:pPr>
            <a:r>
              <a:rPr lang="en-US" altLang="en-US" dirty="0" smtClean="0"/>
              <a:t>Soil salts combine with common soil elements:</a:t>
            </a:r>
          </a:p>
          <a:p>
            <a:pPr eaLnBrk="1" hangingPunct="1">
              <a:buFontTx/>
              <a:buBlip>
                <a:blip r:embed="rId3"/>
              </a:buBlip>
            </a:pPr>
            <a:r>
              <a:rPr lang="en-US" altLang="en-US" dirty="0" smtClean="0"/>
              <a:t>Magnesium</a:t>
            </a:r>
          </a:p>
          <a:p>
            <a:pPr eaLnBrk="1" hangingPunct="1">
              <a:buFontTx/>
              <a:buBlip>
                <a:blip r:embed="rId3"/>
              </a:buBlip>
            </a:pPr>
            <a:r>
              <a:rPr lang="en-US" altLang="en-US" dirty="0" smtClean="0"/>
              <a:t>Calcium</a:t>
            </a:r>
          </a:p>
          <a:p>
            <a:pPr eaLnBrk="1" hangingPunct="1">
              <a:buFontTx/>
              <a:buBlip>
                <a:blip r:embed="rId3"/>
              </a:buBlip>
            </a:pPr>
            <a:r>
              <a:rPr lang="en-US" altLang="en-US" dirty="0" smtClean="0"/>
              <a:t>Chloride</a:t>
            </a:r>
          </a:p>
          <a:p>
            <a:pPr eaLnBrk="1" hangingPunct="1">
              <a:buFontTx/>
              <a:buBlip>
                <a:blip r:embed="rId3"/>
              </a:buBlip>
            </a:pPr>
            <a:r>
              <a:rPr lang="en-US" altLang="en-US" dirty="0" smtClean="0"/>
              <a:t>Sulfates</a:t>
            </a:r>
          </a:p>
          <a:p>
            <a:pPr eaLnBrk="1" hangingPunct="1">
              <a:buFontTx/>
              <a:buNone/>
            </a:pPr>
            <a:r>
              <a:rPr lang="en-US" altLang="en-US" dirty="0" smtClean="0"/>
              <a:t>and of course…</a:t>
            </a:r>
          </a:p>
          <a:p>
            <a:pPr eaLnBrk="1" hangingPunct="1">
              <a:buFontTx/>
              <a:buBlip>
                <a:blip r:embed="rId3"/>
              </a:buBlip>
            </a:pPr>
            <a:r>
              <a:rPr lang="en-US" altLang="en-US" dirty="0" smtClean="0"/>
              <a:t>Sodium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3251">
                                            <p:txEl>
                                              <p:pRg st="1" end="1"/>
                                            </p:txEl>
                                          </p:spTgt>
                                        </p:tgtEl>
                                        <p:attrNameLst>
                                          <p:attrName>style.visibility</p:attrName>
                                        </p:attrNameLst>
                                      </p:cBhvr>
                                      <p:to>
                                        <p:strVal val="visible"/>
                                      </p:to>
                                    </p:set>
                                    <p:anim calcmode="lin" valueType="num">
                                      <p:cBhvr additive="base">
                                        <p:cTn id="7" dur="500" fill="hold"/>
                                        <p:tgtEl>
                                          <p:spTgt spid="5325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251">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3251">
                                            <p:txEl>
                                              <p:pRg st="2" end="2"/>
                                            </p:txEl>
                                          </p:spTgt>
                                        </p:tgtEl>
                                        <p:attrNameLst>
                                          <p:attrName>style.visibility</p:attrName>
                                        </p:attrNameLst>
                                      </p:cBhvr>
                                      <p:to>
                                        <p:strVal val="visible"/>
                                      </p:to>
                                    </p:set>
                                    <p:anim calcmode="lin" valueType="num">
                                      <p:cBhvr additive="base">
                                        <p:cTn id="11" dur="500" fill="hold"/>
                                        <p:tgtEl>
                                          <p:spTgt spid="53251">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3251">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3251">
                                            <p:txEl>
                                              <p:pRg st="3" end="3"/>
                                            </p:txEl>
                                          </p:spTgt>
                                        </p:tgtEl>
                                        <p:attrNameLst>
                                          <p:attrName>style.visibility</p:attrName>
                                        </p:attrNameLst>
                                      </p:cBhvr>
                                      <p:to>
                                        <p:strVal val="visible"/>
                                      </p:to>
                                    </p:set>
                                    <p:anim calcmode="lin" valueType="num">
                                      <p:cBhvr additive="base">
                                        <p:cTn id="15" dur="500" fill="hold"/>
                                        <p:tgtEl>
                                          <p:spTgt spid="53251">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3251">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53251">
                                            <p:txEl>
                                              <p:pRg st="4" end="4"/>
                                            </p:txEl>
                                          </p:spTgt>
                                        </p:tgtEl>
                                        <p:attrNameLst>
                                          <p:attrName>style.visibility</p:attrName>
                                        </p:attrNameLst>
                                      </p:cBhvr>
                                      <p:to>
                                        <p:strVal val="visible"/>
                                      </p:to>
                                    </p:set>
                                    <p:anim calcmode="lin" valueType="num">
                                      <p:cBhvr additive="base">
                                        <p:cTn id="19" dur="500" fill="hold"/>
                                        <p:tgtEl>
                                          <p:spTgt spid="53251">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25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3251">
                                            <p:txEl>
                                              <p:pRg st="5" end="5"/>
                                            </p:txEl>
                                          </p:spTgt>
                                        </p:tgtEl>
                                        <p:attrNameLst>
                                          <p:attrName>style.visibility</p:attrName>
                                        </p:attrNameLst>
                                      </p:cBhvr>
                                      <p:to>
                                        <p:strVal val="visible"/>
                                      </p:to>
                                    </p:set>
                                    <p:anim calcmode="lin" valueType="num">
                                      <p:cBhvr additive="base">
                                        <p:cTn id="25" dur="500" fill="hold"/>
                                        <p:tgtEl>
                                          <p:spTgt spid="53251">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3251">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53251">
                                            <p:txEl>
                                              <p:pRg st="6" end="6"/>
                                            </p:txEl>
                                          </p:spTgt>
                                        </p:tgtEl>
                                        <p:attrNameLst>
                                          <p:attrName>style.visibility</p:attrName>
                                        </p:attrNameLst>
                                      </p:cBhvr>
                                      <p:to>
                                        <p:strVal val="visible"/>
                                      </p:to>
                                    </p:set>
                                    <p:anim calcmode="lin" valueType="num">
                                      <p:cBhvr additive="base">
                                        <p:cTn id="29" dur="500" fill="hold"/>
                                        <p:tgtEl>
                                          <p:spTgt spid="53251">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325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fld id="{A4AEF50F-DF33-4BAF-98BC-6A0D7026AC80}" type="slidenum">
              <a:rPr lang="en-US" altLang="en-US" sz="1400" smtClean="0"/>
              <a:pPr eaLnBrk="1" hangingPunct="1"/>
              <a:t>5</a:t>
            </a:fld>
            <a:endParaRPr lang="en-US" altLang="en-US" sz="1400" dirty="0" smtClean="0"/>
          </a:p>
        </p:txBody>
      </p:sp>
      <p:sp>
        <p:nvSpPr>
          <p:cNvPr id="7171" name="Rectangle 2"/>
          <p:cNvSpPr>
            <a:spLocks noGrp="1" noChangeArrowheads="1"/>
          </p:cNvSpPr>
          <p:nvPr>
            <p:ph type="title"/>
          </p:nvPr>
        </p:nvSpPr>
        <p:spPr/>
        <p:txBody>
          <a:bodyPr/>
          <a:lstStyle/>
          <a:p>
            <a:pPr eaLnBrk="1" hangingPunct="1"/>
            <a:r>
              <a:rPr lang="en-US" altLang="en-US" dirty="0" smtClean="0"/>
              <a:t>How Salt Accumulates</a:t>
            </a:r>
          </a:p>
        </p:txBody>
      </p:sp>
      <p:sp>
        <p:nvSpPr>
          <p:cNvPr id="56323" name="Rectangle 3"/>
          <p:cNvSpPr>
            <a:spLocks noGrp="1" noChangeArrowheads="1"/>
          </p:cNvSpPr>
          <p:nvPr>
            <p:ph type="body" idx="1"/>
          </p:nvPr>
        </p:nvSpPr>
        <p:spPr>
          <a:xfrm>
            <a:off x="457200" y="2133600"/>
            <a:ext cx="8229600" cy="4343400"/>
          </a:xfrm>
        </p:spPr>
        <p:txBody>
          <a:bodyPr/>
          <a:lstStyle/>
          <a:p>
            <a:pPr eaLnBrk="1" hangingPunct="1">
              <a:lnSpc>
                <a:spcPct val="90000"/>
              </a:lnSpc>
              <a:buFontTx/>
              <a:buBlip>
                <a:blip r:embed="rId3"/>
              </a:buBlip>
            </a:pPr>
            <a:r>
              <a:rPr lang="en-US" altLang="en-US" dirty="0" smtClean="0"/>
              <a:t>Salts naturally appear through weathering processes in parent material.</a:t>
            </a:r>
          </a:p>
          <a:p>
            <a:pPr eaLnBrk="1" hangingPunct="1">
              <a:lnSpc>
                <a:spcPct val="90000"/>
              </a:lnSpc>
              <a:buFontTx/>
              <a:buBlip>
                <a:blip r:embed="rId3"/>
              </a:buBlip>
            </a:pPr>
            <a:r>
              <a:rPr lang="en-US" altLang="en-US" dirty="0" smtClean="0"/>
              <a:t>Dry conditions allow salt to accumulate because salt is not leached downward by rainfall.</a:t>
            </a:r>
          </a:p>
          <a:p>
            <a:pPr eaLnBrk="1" hangingPunct="1">
              <a:lnSpc>
                <a:spcPct val="90000"/>
              </a:lnSpc>
              <a:buFontTx/>
              <a:buBlip>
                <a:blip r:embed="rId3"/>
              </a:buBlip>
            </a:pPr>
            <a:r>
              <a:rPr lang="en-US" altLang="en-US" dirty="0" smtClean="0"/>
              <a:t>Poor drainage causes water to gather close to the soil surface where it will evaporate, leaving salts behind.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anim calcmode="lin" valueType="num">
                                      <p:cBhvr additive="base">
                                        <p:cTn id="7" dur="500" fill="hold"/>
                                        <p:tgtEl>
                                          <p:spTgt spid="563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63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6323">
                                            <p:txEl>
                                              <p:pRg st="1" end="1"/>
                                            </p:txEl>
                                          </p:spTgt>
                                        </p:tgtEl>
                                        <p:attrNameLst>
                                          <p:attrName>style.visibility</p:attrName>
                                        </p:attrNameLst>
                                      </p:cBhvr>
                                      <p:to>
                                        <p:strVal val="visible"/>
                                      </p:to>
                                    </p:set>
                                    <p:anim calcmode="lin" valueType="num">
                                      <p:cBhvr additive="base">
                                        <p:cTn id="13" dur="500" fill="hold"/>
                                        <p:tgtEl>
                                          <p:spTgt spid="563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63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6323">
                                            <p:txEl>
                                              <p:pRg st="2" end="2"/>
                                            </p:txEl>
                                          </p:spTgt>
                                        </p:tgtEl>
                                        <p:attrNameLst>
                                          <p:attrName>style.visibility</p:attrName>
                                        </p:attrNameLst>
                                      </p:cBhvr>
                                      <p:to>
                                        <p:strVal val="visible"/>
                                      </p:to>
                                    </p:set>
                                    <p:anim calcmode="lin" valueType="num">
                                      <p:cBhvr additive="base">
                                        <p:cTn id="19" dur="500" fill="hold"/>
                                        <p:tgtEl>
                                          <p:spTgt spid="563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632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fld id="{58AEB411-E8AA-4D41-82C8-2866A81A77B8}" type="slidenum">
              <a:rPr lang="en-US" altLang="en-US" sz="1400" smtClean="0"/>
              <a:pPr eaLnBrk="1" hangingPunct="1"/>
              <a:t>6</a:t>
            </a:fld>
            <a:endParaRPr lang="en-US" altLang="en-US" sz="1400" dirty="0" smtClean="0"/>
          </a:p>
        </p:txBody>
      </p:sp>
      <p:sp>
        <p:nvSpPr>
          <p:cNvPr id="8195" name="Rectangle 2"/>
          <p:cNvSpPr>
            <a:spLocks noGrp="1" noChangeArrowheads="1"/>
          </p:cNvSpPr>
          <p:nvPr>
            <p:ph type="title"/>
          </p:nvPr>
        </p:nvSpPr>
        <p:spPr/>
        <p:txBody>
          <a:bodyPr/>
          <a:lstStyle/>
          <a:p>
            <a:pPr eaLnBrk="1" hangingPunct="1"/>
            <a:r>
              <a:rPr lang="en-US" altLang="en-US" dirty="0" smtClean="0"/>
              <a:t>Greenhouse Salts</a:t>
            </a:r>
          </a:p>
        </p:txBody>
      </p:sp>
      <p:sp>
        <p:nvSpPr>
          <p:cNvPr id="57347" name="Rectangle 3"/>
          <p:cNvSpPr>
            <a:spLocks noGrp="1" noChangeArrowheads="1"/>
          </p:cNvSpPr>
          <p:nvPr>
            <p:ph type="body" idx="1"/>
          </p:nvPr>
        </p:nvSpPr>
        <p:spPr/>
        <p:txBody>
          <a:bodyPr/>
          <a:lstStyle/>
          <a:p>
            <a:pPr eaLnBrk="1" hangingPunct="1">
              <a:buFontTx/>
              <a:buNone/>
            </a:pPr>
            <a:r>
              <a:rPr lang="en-US" altLang="en-US" dirty="0" smtClean="0"/>
              <a:t>Fertilizer and some irrigation water contain salt compounds. </a:t>
            </a:r>
          </a:p>
          <a:p>
            <a:pPr marL="0" indent="0" eaLnBrk="1" hangingPunct="1">
              <a:buNone/>
            </a:pPr>
            <a:r>
              <a:rPr lang="en-US" altLang="en-US" dirty="0" smtClean="0"/>
              <a:t>A greenhouse manager needs to:</a:t>
            </a:r>
            <a:endParaRPr lang="en-US" altLang="en-US" dirty="0"/>
          </a:p>
          <a:p>
            <a:pPr eaLnBrk="1" hangingPunct="1">
              <a:buFontTx/>
              <a:buBlip>
                <a:blip r:embed="rId3"/>
              </a:buBlip>
            </a:pPr>
            <a:r>
              <a:rPr lang="en-US" altLang="en-US" dirty="0" smtClean="0"/>
              <a:t>Monitor wick or other bottom watering systems for salt content</a:t>
            </a:r>
          </a:p>
          <a:p>
            <a:pPr eaLnBrk="1" hangingPunct="1">
              <a:buFontTx/>
              <a:buBlip>
                <a:blip r:embed="rId3"/>
              </a:buBlip>
            </a:pPr>
            <a:r>
              <a:rPr lang="en-US" altLang="en-US" dirty="0" smtClean="0"/>
              <a:t>Inspect for dried salts around the drainage holes of greenhouse pots</a:t>
            </a:r>
          </a:p>
          <a:p>
            <a:pPr eaLnBrk="1" hangingPunct="1">
              <a:buFontTx/>
              <a:buNone/>
            </a:pPr>
            <a:endParaRPr lang="en-US"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7347">
                                            <p:txEl>
                                              <p:pRg st="3" end="3"/>
                                            </p:txEl>
                                          </p:spTgt>
                                        </p:tgtEl>
                                        <p:attrNameLst>
                                          <p:attrName>style.visibility</p:attrName>
                                        </p:attrNameLst>
                                      </p:cBhvr>
                                      <p:to>
                                        <p:strVal val="visible"/>
                                      </p:to>
                                    </p:set>
                                    <p:anim calcmode="lin" valueType="num">
                                      <p:cBhvr additive="base">
                                        <p:cTn id="7" dur="500" fill="hold"/>
                                        <p:tgtEl>
                                          <p:spTgt spid="57347">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734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fld id="{60205AFD-ACAE-4FC2-9A8A-32BA1BC0BA14}" type="slidenum">
              <a:rPr lang="en-US" altLang="en-US" sz="1400" smtClean="0"/>
              <a:pPr eaLnBrk="1" hangingPunct="1"/>
              <a:t>7</a:t>
            </a:fld>
            <a:endParaRPr lang="en-US" altLang="en-US" sz="1400" dirty="0" smtClean="0"/>
          </a:p>
        </p:txBody>
      </p:sp>
      <p:sp>
        <p:nvSpPr>
          <p:cNvPr id="9219" name="Rectangle 2"/>
          <p:cNvSpPr>
            <a:spLocks noGrp="1" noChangeArrowheads="1"/>
          </p:cNvSpPr>
          <p:nvPr>
            <p:ph type="title"/>
          </p:nvPr>
        </p:nvSpPr>
        <p:spPr/>
        <p:txBody>
          <a:bodyPr/>
          <a:lstStyle/>
          <a:p>
            <a:pPr eaLnBrk="1" hangingPunct="1"/>
            <a:r>
              <a:rPr lang="en-US" altLang="en-US" dirty="0" smtClean="0"/>
              <a:t>Doesn’t salt taste better?</a:t>
            </a:r>
          </a:p>
        </p:txBody>
      </p:sp>
      <p:sp>
        <p:nvSpPr>
          <p:cNvPr id="9221" name="Text Box 4"/>
          <p:cNvSpPr txBox="1">
            <a:spLocks noChangeArrowheads="1"/>
          </p:cNvSpPr>
          <p:nvPr/>
        </p:nvSpPr>
        <p:spPr bwMode="auto">
          <a:xfrm>
            <a:off x="381000" y="1905000"/>
            <a:ext cx="8382000" cy="4425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spcBef>
                <a:spcPct val="20000"/>
              </a:spcBef>
            </a:pPr>
            <a:r>
              <a:rPr lang="en-US" altLang="en-US" dirty="0"/>
              <a:t>Not to plants. </a:t>
            </a:r>
          </a:p>
          <a:p>
            <a:pPr eaLnBrk="1" hangingPunct="1">
              <a:spcBef>
                <a:spcPct val="20000"/>
              </a:spcBef>
            </a:pPr>
            <a:endParaRPr lang="en-US" altLang="en-US" dirty="0"/>
          </a:p>
          <a:p>
            <a:pPr eaLnBrk="1" hangingPunct="1">
              <a:spcBef>
                <a:spcPct val="20000"/>
              </a:spcBef>
            </a:pPr>
            <a:r>
              <a:rPr lang="en-US" altLang="en-US" dirty="0"/>
              <a:t>Plants have varied tolerances to salt levels based on species. </a:t>
            </a:r>
            <a:endParaRPr lang="en-US" altLang="en-US" dirty="0" smtClean="0"/>
          </a:p>
          <a:p>
            <a:pPr eaLnBrk="1" hangingPunct="1">
              <a:spcBef>
                <a:spcPct val="20000"/>
              </a:spcBef>
            </a:pPr>
            <a:endParaRPr lang="en-US" altLang="en-US" dirty="0" smtClean="0"/>
          </a:p>
          <a:p>
            <a:pPr eaLnBrk="1" hangingPunct="1">
              <a:spcBef>
                <a:spcPct val="20000"/>
              </a:spcBef>
            </a:pPr>
            <a:r>
              <a:rPr lang="en-US" altLang="en-US" dirty="0" smtClean="0"/>
              <a:t>High </a:t>
            </a:r>
            <a:r>
              <a:rPr lang="en-US" altLang="en-US" dirty="0"/>
              <a:t>salt content </a:t>
            </a:r>
            <a:r>
              <a:rPr lang="en-US" altLang="en-US" dirty="0" smtClean="0"/>
              <a:t>can effect:</a:t>
            </a:r>
          </a:p>
          <a:p>
            <a:pPr marL="1643063" indent="-457200" eaLnBrk="1" hangingPunct="1">
              <a:buClr>
                <a:srgbClr val="00CC00"/>
              </a:buClr>
              <a:buFont typeface="Arial" panose="020B0604020202020204" pitchFamily="34" charset="0"/>
              <a:buChar char="•"/>
            </a:pPr>
            <a:r>
              <a:rPr lang="en-US" altLang="en-US" dirty="0" smtClean="0"/>
              <a:t>Water uptake</a:t>
            </a:r>
          </a:p>
          <a:p>
            <a:pPr marL="1643063" indent="-457200" eaLnBrk="1" hangingPunct="1">
              <a:buClr>
                <a:srgbClr val="00CC00"/>
              </a:buClr>
              <a:buFont typeface="Arial" panose="020B0604020202020204" pitchFamily="34" charset="0"/>
              <a:buChar char="•"/>
            </a:pPr>
            <a:r>
              <a:rPr lang="en-US" altLang="en-US" dirty="0" smtClean="0"/>
              <a:t>Availability of nutrients</a:t>
            </a:r>
            <a:endParaRPr lang="en-US"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fld id="{A7EEB511-0362-4380-954A-DEB81F88AECB}" type="slidenum">
              <a:rPr lang="en-US" altLang="en-US" sz="1400" smtClean="0"/>
              <a:pPr eaLnBrk="1" hangingPunct="1"/>
              <a:t>8</a:t>
            </a:fld>
            <a:endParaRPr lang="en-US" altLang="en-US" sz="1400" dirty="0" smtClean="0"/>
          </a:p>
        </p:txBody>
      </p:sp>
      <p:sp>
        <p:nvSpPr>
          <p:cNvPr id="10243" name="Rectangle 2"/>
          <p:cNvSpPr>
            <a:spLocks noGrp="1" noChangeArrowheads="1"/>
          </p:cNvSpPr>
          <p:nvPr>
            <p:ph type="title"/>
          </p:nvPr>
        </p:nvSpPr>
        <p:spPr/>
        <p:txBody>
          <a:bodyPr/>
          <a:lstStyle/>
          <a:p>
            <a:pPr eaLnBrk="1" hangingPunct="1"/>
            <a:r>
              <a:rPr lang="en-US" altLang="en-US" dirty="0" smtClean="0"/>
              <a:t>How can you fix the problem?</a:t>
            </a:r>
          </a:p>
        </p:txBody>
      </p:sp>
      <p:sp>
        <p:nvSpPr>
          <p:cNvPr id="55299" name="Rectangle 3"/>
          <p:cNvSpPr>
            <a:spLocks noGrp="1" noChangeArrowheads="1"/>
          </p:cNvSpPr>
          <p:nvPr>
            <p:ph type="body" idx="1"/>
          </p:nvPr>
        </p:nvSpPr>
        <p:spPr>
          <a:xfrm>
            <a:off x="457200" y="2057400"/>
            <a:ext cx="8229600" cy="4068763"/>
          </a:xfrm>
        </p:spPr>
        <p:txBody>
          <a:bodyPr/>
          <a:lstStyle/>
          <a:p>
            <a:pPr eaLnBrk="1" hangingPunct="1">
              <a:buFontTx/>
              <a:buNone/>
            </a:pPr>
            <a:r>
              <a:rPr lang="en-US" altLang="en-US" dirty="0" smtClean="0"/>
              <a:t>Farmland is very difficult and expensive to restore because of the size of area requiring treatment. </a:t>
            </a:r>
          </a:p>
          <a:p>
            <a:pPr eaLnBrk="1" hangingPunct="1">
              <a:buFontTx/>
              <a:buNone/>
            </a:pPr>
            <a:r>
              <a:rPr lang="en-US" altLang="en-US" dirty="0" smtClean="0"/>
              <a:t>Four solutions exist:</a:t>
            </a:r>
          </a:p>
          <a:p>
            <a:pPr eaLnBrk="1" hangingPunct="1">
              <a:buClr>
                <a:srgbClr val="00CC00"/>
              </a:buClr>
            </a:pPr>
            <a:r>
              <a:rPr lang="en-US" altLang="en-US" dirty="0" smtClean="0"/>
              <a:t>Improve drainage</a:t>
            </a:r>
          </a:p>
          <a:p>
            <a:pPr eaLnBrk="1" hangingPunct="1">
              <a:buClr>
                <a:srgbClr val="00CC00"/>
              </a:buClr>
            </a:pPr>
            <a:r>
              <a:rPr lang="en-US" altLang="en-US" dirty="0" smtClean="0"/>
              <a:t>Supply ample irrigation</a:t>
            </a:r>
          </a:p>
          <a:p>
            <a:pPr eaLnBrk="1" hangingPunct="1">
              <a:buClr>
                <a:srgbClr val="00CC00"/>
              </a:buClr>
            </a:pPr>
            <a:r>
              <a:rPr lang="en-US" altLang="en-US" dirty="0" smtClean="0"/>
              <a:t>Apply gypsum</a:t>
            </a:r>
          </a:p>
          <a:p>
            <a:pPr eaLnBrk="1" hangingPunct="1">
              <a:buClr>
                <a:srgbClr val="00CC00"/>
              </a:buClr>
            </a:pPr>
            <a:r>
              <a:rPr lang="en-US" altLang="en-US" dirty="0" smtClean="0"/>
              <a:t>Add mulches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5299">
                                            <p:txEl>
                                              <p:pRg st="2" end="2"/>
                                            </p:txEl>
                                          </p:spTgt>
                                        </p:tgtEl>
                                        <p:attrNameLst>
                                          <p:attrName>style.visibility</p:attrName>
                                        </p:attrNameLst>
                                      </p:cBhvr>
                                      <p:to>
                                        <p:strVal val="visible"/>
                                      </p:to>
                                    </p:set>
                                    <p:anim calcmode="lin" valueType="num">
                                      <p:cBhvr additive="base">
                                        <p:cTn id="7" dur="500" fill="hold"/>
                                        <p:tgtEl>
                                          <p:spTgt spid="55299">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52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5299">
                                            <p:txEl>
                                              <p:pRg st="3" end="3"/>
                                            </p:txEl>
                                          </p:spTgt>
                                        </p:tgtEl>
                                        <p:attrNameLst>
                                          <p:attrName>style.visibility</p:attrName>
                                        </p:attrNameLst>
                                      </p:cBhvr>
                                      <p:to>
                                        <p:strVal val="visible"/>
                                      </p:to>
                                    </p:set>
                                    <p:anim calcmode="lin" valueType="num">
                                      <p:cBhvr additive="base">
                                        <p:cTn id="13" dur="500" fill="hold"/>
                                        <p:tgtEl>
                                          <p:spTgt spid="55299">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52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5299">
                                            <p:txEl>
                                              <p:pRg st="4" end="4"/>
                                            </p:txEl>
                                          </p:spTgt>
                                        </p:tgtEl>
                                        <p:attrNameLst>
                                          <p:attrName>style.visibility</p:attrName>
                                        </p:attrNameLst>
                                      </p:cBhvr>
                                      <p:to>
                                        <p:strVal val="visible"/>
                                      </p:to>
                                    </p:set>
                                    <p:anim calcmode="lin" valueType="num">
                                      <p:cBhvr additive="base">
                                        <p:cTn id="19" dur="500" fill="hold"/>
                                        <p:tgtEl>
                                          <p:spTgt spid="5529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529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5299">
                                            <p:txEl>
                                              <p:pRg st="5" end="5"/>
                                            </p:txEl>
                                          </p:spTgt>
                                        </p:tgtEl>
                                        <p:attrNameLst>
                                          <p:attrName>style.visibility</p:attrName>
                                        </p:attrNameLst>
                                      </p:cBhvr>
                                      <p:to>
                                        <p:strVal val="visible"/>
                                      </p:to>
                                    </p:set>
                                    <p:anim calcmode="lin" valueType="num">
                                      <p:cBhvr additive="base">
                                        <p:cTn id="25" dur="500" fill="hold"/>
                                        <p:tgtEl>
                                          <p:spTgt spid="55299">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529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fld id="{F18F7FF2-2C12-47FB-B15F-EFB3B5F373D5}" type="slidenum">
              <a:rPr lang="en-US" altLang="en-US" sz="1400" smtClean="0"/>
              <a:pPr eaLnBrk="1" hangingPunct="1"/>
              <a:t>9</a:t>
            </a:fld>
            <a:endParaRPr lang="en-US" altLang="en-US" sz="1400" dirty="0" smtClean="0"/>
          </a:p>
        </p:txBody>
      </p:sp>
      <p:sp>
        <p:nvSpPr>
          <p:cNvPr id="11267" name="Rectangle 2"/>
          <p:cNvSpPr>
            <a:spLocks noGrp="1" noChangeArrowheads="1"/>
          </p:cNvSpPr>
          <p:nvPr>
            <p:ph type="title"/>
          </p:nvPr>
        </p:nvSpPr>
        <p:spPr/>
        <p:txBody>
          <a:bodyPr/>
          <a:lstStyle/>
          <a:p>
            <a:pPr eaLnBrk="1" hangingPunct="1"/>
            <a:r>
              <a:rPr lang="en-US" altLang="en-US" dirty="0" smtClean="0"/>
              <a:t>A Greenhouse Solution</a:t>
            </a:r>
          </a:p>
        </p:txBody>
      </p:sp>
      <p:sp>
        <p:nvSpPr>
          <p:cNvPr id="11269" name="Text Box 4"/>
          <p:cNvSpPr txBox="1">
            <a:spLocks noChangeArrowheads="1"/>
          </p:cNvSpPr>
          <p:nvPr/>
        </p:nvSpPr>
        <p:spPr bwMode="auto">
          <a:xfrm>
            <a:off x="457200" y="2057400"/>
            <a:ext cx="81534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spcBef>
                <a:spcPct val="20000"/>
              </a:spcBef>
            </a:pPr>
            <a:r>
              <a:rPr lang="en-US" altLang="en-US" dirty="0"/>
              <a:t>For the greenhouse, salinity is easier to manage if </a:t>
            </a:r>
            <a:r>
              <a:rPr lang="en-US" altLang="en-US" dirty="0" smtClean="0"/>
              <a:t>you:</a:t>
            </a:r>
          </a:p>
          <a:p>
            <a:pPr marL="457200" indent="-457200" eaLnBrk="1" hangingPunct="1">
              <a:spcBef>
                <a:spcPct val="20000"/>
              </a:spcBef>
              <a:buFont typeface="Arial" panose="020B0604020202020204" pitchFamily="34" charset="0"/>
              <a:buChar char="•"/>
            </a:pPr>
            <a:r>
              <a:rPr lang="en-US" altLang="en-US" dirty="0" smtClean="0"/>
              <a:t>Monitor </a:t>
            </a:r>
            <a:r>
              <a:rPr lang="en-US" altLang="en-US" dirty="0"/>
              <a:t>salinity </a:t>
            </a:r>
            <a:r>
              <a:rPr lang="en-US" altLang="en-US" dirty="0" smtClean="0"/>
              <a:t>levels.</a:t>
            </a:r>
          </a:p>
          <a:p>
            <a:pPr marL="457200" indent="-457200" eaLnBrk="1" hangingPunct="1">
              <a:spcBef>
                <a:spcPct val="20000"/>
              </a:spcBef>
              <a:buFont typeface="Arial" panose="020B0604020202020204" pitchFamily="34" charset="0"/>
              <a:buChar char="•"/>
            </a:pPr>
            <a:r>
              <a:rPr lang="en-US" altLang="en-US" dirty="0" smtClean="0"/>
              <a:t>Use overhead irrigation methods.</a:t>
            </a:r>
          </a:p>
          <a:p>
            <a:pPr marL="457200" indent="-457200" eaLnBrk="1" hangingPunct="1">
              <a:spcBef>
                <a:spcPct val="20000"/>
              </a:spcBef>
              <a:buFont typeface="Arial" panose="020B0604020202020204" pitchFamily="34" charset="0"/>
              <a:buChar char="•"/>
            </a:pPr>
            <a:r>
              <a:rPr lang="en-US" altLang="en-US" dirty="0" smtClean="0"/>
              <a:t>Neutralize salinity in potting media at the time of mixing.</a:t>
            </a:r>
          </a:p>
          <a:p>
            <a:pPr marL="457200" indent="-457200" eaLnBrk="1" hangingPunct="1">
              <a:spcBef>
                <a:spcPct val="20000"/>
              </a:spcBef>
              <a:buFont typeface="Arial" panose="020B0604020202020204" pitchFamily="34" charset="0"/>
              <a:buChar char="•"/>
            </a:pPr>
            <a:r>
              <a:rPr lang="en-US" altLang="en-US" dirty="0" smtClean="0"/>
              <a:t>Use organic fertilizers.</a:t>
            </a:r>
          </a:p>
          <a:p>
            <a:pPr eaLnBrk="1" hangingPunct="1">
              <a:spcBef>
                <a:spcPct val="20000"/>
              </a:spcBef>
            </a:pPr>
            <a:endParaRPr lang="en-US"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lant_PowerPoint_Template">
  <a:themeElements>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lant_PowerPoint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lant_PowerPoint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lant_PowerPoint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lant_PowerPoint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lant_PowerPoint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lant_PowerPoint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lant_PowerPoint_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lant_PowerPoint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lant_PowerPoint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lant_PowerPoint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lant_PowerPoint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lant_PowerPoint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Plant_PowerPoint_Template</Template>
  <TotalTime>194</TotalTime>
  <Words>1039</Words>
  <Application>Microsoft Office PowerPoint</Application>
  <PresentationFormat>On-screen Show (4:3)</PresentationFormat>
  <Paragraphs>132</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Times New Roman</vt:lpstr>
      <vt:lpstr>Verdana</vt:lpstr>
      <vt:lpstr>Plant_PowerPoint_Template</vt:lpstr>
      <vt:lpstr>PowerPoint Presentation</vt:lpstr>
      <vt:lpstr>A Dash of Salinity  Unit 2 – Mineral Soils Lesson 2.2 Soil Chemistry</vt:lpstr>
      <vt:lpstr>Rainfall and Soil Chemistry</vt:lpstr>
      <vt:lpstr>Salting of the Earth</vt:lpstr>
      <vt:lpstr>How Salt Accumulates</vt:lpstr>
      <vt:lpstr>Greenhouse Salts</vt:lpstr>
      <vt:lpstr>Doesn’t salt taste better?</vt:lpstr>
      <vt:lpstr>How can you fix the problem?</vt:lpstr>
      <vt:lpstr>A Greenhouse Solution</vt:lpstr>
      <vt:lpstr>Monitoring Salinity</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Dash of Salinity</dc:title>
  <dc:subject>ASP - Unit 2 - Lesson 2.2 Soil Chemistry</dc:subject>
  <dc:creator>Terry Toney and Dan Jansen</dc:creator>
  <cp:lastModifiedBy>Melanie Bloom</cp:lastModifiedBy>
  <cp:revision>27</cp:revision>
  <dcterms:created xsi:type="dcterms:W3CDTF">2008-10-16T08:10:50Z</dcterms:created>
  <dcterms:modified xsi:type="dcterms:W3CDTF">2015-04-18T17:08:58Z</dcterms:modified>
</cp:coreProperties>
</file>