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1" r:id="rId3"/>
    <p:sldId id="272" r:id="rId4"/>
    <p:sldId id="273" r:id="rId5"/>
    <p:sldId id="274" r:id="rId6"/>
    <p:sldId id="275" r:id="rId7"/>
    <p:sldId id="277" r:id="rId8"/>
    <p:sldId id="278" r:id="rId9"/>
    <p:sldId id="259" r:id="rId10"/>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45" autoAdjust="0"/>
  </p:normalViewPr>
  <p:slideViewPr>
    <p:cSldViewPr>
      <p:cViewPr varScale="1">
        <p:scale>
          <a:sx n="50" d="100"/>
          <a:sy n="50" d="100"/>
        </p:scale>
        <p:origin x="1956" y="42"/>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p:scale>
          <a:sx n="70" d="100"/>
          <a:sy n="70" d="100"/>
        </p:scale>
        <p:origin x="-254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Water Behavior</a:t>
            </a:r>
          </a:p>
        </p:txBody>
      </p:sp>
      <p:sp>
        <p:nvSpPr>
          <p:cNvPr id="34819" name="Rectangle 3"/>
          <p:cNvSpPr>
            <a:spLocks noGrp="1" noChangeArrowheads="1"/>
          </p:cNvSpPr>
          <p:nvPr>
            <p:ph type="dt" sz="quarter" idx="1"/>
          </p:nvPr>
        </p:nvSpPr>
        <p:spPr bwMode="auto">
          <a:xfrm>
            <a:off x="3200400" y="0"/>
            <a:ext cx="3656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a:t>Principles of Agricultural Science </a:t>
            </a:r>
            <a:r>
              <a:rPr lang="en-US" dirty="0" smtClean="0"/>
              <a:t>– Plant </a:t>
            </a:r>
          </a:p>
          <a:p>
            <a:pPr>
              <a:defRPr/>
            </a:pPr>
            <a:r>
              <a:rPr lang="en-US" dirty="0" smtClean="0"/>
              <a:t>Unit </a:t>
            </a:r>
            <a:r>
              <a:rPr lang="en-US" dirty="0"/>
              <a:t>2 </a:t>
            </a:r>
            <a:r>
              <a:rPr lang="en-US" dirty="0" smtClean="0"/>
              <a:t>– Lesson </a:t>
            </a:r>
            <a:r>
              <a:rPr lang="en-US" dirty="0"/>
              <a:t>2.1 Understanding Soil Properties</a:t>
            </a:r>
          </a:p>
        </p:txBody>
      </p:sp>
      <p:sp>
        <p:nvSpPr>
          <p:cNvPr id="34820" name="Rectangle 4"/>
          <p:cNvSpPr>
            <a:spLocks noGrp="1" noChangeArrowheads="1"/>
          </p:cNvSpPr>
          <p:nvPr>
            <p:ph type="ftr" sz="quarter" idx="2"/>
          </p:nvPr>
        </p:nvSpPr>
        <p:spPr bwMode="auto">
          <a:xfrm>
            <a:off x="0" y="8685213"/>
            <a:ext cx="3429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sz="1200" dirty="0"/>
              <a:t>Curriculum for Agricultural Science Education </a:t>
            </a:r>
            <a:r>
              <a:rPr lang="en-US" sz="1200"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48099E0-D5D7-4687-9234-5D99615299C3}" type="slidenum">
              <a:rPr lang="en-US"/>
              <a:pPr>
                <a:defRPr/>
              </a:pPr>
              <a:t>‹#›</a:t>
            </a:fld>
            <a:endParaRPr lang="en-US" dirty="0"/>
          </a:p>
        </p:txBody>
      </p:sp>
      <p:pic>
        <p:nvPicPr>
          <p:cNvPr id="24582"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0146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Water Behavior</a:t>
            </a:r>
          </a:p>
          <a:p>
            <a:pPr>
              <a:defRPr/>
            </a:pPr>
            <a:endParaRPr lang="en-US" dirty="0"/>
          </a:p>
        </p:txBody>
      </p:sp>
      <p:sp>
        <p:nvSpPr>
          <p:cNvPr id="7171" name="Rectangle 3"/>
          <p:cNvSpPr>
            <a:spLocks noGrp="1" noChangeArrowheads="1"/>
          </p:cNvSpPr>
          <p:nvPr>
            <p:ph type="dt" idx="1"/>
          </p:nvPr>
        </p:nvSpPr>
        <p:spPr bwMode="auto">
          <a:xfrm>
            <a:off x="3276600" y="0"/>
            <a:ext cx="3579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smtClean="0"/>
              <a:t>Principles of Agricultural Science - Plant </a:t>
            </a:r>
          </a:p>
          <a:p>
            <a:pPr>
              <a:defRPr/>
            </a:pPr>
            <a:r>
              <a:rPr lang="en-US" dirty="0" smtClean="0"/>
              <a:t>Unit 2 - Lesson 2.1 Understanding Soil Properties</a:t>
            </a:r>
            <a:endParaRPr lang="en-US" dirty="0"/>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D340622-1813-4AE2-8FCF-76921C7F7A87}" type="slidenum">
              <a:rPr lang="en-US"/>
              <a:pPr>
                <a:defRPr/>
              </a:pPr>
              <a:t>‹#›</a:t>
            </a:fld>
            <a:endParaRPr lang="en-US" dirty="0"/>
          </a:p>
        </p:txBody>
      </p:sp>
      <p:pic>
        <p:nvPicPr>
          <p:cNvPr id="13320"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723386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43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E735324-2CE5-4C65-B4A3-05FA493409B3}" type="slidenum">
              <a:rPr lang="en-US" altLang="en-US" sz="1200" smtClean="0"/>
              <a:pPr eaLnBrk="1" hangingPunct="1"/>
              <a:t>1</a:t>
            </a:fld>
            <a:endParaRPr lang="en-US" altLang="en-US" sz="1200" dirty="0" smtClean="0"/>
          </a:p>
        </p:txBody>
      </p:sp>
      <p:sp>
        <p:nvSpPr>
          <p:cNvPr id="14342" name="Rectangle 2"/>
          <p:cNvSpPr>
            <a:spLocks noGrp="1" noRot="1" noChangeAspect="1" noChangeArrowheads="1" noTextEdit="1"/>
          </p:cNvSpPr>
          <p:nvPr>
            <p:ph type="sldImg"/>
          </p:nvPr>
        </p:nvSpPr>
        <p:spPr>
          <a:ln/>
        </p:spPr>
      </p:sp>
      <p:sp>
        <p:nvSpPr>
          <p:cNvPr id="143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276600" y="1587"/>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3640071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7FC493C-F6CF-4D95-9A6D-36BC411229D2}" type="slidenum">
              <a:rPr lang="en-US" altLang="en-US" sz="1200" smtClean="0"/>
              <a:pPr eaLnBrk="1" hangingPunct="1"/>
              <a:t>2</a:t>
            </a:fld>
            <a:endParaRPr lang="en-US" altLang="en-US" sz="1200" dirty="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ability and rate that water filters through the soil are examined in the following presentation. </a:t>
            </a:r>
          </a:p>
          <a:p>
            <a:pPr eaLnBrk="1" hangingPunct="1"/>
            <a:endParaRPr lang="en-US" altLang="en-US" dirty="0" smtClean="0"/>
          </a:p>
          <a:p>
            <a:pPr eaLnBrk="1" hangingPunct="1"/>
            <a:r>
              <a:rPr lang="en-US" altLang="en-US" dirty="0" smtClean="0"/>
              <a:t>Two main concepts, permeability and water holding capacity are introduced. </a:t>
            </a:r>
          </a:p>
          <a:p>
            <a:pPr eaLnBrk="1" hangingPunct="1"/>
            <a:endParaRPr lang="en-US" altLang="en-US" dirty="0" smtClean="0"/>
          </a:p>
          <a:p>
            <a:pPr eaLnBrk="1" hangingPunct="1"/>
            <a:r>
              <a:rPr lang="en-US" altLang="en-US" dirty="0" smtClean="0"/>
              <a:t>Both permeability and water holding capacity are influenced by soil porosity.</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1587175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845B46E-3765-48D3-8D2C-B794A19C4586}" type="slidenum">
              <a:rPr lang="en-US" altLang="en-US" sz="1200" smtClean="0"/>
              <a:pPr eaLnBrk="1" hangingPunct="1"/>
              <a:t>3</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Both permeability and water holding capacity determine the quality of a soil in the way water is filtered or retained in the soil.</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4172023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6A22976-84CB-4323-A38B-223865AC4F45}" type="slidenum">
              <a:rPr lang="en-US" altLang="en-US" sz="1200" smtClean="0"/>
              <a:pPr eaLnBrk="1" hangingPunct="1"/>
              <a:t>4</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A definition of permeability. </a:t>
            </a:r>
          </a:p>
          <a:p>
            <a:pPr eaLnBrk="1" hangingPunct="1"/>
            <a:endParaRPr lang="en-US" altLang="en-US" dirty="0" smtClean="0"/>
          </a:p>
          <a:p>
            <a:pPr eaLnBrk="1" hangingPunct="1"/>
            <a:r>
              <a:rPr lang="en-US" altLang="en-US" dirty="0" smtClean="0"/>
              <a:t>Three factors influence the rate of water moving through the soil: soil texture, soil structure, and soil porosity. </a:t>
            </a:r>
          </a:p>
          <a:p>
            <a:pPr eaLnBrk="1" hangingPunct="1"/>
            <a:endParaRPr lang="en-US" altLang="en-US" dirty="0" smtClean="0"/>
          </a:p>
          <a:p>
            <a:pPr eaLnBrk="1" hangingPunct="1"/>
            <a:r>
              <a:rPr lang="en-US" altLang="en-US" dirty="0" smtClean="0"/>
              <a:t>Porosity will be discussed on the next slide.</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4277071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3D2ECA5-75A2-4865-BD56-06BB68828085}" type="slidenum">
              <a:rPr lang="en-US" altLang="en-US" sz="1200" smtClean="0"/>
              <a:pPr eaLnBrk="1" hangingPunct="1"/>
              <a:t>5</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A definition for porosity: Refers to the extent of voids or openings in the soil that exist between soil particles and soil peds or clods.</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964915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3732C15-0512-4BA2-8A4D-B2D79FF996E6}" type="slidenum">
              <a:rPr lang="en-US" altLang="en-US" sz="1200" smtClean="0"/>
              <a:pPr eaLnBrk="1" hangingPunct="1"/>
              <a:t>6</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illustration above provides a guide for the effects of soil characteristics on permeability rates. </a:t>
            </a:r>
          </a:p>
          <a:p>
            <a:pPr eaLnBrk="1" hangingPunct="1"/>
            <a:endParaRPr lang="en-US" altLang="en-US" dirty="0" smtClean="0"/>
          </a:p>
          <a:p>
            <a:pPr eaLnBrk="1" hangingPunct="1"/>
            <a:r>
              <a:rPr lang="en-US" altLang="en-US" dirty="0" smtClean="0"/>
              <a:t>Knowledge related to the differences in soil textures and structure will be necessary to predict permeability rates for a soil. </a:t>
            </a:r>
          </a:p>
          <a:p>
            <a:pPr eaLnBrk="1" hangingPunct="1"/>
            <a:endParaRPr lang="en-US" altLang="en-US" dirty="0" smtClean="0"/>
          </a:p>
          <a:p>
            <a:pPr eaLnBrk="1" hangingPunct="1"/>
            <a:r>
              <a:rPr lang="en-US" altLang="en-US" dirty="0" smtClean="0"/>
              <a:t>The relationship of porosity to permeability is also illustrated. That is, the more porous a soil the faster the rate of permeability.</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2980921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1D323E5-D5F8-4231-9807-3DE877E35AA7}" type="slidenum">
              <a:rPr lang="en-US" altLang="en-US" sz="1200" smtClean="0"/>
              <a:pPr eaLnBrk="1" hangingPunct="1"/>
              <a:t>7</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Water holding capacity</a:t>
            </a:r>
            <a:r>
              <a:rPr lang="en-US" altLang="en-US" baseline="0" dirty="0" smtClean="0"/>
              <a:t> depends mainly on </a:t>
            </a:r>
            <a:r>
              <a:rPr lang="en-US" altLang="en-US" dirty="0" smtClean="0"/>
              <a:t>texture, and is improved by organic matter will also provide clues for determining the quality of a soil.</a:t>
            </a:r>
          </a:p>
          <a:p>
            <a:pPr eaLnBrk="1" hangingPunct="1"/>
            <a:endParaRPr lang="en-US" alt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The analogy of a sponge representing water holding capacity will be used in further detail as part of </a:t>
            </a:r>
            <a:r>
              <a:rPr lang="en-US" altLang="en-US" i="1" dirty="0" smtClean="0"/>
              <a:t>Activity 2.1.4 The Sponge Effect</a:t>
            </a:r>
            <a:r>
              <a:rPr lang="en-US" altLang="en-US" dirty="0" smtClean="0"/>
              <a:t>.</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69963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2253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7B323E4-71A6-4319-99B1-7B85411186A9}" type="slidenum">
              <a:rPr lang="en-US" altLang="en-US" sz="1200" smtClean="0"/>
              <a:pPr eaLnBrk="1" hangingPunct="1"/>
              <a:t>8</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Water is important for plant growth and maintenance. Plants obtain water through their roots that are anchored in the soil. Plants will die without enough water. </a:t>
            </a:r>
          </a:p>
          <a:p>
            <a:pPr eaLnBrk="1" hangingPunct="1"/>
            <a:endParaRPr lang="en-US" altLang="en-US" dirty="0" smtClean="0"/>
          </a:p>
          <a:p>
            <a:pPr eaLnBrk="1" hangingPunct="1"/>
            <a:r>
              <a:rPr lang="en-US" altLang="en-US" dirty="0" smtClean="0"/>
              <a:t>However, not enough water is only half of the problem for plant growth, sometimes too much water causes growth problems. Too much water is also responsible for other negative soil aspects, such as erosion.</a:t>
            </a:r>
          </a:p>
        </p:txBody>
      </p:sp>
    </p:spTree>
    <p:extLst>
      <p:ext uri="{BB962C8B-B14F-4D97-AF65-F5344CB8AC3E}">
        <p14:creationId xmlns:p14="http://schemas.microsoft.com/office/powerpoint/2010/main" val="3015483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Water Behavior</a:t>
            </a:r>
          </a:p>
          <a:p>
            <a:pPr eaLnBrk="1" hangingPunct="1"/>
            <a:endParaRPr lang="en-US" altLang="en-US" sz="1200" dirty="0" smtClean="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2404F88-C8DC-4BBB-9F13-15717EFEC171}" type="slidenum">
              <a:rPr lang="en-US" altLang="en-US" sz="1200" smtClean="0"/>
              <a:pPr eaLnBrk="1" hangingPunct="1"/>
              <a:t>9</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p>
          <a:p>
            <a:pPr eaLnBrk="1" hangingPunct="1"/>
            <a:r>
              <a:rPr lang="en-US" altLang="en-US" sz="1200" dirty="0" smtClean="0"/>
              <a:t>Unit </a:t>
            </a:r>
            <a:r>
              <a:rPr lang="en-US" altLang="en-US" sz="1200" dirty="0"/>
              <a:t>2 </a:t>
            </a:r>
            <a:r>
              <a:rPr lang="en-US" altLang="en-US" sz="1200" dirty="0" smtClean="0"/>
              <a:t>– Lesson </a:t>
            </a:r>
            <a:r>
              <a:rPr lang="en-US" altLang="en-US" sz="1200" dirty="0"/>
              <a:t>2.1 Understanding Soil Properties</a:t>
            </a:r>
          </a:p>
        </p:txBody>
      </p:sp>
      <p:sp>
        <p:nvSpPr>
          <p:cNvPr id="9"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solidFill>
                  <a:srgbClr val="000000"/>
                </a:solidFill>
              </a:rPr>
              <a:t>Curriculum for Agricultural Science Education </a:t>
            </a:r>
            <a:r>
              <a:rPr lang="en-US" altLang="en-US" sz="1200" dirty="0" smtClean="0">
                <a:solidFill>
                  <a:srgbClr val="000000"/>
                </a:solidFill>
              </a:rPr>
              <a:t> </a:t>
            </a:r>
            <a:r>
              <a:rPr lang="en-US" altLang="en-US" sz="1200" dirty="0">
                <a:solidFill>
                  <a:srgbClr val="000000"/>
                </a:solidFill>
              </a:rPr>
              <a:t>Copyright </a:t>
            </a:r>
            <a:r>
              <a:rPr lang="en-US" altLang="en-US" sz="1200" dirty="0" smtClean="0">
                <a:solidFill>
                  <a:srgbClr val="000000"/>
                </a:solidFill>
              </a:rPr>
              <a:t>2015</a:t>
            </a:r>
            <a:endParaRPr lang="en-US" altLang="en-US" sz="1200" dirty="0"/>
          </a:p>
        </p:txBody>
      </p:sp>
    </p:spTree>
    <p:extLst>
      <p:ext uri="{BB962C8B-B14F-4D97-AF65-F5344CB8AC3E}">
        <p14:creationId xmlns:p14="http://schemas.microsoft.com/office/powerpoint/2010/main" val="2497184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F62C92FF-561F-4C1A-B1AA-6A636E15F075}" type="slidenum">
              <a:rPr lang="en-US"/>
              <a:pPr>
                <a:defRPr/>
              </a:pPr>
              <a:t>‹#›</a:t>
            </a:fld>
            <a:endParaRPr lang="en-US" dirty="0"/>
          </a:p>
        </p:txBody>
      </p:sp>
    </p:spTree>
    <p:extLst>
      <p:ext uri="{BB962C8B-B14F-4D97-AF65-F5344CB8AC3E}">
        <p14:creationId xmlns:p14="http://schemas.microsoft.com/office/powerpoint/2010/main" val="2576950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39F2798-EFB1-4D31-9502-1DBB796C740F}" type="slidenum">
              <a:rPr lang="en-US"/>
              <a:pPr>
                <a:defRPr/>
              </a:pPr>
              <a:t>‹#›</a:t>
            </a:fld>
            <a:endParaRPr lang="en-US" dirty="0"/>
          </a:p>
        </p:txBody>
      </p:sp>
    </p:spTree>
    <p:extLst>
      <p:ext uri="{BB962C8B-B14F-4D97-AF65-F5344CB8AC3E}">
        <p14:creationId xmlns:p14="http://schemas.microsoft.com/office/powerpoint/2010/main" val="4090593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C669A92-98B9-4E7C-B29C-F0BD2F52C08F}" type="slidenum">
              <a:rPr lang="en-US"/>
              <a:pPr>
                <a:defRPr/>
              </a:pPr>
              <a:t>‹#›</a:t>
            </a:fld>
            <a:endParaRPr lang="en-US" dirty="0"/>
          </a:p>
        </p:txBody>
      </p:sp>
    </p:spTree>
    <p:extLst>
      <p:ext uri="{BB962C8B-B14F-4D97-AF65-F5344CB8AC3E}">
        <p14:creationId xmlns:p14="http://schemas.microsoft.com/office/powerpoint/2010/main" val="154147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A249EAF-BED1-4B68-B665-60EDF996DF0F}" type="slidenum">
              <a:rPr lang="en-US"/>
              <a:pPr>
                <a:defRPr/>
              </a:pPr>
              <a:t>‹#›</a:t>
            </a:fld>
            <a:endParaRPr lang="en-US" dirty="0"/>
          </a:p>
        </p:txBody>
      </p:sp>
    </p:spTree>
    <p:extLst>
      <p:ext uri="{BB962C8B-B14F-4D97-AF65-F5344CB8AC3E}">
        <p14:creationId xmlns:p14="http://schemas.microsoft.com/office/powerpoint/2010/main" val="3022480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B904D9-7603-42DA-9AD5-F9EB56B6300A}" type="slidenum">
              <a:rPr lang="en-US"/>
              <a:pPr>
                <a:defRPr/>
              </a:pPr>
              <a:t>‹#›</a:t>
            </a:fld>
            <a:endParaRPr lang="en-US" dirty="0"/>
          </a:p>
        </p:txBody>
      </p:sp>
    </p:spTree>
    <p:extLst>
      <p:ext uri="{BB962C8B-B14F-4D97-AF65-F5344CB8AC3E}">
        <p14:creationId xmlns:p14="http://schemas.microsoft.com/office/powerpoint/2010/main" val="3273044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FA8AE6B-70E2-4EF9-9539-13D834E97B57}" type="slidenum">
              <a:rPr lang="en-US"/>
              <a:pPr>
                <a:defRPr/>
              </a:pPr>
              <a:t>‹#›</a:t>
            </a:fld>
            <a:endParaRPr lang="en-US" dirty="0"/>
          </a:p>
        </p:txBody>
      </p:sp>
    </p:spTree>
    <p:extLst>
      <p:ext uri="{BB962C8B-B14F-4D97-AF65-F5344CB8AC3E}">
        <p14:creationId xmlns:p14="http://schemas.microsoft.com/office/powerpoint/2010/main" val="376704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1694E39-DB72-4068-8BBF-3BAFEF6B1234}" type="slidenum">
              <a:rPr lang="en-US"/>
              <a:pPr>
                <a:defRPr/>
              </a:pPr>
              <a:t>‹#›</a:t>
            </a:fld>
            <a:endParaRPr lang="en-US" dirty="0"/>
          </a:p>
        </p:txBody>
      </p:sp>
    </p:spTree>
    <p:extLst>
      <p:ext uri="{BB962C8B-B14F-4D97-AF65-F5344CB8AC3E}">
        <p14:creationId xmlns:p14="http://schemas.microsoft.com/office/powerpoint/2010/main" val="1945629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363E35C-E8AA-4FB7-96BB-F25614252B14}" type="slidenum">
              <a:rPr lang="en-US"/>
              <a:pPr>
                <a:defRPr/>
              </a:pPr>
              <a:t>‹#›</a:t>
            </a:fld>
            <a:endParaRPr lang="en-US" dirty="0"/>
          </a:p>
        </p:txBody>
      </p:sp>
    </p:spTree>
    <p:extLst>
      <p:ext uri="{BB962C8B-B14F-4D97-AF65-F5344CB8AC3E}">
        <p14:creationId xmlns:p14="http://schemas.microsoft.com/office/powerpoint/2010/main" val="1382914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7DE716F2-1187-488D-A936-7FBAEE804B79}" type="slidenum">
              <a:rPr lang="en-US"/>
              <a:pPr>
                <a:defRPr/>
              </a:pPr>
              <a:t>‹#›</a:t>
            </a:fld>
            <a:endParaRPr lang="en-US" dirty="0"/>
          </a:p>
        </p:txBody>
      </p:sp>
    </p:spTree>
    <p:extLst>
      <p:ext uri="{BB962C8B-B14F-4D97-AF65-F5344CB8AC3E}">
        <p14:creationId xmlns:p14="http://schemas.microsoft.com/office/powerpoint/2010/main" val="285957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CB8A05A-864F-4352-9AFF-7D5F0C4FD986}" type="slidenum">
              <a:rPr lang="en-US"/>
              <a:pPr>
                <a:defRPr/>
              </a:pPr>
              <a:t>‹#›</a:t>
            </a:fld>
            <a:endParaRPr lang="en-US" dirty="0"/>
          </a:p>
        </p:txBody>
      </p:sp>
    </p:spTree>
    <p:extLst>
      <p:ext uri="{BB962C8B-B14F-4D97-AF65-F5344CB8AC3E}">
        <p14:creationId xmlns:p14="http://schemas.microsoft.com/office/powerpoint/2010/main" val="756853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721706A-1300-4387-87F7-4DC115CF8EE0}" type="slidenum">
              <a:rPr lang="en-US"/>
              <a:pPr>
                <a:defRPr/>
              </a:pPr>
              <a:t>‹#›</a:t>
            </a:fld>
            <a:endParaRPr lang="en-US" dirty="0"/>
          </a:p>
        </p:txBody>
      </p:sp>
    </p:spTree>
    <p:extLst>
      <p:ext uri="{BB962C8B-B14F-4D97-AF65-F5344CB8AC3E}">
        <p14:creationId xmlns:p14="http://schemas.microsoft.com/office/powerpoint/2010/main" val="379139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232939F-F7A9-4896-83CE-B96165160D06}"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DA5DA5C-65E2-4454-A586-62E117DEE045}"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BD78030-CCC6-4422-8CE8-4960F46DF8E4}"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905000"/>
          </a:xfrm>
        </p:spPr>
        <p:txBody>
          <a:bodyPr/>
          <a:lstStyle/>
          <a:p>
            <a:pPr eaLnBrk="1" hangingPunct="1"/>
            <a:r>
              <a:rPr lang="en-US" altLang="en-US" dirty="0" smtClean="0"/>
              <a:t>Water Behavior</a:t>
            </a:r>
            <a:br>
              <a:rPr lang="en-US" altLang="en-US" dirty="0" smtClean="0"/>
            </a:br>
            <a:r>
              <a:rPr lang="en-US" altLang="en-US" dirty="0" smtClean="0"/>
              <a:t/>
            </a:r>
            <a:br>
              <a:rPr lang="en-US" altLang="en-US" dirty="0" smtClean="0"/>
            </a:br>
            <a:r>
              <a:rPr lang="en-US" altLang="en-US" sz="2800" dirty="0" smtClean="0"/>
              <a:t>Unit 2 – </a:t>
            </a:r>
            <a:r>
              <a:rPr lang="en-US" altLang="en-US" sz="2800" dirty="0" smtClean="0"/>
              <a:t>Mineral Soils</a:t>
            </a:r>
            <a:br>
              <a:rPr lang="en-US" altLang="en-US" sz="2800" dirty="0" smtClean="0"/>
            </a:br>
            <a:r>
              <a:rPr lang="en-US" altLang="en-US" sz="2800" dirty="0" smtClean="0"/>
              <a:t>Lesson </a:t>
            </a:r>
            <a:r>
              <a:rPr lang="en-US" altLang="en-US" sz="2800" dirty="0" smtClean="0"/>
              <a:t>2.1 Understanding Soil Properties</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654FAEA-7E6A-4E9D-884D-8CDF96038100}"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Relationships of Soil &amp; Water</a:t>
            </a:r>
          </a:p>
        </p:txBody>
      </p:sp>
      <p:sp>
        <p:nvSpPr>
          <p:cNvPr id="48131" name="Rectangle 3"/>
          <p:cNvSpPr>
            <a:spLocks noGrp="1" noChangeArrowheads="1"/>
          </p:cNvSpPr>
          <p:nvPr>
            <p:ph type="body" idx="1"/>
          </p:nvPr>
        </p:nvSpPr>
        <p:spPr/>
        <p:txBody>
          <a:bodyPr/>
          <a:lstStyle/>
          <a:p>
            <a:pPr eaLnBrk="1" hangingPunct="1">
              <a:buFontTx/>
              <a:buNone/>
            </a:pPr>
            <a:r>
              <a:rPr lang="en-US" altLang="en-US" dirty="0" smtClean="0"/>
              <a:t>Two principles define soil and water relationships:</a:t>
            </a:r>
          </a:p>
          <a:p>
            <a:pPr eaLnBrk="1" hangingPunct="1">
              <a:buFontTx/>
              <a:buNone/>
            </a:pPr>
            <a:endParaRPr lang="en-US" altLang="en-US" dirty="0" smtClean="0"/>
          </a:p>
          <a:p>
            <a:pPr eaLnBrk="1" hangingPunct="1">
              <a:buBlip>
                <a:blip r:embed="rId3"/>
              </a:buBlip>
            </a:pPr>
            <a:r>
              <a:rPr lang="en-US" altLang="en-US" dirty="0" smtClean="0"/>
              <a:t>Permeability rate – how quickly water moves through soil</a:t>
            </a:r>
          </a:p>
          <a:p>
            <a:pPr eaLnBrk="1" hangingPunct="1">
              <a:buBlip>
                <a:blip r:embed="rId3"/>
              </a:buBlip>
            </a:pPr>
            <a:r>
              <a:rPr lang="en-US" altLang="en-US" dirty="0" smtClean="0"/>
              <a:t>Water holding capacity – how much water is retained by soil particles</a:t>
            </a:r>
          </a:p>
          <a:p>
            <a:pPr eaLnBrk="1" hangingPunct="1">
              <a:buFontTx/>
              <a:buNone/>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2" end="2"/>
                                            </p:txEl>
                                          </p:spTgt>
                                        </p:tgtEl>
                                        <p:attrNameLst>
                                          <p:attrName>style.visibility</p:attrName>
                                        </p:attrNameLst>
                                      </p:cBhvr>
                                      <p:to>
                                        <p:strVal val="visible"/>
                                      </p:to>
                                    </p:set>
                                    <p:anim calcmode="lin" valueType="num">
                                      <p:cBhvr additive="base">
                                        <p:cTn id="7"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8131">
                                            <p:txEl>
                                              <p:pRg st="3" end="3"/>
                                            </p:txEl>
                                          </p:spTgt>
                                        </p:tgtEl>
                                        <p:attrNameLst>
                                          <p:attrName>style.visibility</p:attrName>
                                        </p:attrNameLst>
                                      </p:cBhvr>
                                      <p:to>
                                        <p:strVal val="visible"/>
                                      </p:to>
                                    </p:set>
                                    <p:anim calcmode="lin" valueType="num">
                                      <p:cBhvr additive="base">
                                        <p:cTn id="11"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81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06AEC30-3652-47C2-B3FF-0D4B165A98FC}"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Permeability</a:t>
            </a:r>
          </a:p>
        </p:txBody>
      </p:sp>
      <p:sp>
        <p:nvSpPr>
          <p:cNvPr id="49155" name="Rectangle 3"/>
          <p:cNvSpPr>
            <a:spLocks noGrp="1" noChangeArrowheads="1"/>
          </p:cNvSpPr>
          <p:nvPr>
            <p:ph type="body" idx="1"/>
          </p:nvPr>
        </p:nvSpPr>
        <p:spPr>
          <a:xfrm>
            <a:off x="457200" y="1828800"/>
            <a:ext cx="7467600" cy="4297363"/>
          </a:xfrm>
        </p:spPr>
        <p:txBody>
          <a:bodyPr/>
          <a:lstStyle/>
          <a:p>
            <a:pPr eaLnBrk="1" hangingPunct="1">
              <a:buFontTx/>
              <a:buNone/>
            </a:pPr>
            <a:endParaRPr lang="en-US" altLang="en-US" dirty="0" smtClean="0"/>
          </a:p>
          <a:p>
            <a:pPr eaLnBrk="1" hangingPunct="1">
              <a:buFontTx/>
              <a:buNone/>
            </a:pPr>
            <a:r>
              <a:rPr lang="en-US" altLang="en-US" dirty="0" smtClean="0"/>
              <a:t>Depends upon:</a:t>
            </a:r>
          </a:p>
          <a:p>
            <a:pPr eaLnBrk="1" hangingPunct="1">
              <a:buFontTx/>
              <a:buNone/>
            </a:pPr>
            <a:endParaRPr lang="en-US" altLang="en-US" dirty="0" smtClean="0"/>
          </a:p>
          <a:p>
            <a:pPr eaLnBrk="1" hangingPunct="1">
              <a:buClr>
                <a:srgbClr val="00CC00"/>
              </a:buClr>
            </a:pPr>
            <a:r>
              <a:rPr lang="en-US" altLang="en-US" dirty="0" smtClean="0"/>
              <a:t>Texture</a:t>
            </a:r>
          </a:p>
          <a:p>
            <a:pPr eaLnBrk="1" hangingPunct="1">
              <a:buClr>
                <a:srgbClr val="00CC00"/>
              </a:buClr>
            </a:pPr>
            <a:r>
              <a:rPr lang="en-US" altLang="en-US" dirty="0" smtClean="0"/>
              <a:t>Structure</a:t>
            </a:r>
          </a:p>
          <a:p>
            <a:pPr eaLnBrk="1" hangingPunct="1">
              <a:buClr>
                <a:srgbClr val="00CC00"/>
              </a:buClr>
            </a:pPr>
            <a:r>
              <a:rPr lang="en-US" altLang="en-US" dirty="0" smtClean="0"/>
              <a:t>Organic Matter</a:t>
            </a:r>
          </a:p>
          <a:p>
            <a:pPr eaLnBrk="1" hangingPunct="1">
              <a:buFontTx/>
              <a:buNone/>
            </a:pPr>
            <a:endParaRPr lang="en-US" altLang="en-US" dirty="0" smtClean="0"/>
          </a:p>
        </p:txBody>
      </p:sp>
      <p:sp>
        <p:nvSpPr>
          <p:cNvPr id="6149" name="Text Box 4"/>
          <p:cNvSpPr txBox="1">
            <a:spLocks noChangeArrowheads="1"/>
          </p:cNvSpPr>
          <p:nvPr/>
        </p:nvSpPr>
        <p:spPr bwMode="auto">
          <a:xfrm>
            <a:off x="5181600" y="4114800"/>
            <a:ext cx="2743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3200" b="1" dirty="0">
                <a:solidFill>
                  <a:srgbClr val="663300"/>
                </a:solidFill>
              </a:rPr>
              <a:t>Porosity</a:t>
            </a:r>
          </a:p>
        </p:txBody>
      </p:sp>
      <p:sp>
        <p:nvSpPr>
          <p:cNvPr id="6150" name="Line 5"/>
          <p:cNvSpPr>
            <a:spLocks noChangeShapeType="1"/>
          </p:cNvSpPr>
          <p:nvPr/>
        </p:nvSpPr>
        <p:spPr bwMode="auto">
          <a:xfrm>
            <a:off x="3581400" y="3657600"/>
            <a:ext cx="1295400" cy="762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151" name="Line 6"/>
          <p:cNvSpPr>
            <a:spLocks noChangeShapeType="1"/>
          </p:cNvSpPr>
          <p:nvPr/>
        </p:nvSpPr>
        <p:spPr bwMode="auto">
          <a:xfrm flipV="1">
            <a:off x="3657600" y="4419600"/>
            <a:ext cx="12192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3" end="3"/>
                                            </p:txEl>
                                          </p:spTgt>
                                        </p:tgtEl>
                                        <p:attrNameLst>
                                          <p:attrName>style.visibility</p:attrName>
                                        </p:attrNameLst>
                                      </p:cBhvr>
                                      <p:to>
                                        <p:strVal val="visible"/>
                                      </p:to>
                                    </p:set>
                                    <p:anim calcmode="lin" valueType="num">
                                      <p:cBhvr additive="base">
                                        <p:cTn id="7"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9155">
                                            <p:txEl>
                                              <p:pRg st="4" end="4"/>
                                            </p:txEl>
                                          </p:spTgt>
                                        </p:tgtEl>
                                        <p:attrNameLst>
                                          <p:attrName>style.visibility</p:attrName>
                                        </p:attrNameLst>
                                      </p:cBhvr>
                                      <p:to>
                                        <p:strVal val="visible"/>
                                      </p:to>
                                    </p:set>
                                    <p:anim calcmode="lin" valueType="num">
                                      <p:cBhvr additive="base">
                                        <p:cTn id="11" dur="500" fill="hold"/>
                                        <p:tgtEl>
                                          <p:spTgt spid="4915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9155">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9155">
                                            <p:txEl>
                                              <p:pRg st="5" end="5"/>
                                            </p:txEl>
                                          </p:spTgt>
                                        </p:tgtEl>
                                        <p:attrNameLst>
                                          <p:attrName>style.visibility</p:attrName>
                                        </p:attrNameLst>
                                      </p:cBhvr>
                                      <p:to>
                                        <p:strVal val="visible"/>
                                      </p:to>
                                    </p:set>
                                    <p:anim calcmode="lin" valueType="num">
                                      <p:cBhvr additive="base">
                                        <p:cTn id="15"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915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EA6652C-B9FD-4247-9221-BE26F08200EC}"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Porosity</a:t>
            </a:r>
          </a:p>
        </p:txBody>
      </p:sp>
      <p:sp>
        <p:nvSpPr>
          <p:cNvPr id="7172" name="Rectangle 3"/>
          <p:cNvSpPr>
            <a:spLocks noGrp="1" noChangeArrowheads="1"/>
          </p:cNvSpPr>
          <p:nvPr>
            <p:ph type="body" idx="1"/>
          </p:nvPr>
        </p:nvSpPr>
        <p:spPr/>
        <p:txBody>
          <a:bodyPr/>
          <a:lstStyle/>
          <a:p>
            <a:pPr eaLnBrk="1" hangingPunct="1">
              <a:buFontTx/>
              <a:buNone/>
            </a:pPr>
            <a:r>
              <a:rPr lang="en-US" altLang="en-US" dirty="0" smtClean="0"/>
              <a:t>Pores in the soil are created by:</a:t>
            </a:r>
          </a:p>
          <a:p>
            <a:pPr eaLnBrk="1" hangingPunct="1">
              <a:buClr>
                <a:srgbClr val="00CC00"/>
              </a:buClr>
            </a:pPr>
            <a:r>
              <a:rPr lang="en-US" altLang="en-US" dirty="0" smtClean="0"/>
              <a:t>Roots and other organic matter (i.e., decaying substances)</a:t>
            </a:r>
          </a:p>
          <a:p>
            <a:pPr eaLnBrk="1" hangingPunct="1">
              <a:buClr>
                <a:srgbClr val="00CC00"/>
              </a:buClr>
            </a:pPr>
            <a:r>
              <a:rPr lang="en-US" altLang="en-US" dirty="0" smtClean="0"/>
              <a:t>Animals, such as worms and rodents</a:t>
            </a:r>
          </a:p>
          <a:p>
            <a:pPr eaLnBrk="1" hangingPunct="1">
              <a:buClr>
                <a:srgbClr val="00CC00"/>
              </a:buClr>
            </a:pPr>
            <a:r>
              <a:rPr lang="en-US" altLang="en-US" dirty="0" smtClean="0"/>
              <a:t>Soil particle size and “fit”</a:t>
            </a:r>
          </a:p>
          <a:p>
            <a:pPr eaLnBrk="1" hangingPunct="1">
              <a:buFontTx/>
              <a:buNone/>
            </a:pPr>
            <a:endParaRPr lang="en-US" altLang="en-US" dirty="0" smtClean="0"/>
          </a:p>
        </p:txBody>
      </p:sp>
      <p:pic>
        <p:nvPicPr>
          <p:cNvPr id="7173"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19200" y="4716463"/>
            <a:ext cx="5257800" cy="214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C5E8CC9-E6D7-49D3-B8F4-4E5706ED46DA}"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Permeability Rate</a:t>
            </a:r>
          </a:p>
        </p:txBody>
      </p:sp>
      <p:pic>
        <p:nvPicPr>
          <p:cNvPr id="8196"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l="25043" t="43433" r="10262" b="19444"/>
          <a:stretch>
            <a:fillRect/>
          </a:stretch>
        </p:blipFill>
        <p:spPr>
          <a:xfrm>
            <a:off x="914400" y="1905000"/>
            <a:ext cx="7391400" cy="4357688"/>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C00E2E3-305A-4D4C-AAA6-9BF326561EBA}" type="slidenum">
              <a:rPr lang="en-US" altLang="en-US" sz="1400" smtClean="0"/>
              <a:pPr eaLnBrk="1" hangingPunct="1"/>
              <a:t>7</a:t>
            </a:fld>
            <a:endParaRPr lang="en-US" altLang="en-US" sz="1400" dirty="0" smtClean="0"/>
          </a:p>
        </p:txBody>
      </p:sp>
      <p:sp>
        <p:nvSpPr>
          <p:cNvPr id="10243" name="Rectangle 2"/>
          <p:cNvSpPr>
            <a:spLocks noGrp="1" noChangeArrowheads="1"/>
          </p:cNvSpPr>
          <p:nvPr>
            <p:ph type="title"/>
          </p:nvPr>
        </p:nvSpPr>
        <p:spPr>
          <a:xfrm>
            <a:off x="152400" y="274638"/>
            <a:ext cx="7021048" cy="1020762"/>
          </a:xfrm>
        </p:spPr>
        <p:txBody>
          <a:bodyPr/>
          <a:lstStyle/>
          <a:p>
            <a:pPr eaLnBrk="1" hangingPunct="1"/>
            <a:r>
              <a:rPr lang="en-US" altLang="en-US" dirty="0" smtClean="0"/>
              <a:t>Water Holding Capacity</a:t>
            </a:r>
          </a:p>
        </p:txBody>
      </p:sp>
      <p:pic>
        <p:nvPicPr>
          <p:cNvPr id="10244" name="Picture 6"/>
          <p:cNvPicPr>
            <a:picLocks noGrp="1" noChangeAspect="1" noChangeArrowheads="1"/>
          </p:cNvPicPr>
          <p:nvPr>
            <p:ph type="body"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85800" y="1828800"/>
            <a:ext cx="7772400" cy="4716463"/>
          </a:xfrm>
          <a:noFill/>
        </p:spPr>
      </p:pic>
      <p:pic>
        <p:nvPicPr>
          <p:cNvPr id="5" name="Picture 4" descr="MCHH01514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81800" y="228600"/>
            <a:ext cx="1970552" cy="1074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14EE120-7A3F-488B-BA53-5AC0CE3CCFBA}" type="slidenum">
              <a:rPr lang="en-US" altLang="en-US" sz="1400" smtClean="0"/>
              <a:pPr eaLnBrk="1" hangingPunct="1"/>
              <a:t>8</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Types of Soil Water</a:t>
            </a:r>
          </a:p>
        </p:txBody>
      </p:sp>
      <p:sp>
        <p:nvSpPr>
          <p:cNvPr id="54275" name="Rectangle 3"/>
          <p:cNvSpPr>
            <a:spLocks noGrp="1" noChangeArrowheads="1"/>
          </p:cNvSpPr>
          <p:nvPr>
            <p:ph type="body" idx="1"/>
          </p:nvPr>
        </p:nvSpPr>
        <p:spPr/>
        <p:txBody>
          <a:bodyPr/>
          <a:lstStyle/>
          <a:p>
            <a:pPr eaLnBrk="1" hangingPunct="1">
              <a:buFontTx/>
              <a:buNone/>
            </a:pPr>
            <a:r>
              <a:rPr lang="en-US" altLang="en-US" dirty="0" smtClean="0"/>
              <a:t>Plants can’t use all soil water.</a:t>
            </a:r>
          </a:p>
          <a:p>
            <a:pPr eaLnBrk="1" hangingPunct="1">
              <a:buFontTx/>
              <a:buNone/>
            </a:pPr>
            <a:endParaRPr lang="en-US" altLang="en-US" dirty="0" smtClean="0"/>
          </a:p>
          <a:p>
            <a:pPr eaLnBrk="1" hangingPunct="1">
              <a:buFontTx/>
              <a:buBlip>
                <a:blip r:embed="rId3"/>
              </a:buBlip>
            </a:pPr>
            <a:r>
              <a:rPr lang="en-US" altLang="en-US" b="1" dirty="0" smtClean="0"/>
              <a:t>Available water</a:t>
            </a:r>
            <a:r>
              <a:rPr lang="en-US" altLang="en-US" dirty="0" smtClean="0"/>
              <a:t> is free to plants for use.</a:t>
            </a:r>
          </a:p>
          <a:p>
            <a:pPr eaLnBrk="1" hangingPunct="1">
              <a:buFontTx/>
              <a:buBlip>
                <a:blip r:embed="rId3"/>
              </a:buBlip>
            </a:pPr>
            <a:r>
              <a:rPr lang="en-US" altLang="en-US" b="1" dirty="0" smtClean="0"/>
              <a:t>Unavailable water</a:t>
            </a:r>
            <a:r>
              <a:rPr lang="en-US" altLang="en-US" dirty="0" smtClean="0"/>
              <a:t> is held too tightly by clay particles and surface tension.</a:t>
            </a:r>
          </a:p>
          <a:p>
            <a:pPr eaLnBrk="1" hangingPunct="1">
              <a:buFontTx/>
              <a:buBlip>
                <a:blip r:embed="rId3"/>
              </a:buBlip>
            </a:pPr>
            <a:r>
              <a:rPr lang="en-US" altLang="en-US" b="1" dirty="0" smtClean="0"/>
              <a:t>Saturated</a:t>
            </a:r>
            <a:r>
              <a:rPr lang="en-US" altLang="en-US" dirty="0" smtClean="0"/>
              <a:t> soils have excess water that will run off increasing erosion concerns.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5">
                                            <p:txEl>
                                              <p:pRg st="2" end="2"/>
                                            </p:txEl>
                                          </p:spTgt>
                                        </p:tgtEl>
                                        <p:attrNameLst>
                                          <p:attrName>style.visibility</p:attrName>
                                        </p:attrNameLst>
                                      </p:cBhvr>
                                      <p:to>
                                        <p:strVal val="visible"/>
                                      </p:to>
                                    </p:set>
                                    <p:anim calcmode="lin" valueType="num">
                                      <p:cBhvr additive="base">
                                        <p:cTn id="7"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75">
                                            <p:txEl>
                                              <p:pRg st="3" end="3"/>
                                            </p:txEl>
                                          </p:spTgt>
                                        </p:tgtEl>
                                        <p:attrNameLst>
                                          <p:attrName>style.visibility</p:attrName>
                                        </p:attrNameLst>
                                      </p:cBhvr>
                                      <p:to>
                                        <p:strVal val="visible"/>
                                      </p:to>
                                    </p:set>
                                    <p:anim calcmode="lin" valueType="num">
                                      <p:cBhvr additive="base">
                                        <p:cTn id="13" dur="500" fill="hold"/>
                                        <p:tgtEl>
                                          <p:spTgt spid="5427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275">
                                            <p:txEl>
                                              <p:pRg st="4" end="4"/>
                                            </p:txEl>
                                          </p:spTgt>
                                        </p:tgtEl>
                                        <p:attrNameLst>
                                          <p:attrName>style.visibility</p:attrName>
                                        </p:attrNameLst>
                                      </p:cBhvr>
                                      <p:to>
                                        <p:strVal val="visible"/>
                                      </p:to>
                                    </p:set>
                                    <p:anim calcmode="lin" valueType="num">
                                      <p:cBhvr additive="base">
                                        <p:cTn id="19" dur="5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0448180-30E1-4DAD-B1BB-8059EBC8445E}" type="slidenum">
              <a:rPr lang="en-US" altLang="en-US" sz="1400" smtClean="0"/>
              <a:pPr eaLnBrk="1" hangingPunct="1"/>
              <a:t>9</a:t>
            </a:fld>
            <a:endParaRPr lang="en-US" altLang="en-US" sz="1400" dirty="0" smtClean="0"/>
          </a:p>
        </p:txBody>
      </p:sp>
      <p:sp>
        <p:nvSpPr>
          <p:cNvPr id="12291"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2292" name="Rectangle 3"/>
          <p:cNvSpPr>
            <a:spLocks noGrp="1" noChangeArrowheads="1"/>
          </p:cNvSpPr>
          <p:nvPr>
            <p:ph type="body" idx="1"/>
          </p:nvPr>
        </p:nvSpPr>
        <p:spPr>
          <a:xfrm>
            <a:off x="457200" y="1828800"/>
            <a:ext cx="8229600" cy="4572000"/>
          </a:xfrm>
        </p:spPr>
        <p:txBody>
          <a:bodyPr/>
          <a:lstStyle/>
          <a:p>
            <a:pPr eaLnBrk="1" hangingPunct="1">
              <a:buFontTx/>
              <a:buNone/>
            </a:pPr>
            <a:r>
              <a:rPr lang="en-US" altLang="en-US" dirty="0" smtClean="0"/>
              <a:t>Huddleston, J. H., &amp; Kling, G. F. (1996). </a:t>
            </a:r>
            <a:r>
              <a:rPr lang="en-US" altLang="en-US" i="1" dirty="0" smtClean="0"/>
              <a:t>Manual for judging Oregon soils</a:t>
            </a:r>
            <a:r>
              <a:rPr lang="en-US" altLang="en-US" dirty="0" smtClean="0"/>
              <a:t>. Corvallis, OR: Oregon State University.</a:t>
            </a:r>
          </a:p>
          <a:p>
            <a:pPr eaLnBrk="1" hangingPunct="1">
              <a:buFontTx/>
              <a:buNone/>
            </a:pPr>
            <a:endParaRPr lang="en-US" altLang="en-US" dirty="0" smtClean="0"/>
          </a:p>
          <a:p>
            <a:pPr eaLnBrk="1" hangingPunct="1">
              <a:buFontTx/>
              <a:buNone/>
            </a:pPr>
            <a:r>
              <a:rPr lang="en-US" altLang="en-US" dirty="0" smtClean="0"/>
              <a:t>Parker, R. (2010). </a:t>
            </a:r>
            <a:r>
              <a:rPr lang="en-US" altLang="en-US" i="1" dirty="0" smtClean="0"/>
              <a:t>Plant and soil science: Fundamentals and applications</a:t>
            </a:r>
            <a:r>
              <a:rPr lang="en-US" altLang="en-US" dirty="0" smtClean="0"/>
              <a:t>. Clifton Park, NY: Delmar.</a:t>
            </a:r>
          </a:p>
          <a:p>
            <a:pPr eaLnBrk="1" hangingPunct="1">
              <a:buFontTx/>
              <a:buNone/>
            </a:pPr>
            <a:endParaRPr lang="en-US" altLang="en-US" dirty="0" smtClean="0"/>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160</TotalTime>
  <Words>723</Words>
  <Application>Microsoft Office PowerPoint</Application>
  <PresentationFormat>On-screen Show (4:3)</PresentationFormat>
  <Paragraphs>109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Verdana</vt:lpstr>
      <vt:lpstr>Plant_PowerPoint_Template</vt:lpstr>
      <vt:lpstr>PowerPoint Presentation</vt:lpstr>
      <vt:lpstr>Water Behavior  Unit 2 – Mineral Soils Lesson 2.1 Understanding Soil Properties</vt:lpstr>
      <vt:lpstr>Relationships of Soil &amp; Water</vt:lpstr>
      <vt:lpstr>Permeability</vt:lpstr>
      <vt:lpstr>Porosity</vt:lpstr>
      <vt:lpstr>Permeability Rate</vt:lpstr>
      <vt:lpstr>Water Holding Capacity</vt:lpstr>
      <vt:lpstr>Types of Soil Water</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Behavior</dc:title>
  <dc:subject>ASP - Unit 2 -  Lesson 2.1 Understanding Soil Properties</dc:subject>
  <dc:creator>Dan Jansen</dc:creator>
  <cp:lastModifiedBy>Melanie Bloom</cp:lastModifiedBy>
  <cp:revision>24</cp:revision>
  <dcterms:created xsi:type="dcterms:W3CDTF">2008-08-21T06:22:38Z</dcterms:created>
  <dcterms:modified xsi:type="dcterms:W3CDTF">2015-04-18T17:54:51Z</dcterms:modified>
</cp:coreProperties>
</file>