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71" r:id="rId3"/>
    <p:sldId id="282" r:id="rId4"/>
    <p:sldId id="272" r:id="rId5"/>
    <p:sldId id="273" r:id="rId6"/>
    <p:sldId id="274" r:id="rId7"/>
    <p:sldId id="275" r:id="rId8"/>
    <p:sldId id="276" r:id="rId9"/>
    <p:sldId id="278" r:id="rId10"/>
    <p:sldId id="279" r:id="rId11"/>
    <p:sldId id="25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elanie Bloom" initials="MB" lastIdx="1" clrIdx="0"/>
  <p:cmAuthor id="1" name="Dan Jansen" initials="DJ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325" autoAdjust="0"/>
  </p:normalViewPr>
  <p:slideViewPr>
    <p:cSldViewPr>
      <p:cViewPr varScale="1">
        <p:scale>
          <a:sx n="50" d="100"/>
          <a:sy n="50" d="100"/>
        </p:scale>
        <p:origin x="195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70" d="100"/>
          <a:sy n="70" d="100"/>
        </p:scale>
        <p:origin x="3240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sz="1800" dirty="0"/>
              <a:t>Soil Parts</a:t>
            </a:r>
          </a:p>
        </c:rich>
      </c:tx>
      <c:layout>
        <c:manualLayout>
          <c:xMode val="edge"/>
          <c:yMode val="edge"/>
          <c:x val="0.45578231292517007"/>
          <c:y val="1.937984496124031E-2"/>
        </c:manualLayout>
      </c:layout>
      <c:overlay val="0"/>
      <c:spPr>
        <a:noFill/>
        <a:ln w="23098">
          <a:noFill/>
        </a:ln>
      </c:spPr>
    </c:title>
    <c:autoTitleDeleted val="0"/>
    <c:view3D>
      <c:rotX val="14"/>
      <c:hPercent val="74"/>
      <c:rotY val="19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1632653061224483E-2"/>
          <c:y val="0.1124031007751938"/>
          <c:w val="0.74829931972789121"/>
          <c:h val="0.81395348837209303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Minerals</c:v>
                </c:pt>
              </c:strCache>
            </c:strRef>
          </c:tx>
          <c:spPr>
            <a:solidFill>
              <a:srgbClr val="9999FF"/>
            </a:solidFill>
            <a:ln w="11549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309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</c:f>
              <c:numCache>
                <c:formatCode>0%</c:formatCode>
                <c:ptCount val="1"/>
                <c:pt idx="0">
                  <c:v>0.45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Organic Matter</c:v>
                </c:pt>
              </c:strCache>
            </c:strRef>
          </c:tx>
          <c:spPr>
            <a:solidFill>
              <a:srgbClr val="993366"/>
            </a:solidFill>
            <a:ln w="1154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.26641796920907279"/>
                  <c:y val="-6.5583596214511097E-2"/>
                </c:manualLayout>
              </c:layout>
              <c:spPr>
                <a:noFill/>
                <a:ln w="23098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24620989540487"/>
                      <c:h val="0.11348833032095826"/>
                    </c:manualLayout>
                  </c15:layout>
                </c:ext>
              </c:extLst>
            </c:dLbl>
            <c:spPr>
              <a:noFill/>
              <a:ln w="2309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Sheet1!$B$3</c:f>
              <c:numCache>
                <c:formatCode>0%</c:formatCode>
                <c:ptCount val="1"/>
                <c:pt idx="0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Air</c:v>
                </c:pt>
              </c:strCache>
            </c:strRef>
          </c:tx>
          <c:spPr>
            <a:solidFill>
              <a:srgbClr val="FFFFCC"/>
            </a:solidFill>
            <a:ln w="11549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309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Sheet1!$B$4</c:f>
              <c:numCache>
                <c:formatCode>0%</c:formatCode>
                <c:ptCount val="1"/>
                <c:pt idx="0">
                  <c:v>0.25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Water</c:v>
                </c:pt>
              </c:strCache>
            </c:strRef>
          </c:tx>
          <c:spPr>
            <a:solidFill>
              <a:srgbClr val="CCFFFF"/>
            </a:solidFill>
            <a:ln w="11549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spPr>
                <a:noFill/>
                <a:ln w="23098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800" b="0" i="0" u="none" strike="noStrike" baseline="0">
                      <a:solidFill>
                        <a:srgbClr val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</c:dLbl>
            <c:spPr>
              <a:noFill/>
              <a:ln w="2309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Sheet1!$B$5</c:f>
              <c:numCache>
                <c:formatCode>0%</c:formatCode>
                <c:ptCount val="1"/>
                <c:pt idx="0">
                  <c:v>0.25</c:v>
                </c:pt>
              </c:numCache>
            </c:numRef>
          </c:val>
        </c:ser>
        <c:dLbls>
          <c:showLegendKey val="0"/>
          <c:showVal val="1"/>
          <c:showCatName val="0"/>
          <c:showSerName val="1"/>
          <c:showPercent val="0"/>
          <c:showBubbleSize val="0"/>
        </c:dLbls>
        <c:gapWidth val="150"/>
        <c:shape val="box"/>
        <c:axId val="424157192"/>
        <c:axId val="424158368"/>
        <c:axId val="0"/>
      </c:bar3DChart>
      <c:catAx>
        <c:axId val="424157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288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5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4158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24158368"/>
        <c:scaling>
          <c:orientation val="minMax"/>
        </c:scaling>
        <c:delete val="0"/>
        <c:axPos val="l"/>
        <c:majorGridlines>
          <c:spPr>
            <a:ln w="2887">
              <a:solidFill>
                <a:srgbClr val="000000"/>
              </a:solidFill>
              <a:prstDash val="solid"/>
            </a:ln>
          </c:spPr>
        </c:majorGridlines>
        <c:numFmt formatCode="0%" sourceLinked="1"/>
        <c:majorTickMark val="out"/>
        <c:minorTickMark val="none"/>
        <c:tickLblPos val="nextTo"/>
        <c:spPr>
          <a:ln w="2887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24157192"/>
        <c:crosses val="autoZero"/>
        <c:crossBetween val="between"/>
      </c:valAx>
      <c:spPr>
        <a:noFill/>
        <a:ln w="2309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The Size </a:t>
            </a:r>
            <a:r>
              <a:rPr lang="en-US" dirty="0" smtClean="0"/>
              <a:t>of </a:t>
            </a:r>
            <a:r>
              <a:rPr lang="en-US" dirty="0"/>
              <a:t>Matter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276600" y="0"/>
            <a:ext cx="3579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Principles of Agricultural Science </a:t>
            </a:r>
            <a:r>
              <a:rPr lang="en-US" dirty="0" smtClean="0"/>
              <a:t>– Plant</a:t>
            </a:r>
            <a:endParaRPr lang="en-US" dirty="0"/>
          </a:p>
          <a:p>
            <a:pPr>
              <a:defRPr/>
            </a:pPr>
            <a:r>
              <a:rPr lang="en-US" dirty="0"/>
              <a:t>Unit 2 </a:t>
            </a:r>
            <a:r>
              <a:rPr lang="en-US" dirty="0" smtClean="0"/>
              <a:t>– Lesson 2.1 </a:t>
            </a:r>
            <a:r>
              <a:rPr lang="en-US" dirty="0"/>
              <a:t>Understanding Soil Properties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sz="1200" dirty="0"/>
              <a:t>Curriculum for Agricultural Science Education </a:t>
            </a:r>
            <a:r>
              <a:rPr lang="en-US" sz="1200" dirty="0" smtClean="0"/>
              <a:t> Copyright 2015</a:t>
            </a:r>
            <a:endParaRPr lang="en-US" sz="1200" dirty="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10EC992-5652-4B5D-BBA2-C97EFFEE58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6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09768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The Size </a:t>
            </a:r>
            <a:r>
              <a:rPr lang="en-US" dirty="0" smtClean="0"/>
              <a:t>of </a:t>
            </a:r>
            <a:r>
              <a:rPr lang="en-US" dirty="0"/>
              <a:t>Matter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276600" y="0"/>
            <a:ext cx="3579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dirty="0"/>
              <a:t>Principles of Agricultural Science - Plant</a:t>
            </a:r>
          </a:p>
          <a:p>
            <a:pPr>
              <a:defRPr/>
            </a:pPr>
            <a:r>
              <a:rPr lang="en-US" dirty="0"/>
              <a:t>Unit 2 - Lesson 2.2 Understanding Soil Properties</a:t>
            </a:r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 smtClean="0">
                <a:solidFill>
                  <a:srgbClr val="000000"/>
                </a:solidFill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 dirty="0" smtClean="0"/>
              <a:t>Curriculum for Agricultural Science Education - 2015</a:t>
            </a:r>
            <a:endParaRPr lang="en-US" sz="1200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6974BDC-E47E-4305-A17C-86E0FECEBC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5562600" y="8534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789494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F5459C4-714E-4FA6-993C-0A456DD288C0}" type="slidenum">
              <a:rPr lang="en-US" altLang="en-US" sz="1200" smtClean="0"/>
              <a:pPr eaLnBrk="1" hangingPunct="1"/>
              <a:t>1</a:t>
            </a:fld>
            <a:endParaRPr lang="en-US" altLang="en-US" sz="1200" dirty="0" smtClean="0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2664444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286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271902-680E-4AFD-91FA-CA8756F43A2A}" type="slidenum">
              <a:rPr lang="en-US" altLang="en-US" sz="1200" smtClean="0"/>
              <a:pPr eaLnBrk="1" hangingPunct="1"/>
              <a:t>10</a:t>
            </a:fld>
            <a:endParaRPr lang="en-US" altLang="en-US" sz="1200" dirty="0" smtClean="0"/>
          </a:p>
        </p:txBody>
      </p:sp>
      <p:sp>
        <p:nvSpPr>
          <p:cNvPr id="286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Loams will be important to discuss because typically soils are not pure.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Loams provide a balance of good porosity and water holding capacity. These are two essential properties of soils this lesson will examine in more detail.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1444898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  <p:sp>
        <p:nvSpPr>
          <p:cNvPr id="297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E7EB9C-375E-47C7-B5E3-7A04B93C1783}" type="slidenum">
              <a:rPr lang="en-US" altLang="en-US" sz="1200" smtClean="0"/>
              <a:pPr eaLnBrk="1" hangingPunct="1"/>
              <a:t>11</a:t>
            </a:fld>
            <a:endParaRPr lang="en-US" altLang="en-US" sz="1200" dirty="0" smtClean="0"/>
          </a:p>
        </p:txBody>
      </p:sp>
      <p:sp>
        <p:nvSpPr>
          <p:cNvPr id="297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30697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BB8E65-338E-4626-A089-46009F2D8A70}" type="slidenum">
              <a:rPr lang="en-US" altLang="en-US" sz="1200" smtClean="0"/>
              <a:pPr eaLnBrk="1" hangingPunct="1"/>
              <a:t>2</a:t>
            </a:fld>
            <a:endParaRPr lang="en-US" altLang="en-US" sz="1200" dirty="0" smtClean="0"/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Sand, silt, and clay make up the three main particle sizes of soil.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The following presentation introduces these particles and provides a method to determine their presence in a soil sample.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The textural triangle is also introduced to help students classify soil based on the percentage of sand, silt, and clay present in a sample.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97681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The Size of Matter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98C9B5-3F3B-49E2-B47E-6AF93B907A3A}" type="slidenum">
              <a:rPr lang="en-US" altLang="en-US" sz="1200" smtClean="0"/>
              <a:pPr eaLnBrk="1" hangingPunct="1"/>
              <a:t>3</a:t>
            </a:fld>
            <a:endParaRPr lang="en-US" altLang="en-US" sz="1200" dirty="0" smtClean="0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The four components are defined in more detail in the next several slides. 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882729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6DDF27-A21A-44D0-9E4D-3873754280BB}" type="slidenum">
              <a:rPr lang="en-US" altLang="en-US" sz="1200" smtClean="0"/>
              <a:pPr eaLnBrk="1" hangingPunct="1"/>
              <a:t>4</a:t>
            </a:fld>
            <a:endParaRPr lang="en-US" altLang="en-US" sz="1200" dirty="0" smtClean="0"/>
          </a:p>
        </p:txBody>
      </p:sp>
      <p:sp>
        <p:nvSpPr>
          <p:cNvPr id="24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This is a comparison of the relative size among the three particles using objects you are familiar with – a basketball representing a grain of sand, a baseball representing a particle of silt, and a key representing clay.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353003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1E36A66-65C2-458C-ADC5-610AE94CED56}" type="slidenum">
              <a:rPr lang="en-US" altLang="en-US" sz="1200" smtClean="0"/>
              <a:pPr eaLnBrk="1" hangingPunct="1"/>
              <a:t>5</a:t>
            </a:fld>
            <a:endParaRPr lang="en-US" altLang="en-US" sz="1200" dirty="0" smtClean="0"/>
          </a:p>
        </p:txBody>
      </p:sp>
      <p:sp>
        <p:nvSpPr>
          <p:cNvPr id="21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Think about beach or river sand or textures you have felt in a sand box when you were young.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The feeling is described as being “gritty”.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730264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225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AC806A-BE81-4F1E-8DEA-046D591A8738}" type="slidenum">
              <a:rPr lang="en-US" altLang="en-US" sz="1200" smtClean="0"/>
              <a:pPr eaLnBrk="1" hangingPunct="1"/>
              <a:t>6</a:t>
            </a:fld>
            <a:endParaRPr lang="en-US" altLang="en-US" sz="1200" dirty="0" smtClean="0"/>
          </a:p>
        </p:txBody>
      </p:sp>
      <p:sp>
        <p:nvSpPr>
          <p:cNvPr id="225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Silt has the texture of flour, but it is not sticky when wet – just smooth.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083220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6290516-319E-4773-A9E8-A560FD4E98B9}" type="slidenum">
              <a:rPr lang="en-US" altLang="en-US" sz="1200" smtClean="0"/>
              <a:pPr eaLnBrk="1" hangingPunct="1"/>
              <a:t>7</a:t>
            </a:fld>
            <a:endParaRPr lang="en-US" altLang="en-US" sz="1200" dirty="0" smtClean="0"/>
          </a:p>
        </p:txBody>
      </p:sp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Clay is very slick and sticky when wet. You can conduct a ribbon test to determine how much clay content is present in a sample of soil.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The ribbon test requires you to moisten a soil sample and work the moistened soil between your thumb and forefinger pushing a thin ribbon upwards. The longer the ribbon formed, the more clay present. If no ribbon forms or only a small ribbon forms and breaks off, the sample has more sand and silt present than clay.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REFERENCE:</a:t>
            </a:r>
          </a:p>
          <a:p>
            <a:pPr eaLnBrk="1" hangingPunct="1"/>
            <a:r>
              <a:rPr lang="en-US" altLang="en-US" dirty="0" smtClean="0"/>
              <a:t>See Plaster, E. J. (2003). </a:t>
            </a:r>
            <a:r>
              <a:rPr lang="en-US" altLang="en-US" i="1" dirty="0" smtClean="0"/>
              <a:t>Soil science &amp; management</a:t>
            </a:r>
            <a:r>
              <a:rPr lang="en-US" altLang="en-US" dirty="0" smtClean="0"/>
              <a:t> (4th ed.) pp 51-54. Clifton Park, NY: Delmar. 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973281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256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6CEE0C-395A-4715-B688-2C00ECA50A3B}" type="slidenum">
              <a:rPr lang="en-US" altLang="en-US" sz="1200" smtClean="0"/>
              <a:pPr eaLnBrk="1" hangingPunct="1"/>
              <a:t>8</a:t>
            </a:fld>
            <a:endParaRPr lang="en-US" altLang="en-US" sz="1200" dirty="0" smtClean="0"/>
          </a:p>
        </p:txBody>
      </p:sp>
      <p:sp>
        <p:nvSpPr>
          <p:cNvPr id="256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The two tests will be conducted by students</a:t>
            </a:r>
            <a:r>
              <a:rPr lang="en-US" altLang="en-US" baseline="0" dirty="0" smtClean="0"/>
              <a:t> in </a:t>
            </a:r>
            <a:r>
              <a:rPr lang="en-US" altLang="en-US" b="0" i="1" baseline="0" dirty="0" smtClean="0"/>
              <a:t>Activity 2.1.1 </a:t>
            </a:r>
            <a:r>
              <a:rPr lang="en-US" altLang="en-US" b="0" i="1" baseline="0" dirty="0" smtClean="0">
                <a:solidFill>
                  <a:srgbClr val="FF0000"/>
                </a:solidFill>
              </a:rPr>
              <a:t>Testing the Feel for Soil. </a:t>
            </a:r>
            <a:r>
              <a:rPr lang="en-US" altLang="en-US" b="0" i="0" baseline="0" dirty="0" smtClean="0">
                <a:solidFill>
                  <a:srgbClr val="FF0000"/>
                </a:solidFill>
              </a:rPr>
              <a:t>T</a:t>
            </a:r>
            <a:r>
              <a:rPr lang="en-US" altLang="en-US" baseline="0" dirty="0" smtClean="0">
                <a:solidFill>
                  <a:srgbClr val="FF0000"/>
                </a:solidFill>
              </a:rPr>
              <a:t>he </a:t>
            </a:r>
            <a:r>
              <a:rPr lang="en-US" altLang="en-US" baseline="0" dirty="0" smtClean="0"/>
              <a:t>specific steps are detailed in the activity’s procedure section.</a:t>
            </a:r>
            <a:endParaRPr lang="en-US" altLang="en-US" dirty="0" smtClean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0137256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/>
              <a:t>The Size of Matter</a:t>
            </a:r>
          </a:p>
        </p:txBody>
      </p:sp>
      <p:sp>
        <p:nvSpPr>
          <p:cNvPr id="276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CDB5F6-5DB6-49C5-B680-F04AFFA1C6A2}" type="slidenum">
              <a:rPr lang="en-US" altLang="en-US" sz="1200" smtClean="0"/>
              <a:pPr eaLnBrk="1" hangingPunct="1"/>
              <a:t>9</a:t>
            </a:fld>
            <a:endParaRPr lang="en-US" altLang="en-US" sz="1200" dirty="0" smtClean="0"/>
          </a:p>
        </p:txBody>
      </p:sp>
      <p:sp>
        <p:nvSpPr>
          <p:cNvPr id="276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/>
              <a:t>The soil textural triangle is a tool to help classify soils based on their percentages of sand, silt, and clay.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A version of this triangle is found in Parker, R. (2010). </a:t>
            </a:r>
            <a:r>
              <a:rPr lang="en-US" altLang="en-US" i="1" dirty="0" smtClean="0"/>
              <a:t>Plant and soil science: Fundamentals and applications</a:t>
            </a:r>
            <a:r>
              <a:rPr lang="en-US" altLang="en-US" dirty="0" smtClean="0"/>
              <a:t>. Clifton Park, NY: Delmar, pp 113.</a:t>
            </a:r>
          </a:p>
          <a:p>
            <a:pPr eaLnBrk="1" hangingPunct="1"/>
            <a:r>
              <a:rPr lang="en-US" altLang="en-US" dirty="0" smtClean="0"/>
              <a:t>Some instruction will need to be provided in order for students to use the triangle.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b="0" i="1" dirty="0" smtClean="0">
                <a:solidFill>
                  <a:srgbClr val="FF0000"/>
                </a:solidFill>
              </a:rPr>
              <a:t>Activity 2.1.1 Testing the Feel for Soil </a:t>
            </a:r>
            <a:r>
              <a:rPr lang="en-US" altLang="en-US" b="0" i="0" dirty="0" smtClean="0">
                <a:solidFill>
                  <a:srgbClr val="FF0000"/>
                </a:solidFill>
              </a:rPr>
              <a:t>w</a:t>
            </a:r>
            <a:r>
              <a:rPr lang="en-US" altLang="en-US" dirty="0" smtClean="0"/>
              <a:t>ill provide an opportunity to utilize it further.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3276600" y="0"/>
            <a:ext cx="3579813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 smtClean="0"/>
              <a:t>Principles of Agricultural Science – Plant</a:t>
            </a:r>
          </a:p>
          <a:p>
            <a:pPr eaLnBrk="1" hangingPunct="1"/>
            <a:r>
              <a:rPr lang="en-US" altLang="en-US" sz="1200" dirty="0" smtClean="0"/>
              <a:t>Unit 2 – Lesson 2.1 Understanding Soil Properties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3"/>
            <a:ext cx="3505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200" dirty="0">
                <a:solidFill>
                  <a:srgbClr val="000000"/>
                </a:solidFill>
              </a:rPr>
              <a:t>Curriculum for Agricultural Science Education </a:t>
            </a:r>
            <a:r>
              <a:rPr lang="en-US" altLang="en-US" sz="1200" dirty="0" smtClean="0">
                <a:solidFill>
                  <a:srgbClr val="000000"/>
                </a:solidFill>
              </a:rPr>
              <a:t> Copyright 2015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77878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3" name="Picture 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27"/>
            </a:xfrm>
            <a:prstGeom prst="rect">
              <a:avLst/>
            </a:prstGeom>
            <a:solidFill>
              <a:srgbClr val="00CC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2800" b="1" dirty="0"/>
                <a:t>Principles of Agricultural Science – Plant</a:t>
              </a:r>
            </a:p>
          </p:txBody>
        </p:sp>
      </p:grp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540C8-9046-4983-B111-7BCB48DB8A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592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25BDC-2130-4BD9-B735-7FE85D8309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2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523B2-3FF0-4405-AAA1-E41EB39499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403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ABCBE-2BA3-4B63-A30E-C6336E0989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078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1F1B5-136C-4F45-8435-D8C77C6394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7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33D48-6CDF-4F7A-8032-E5E4111E31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269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996D5-4638-410C-904A-77C6AC5ADE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14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BD107-8C0E-4633-89B1-AF04956D7D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075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8D85F-DC2A-4867-9F2F-4260B25777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81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92470-7DD0-445D-97E0-E80679A1AF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23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8567C-7A35-4125-8395-6FA9761A6F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06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29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F3A526D-F66B-4639-B259-F570984E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825500" y="1358900"/>
            <a:ext cx="8305800" cy="36671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sz="1800" dirty="0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 b="16667"/>
          <a:stretch>
            <a:fillRect/>
          </a:stretch>
        </p:blipFill>
        <p:spPr bwMode="auto">
          <a:xfrm>
            <a:off x="7391400" y="6248400"/>
            <a:ext cx="91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C99EBE5C-8A6F-4BAE-880B-EA9A82A7165B}" type="slidenum">
              <a:rPr lang="en-US" altLang="en-US" smtClean="0"/>
              <a:pPr/>
              <a:t>1</a:t>
            </a:fld>
            <a:endParaRPr lang="en-US" altLang="en-US" dirty="0" smtClean="0"/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3108325" y="4503738"/>
            <a:ext cx="18415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en-US" altLang="en-US" sz="3800" b="1" dirty="0">
              <a:solidFill>
                <a:srgbClr val="003399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198136-D152-4C6B-A050-8C5DA79E4E6A}" type="slidenum">
              <a:rPr lang="en-US" altLang="en-US" sz="1400" smtClean="0"/>
              <a:pPr eaLnBrk="1" hangingPunct="1"/>
              <a:t>10</a:t>
            </a:fld>
            <a:endParaRPr lang="en-US" altLang="en-US" sz="1400" dirty="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Loams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A soil that is a mixture of sand, silt, and clay is called “Loam.”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/>
              <a:t>Loam soils are optimal soils for growing plants.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E41015-F6CE-4B8A-AB78-6D1B638FD258}" type="slidenum">
              <a:rPr lang="en-US" altLang="en-US" sz="1400" smtClean="0"/>
              <a:pPr eaLnBrk="1" hangingPunct="1"/>
              <a:t>11</a:t>
            </a:fld>
            <a:endParaRPr lang="en-US" altLang="en-US" sz="1400" dirty="0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12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References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46288"/>
            <a:ext cx="8229600" cy="43545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/>
              <a:t>Huddleston, J. H., &amp; Kling, G. F. (1996). </a:t>
            </a:r>
            <a:r>
              <a:rPr lang="en-US" altLang="en-US" sz="2800" i="1" dirty="0" smtClean="0"/>
              <a:t>Manual for judging Oregon soils</a:t>
            </a:r>
            <a:r>
              <a:rPr lang="en-US" altLang="en-US" sz="2800" dirty="0" smtClean="0"/>
              <a:t>. Corvallis, OR: Oregon State University.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>
                <a:solidFill>
                  <a:srgbClr val="000000"/>
                </a:solidFill>
                <a:cs typeface="Times New Roman" pitchFamily="18" charset="0"/>
              </a:rPr>
              <a:t>Parker, R. (2010). </a:t>
            </a:r>
            <a:r>
              <a:rPr lang="en-US" altLang="en-US" sz="2800" i="1" dirty="0" smtClean="0">
                <a:solidFill>
                  <a:srgbClr val="000000"/>
                </a:solidFill>
                <a:cs typeface="Times New Roman" pitchFamily="18" charset="0"/>
              </a:rPr>
              <a:t>Plant and soil science: Fundamentals and applications</a:t>
            </a:r>
            <a:r>
              <a:rPr lang="en-US" altLang="en-US" sz="2800" dirty="0" smtClean="0">
                <a:solidFill>
                  <a:srgbClr val="000000"/>
                </a:solidFill>
                <a:cs typeface="Times New Roman" pitchFamily="18" charset="0"/>
              </a:rPr>
              <a:t>. Clifton Park, NY: Delmar.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 smtClean="0"/>
              <a:t>Plaster, E. J. (2003). </a:t>
            </a:r>
            <a:r>
              <a:rPr lang="en-US" altLang="en-US" sz="2800" i="1" dirty="0" smtClean="0"/>
              <a:t>Soil science &amp; management</a:t>
            </a:r>
            <a:r>
              <a:rPr lang="en-US" altLang="en-US" sz="2800" dirty="0" smtClean="0"/>
              <a:t> (4th ed.). Clifton Park, NY: Delmar.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1F2E8B-4579-4CD9-B7DD-20BA8D47CAF2}" type="slidenum">
              <a:rPr lang="en-US" altLang="en-US" sz="1400" smtClean="0"/>
              <a:pPr eaLnBrk="1" hangingPunct="1"/>
              <a:t>2</a:t>
            </a:fld>
            <a:endParaRPr lang="en-US" altLang="en-US" sz="1400" dirty="0" smtClean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8194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The Size of the Matter</a:t>
            </a:r>
            <a:br>
              <a:rPr lang="en-US" altLang="en-US" dirty="0" smtClean="0"/>
            </a:b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sz="2800" dirty="0" smtClean="0"/>
              <a:t>Unit 2 </a:t>
            </a:r>
            <a:r>
              <a:rPr lang="en-US" altLang="en-US" sz="2800" dirty="0" smtClean="0"/>
              <a:t>– Mineral </a:t>
            </a:r>
            <a:r>
              <a:rPr lang="en-US" altLang="en-US" sz="2800" dirty="0" smtClean="0"/>
              <a:t>Soils</a:t>
            </a:r>
            <a:br>
              <a:rPr lang="en-US" altLang="en-US" sz="2800" dirty="0" smtClean="0"/>
            </a:br>
            <a:r>
              <a:rPr lang="en-US" altLang="en-US" sz="2800" dirty="0" smtClean="0"/>
              <a:t>Lesson 2.1 Understanding Soil Properties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762000" y="1295400"/>
            <a:ext cx="8382000" cy="519113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 dirty="0"/>
              <a:t>Principles of Agricultural Science – Plant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1D1AA36-4A96-4B11-B928-9F3843D8E97E}" type="slidenum">
              <a:rPr lang="en-US" altLang="en-US" sz="1400" smtClean="0"/>
              <a:pPr eaLnBrk="1" hangingPunct="1"/>
              <a:t>3</a:t>
            </a:fld>
            <a:endParaRPr lang="en-US" altLang="en-US" sz="1400" dirty="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Components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 smtClean="0"/>
              <a:t>Soils have four main components that make up the whole</a:t>
            </a:r>
          </a:p>
          <a:p>
            <a:pPr eaLnBrk="1" hangingPunct="1">
              <a:buFontTx/>
              <a:buNone/>
            </a:pPr>
            <a:endParaRPr lang="en-US" altLang="en-US" dirty="0" smtClean="0"/>
          </a:p>
        </p:txBody>
      </p:sp>
      <p:graphicFrame>
        <p:nvGraphicFramePr>
          <p:cNvPr id="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275016"/>
              </p:ext>
            </p:extLst>
          </p:nvPr>
        </p:nvGraphicFramePr>
        <p:xfrm>
          <a:off x="812800" y="2565400"/>
          <a:ext cx="8509000" cy="445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8F5C41C-3B80-4421-BB53-BC72D7932366}" type="slidenum">
              <a:rPr lang="en-US" altLang="en-US" sz="1400" smtClean="0"/>
              <a:pPr eaLnBrk="1" hangingPunct="1"/>
              <a:t>4</a:t>
            </a:fld>
            <a:endParaRPr lang="en-US" altLang="en-US" sz="1400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Soil Mineral Particles</a:t>
            </a:r>
          </a:p>
        </p:txBody>
      </p:sp>
      <p:pic>
        <p:nvPicPr>
          <p:cNvPr id="10244" name="Picture 6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2667000"/>
            <a:ext cx="6232292" cy="3212432"/>
          </a:xfrm>
          <a:noFill/>
        </p:spPr>
      </p:pic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352173" y="19812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/>
              <a:t>Sand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313947" y="1981200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/>
              <a:t>Silt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858000" y="1989221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 dirty="0"/>
              <a:t>Clay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4DC47F-F6B6-4CF3-82D0-D8BA8C2B6420}" type="slidenum">
              <a:rPr lang="en-US" altLang="en-US" sz="1400" smtClean="0"/>
              <a:pPr eaLnBrk="1" hangingPunct="1"/>
              <a:t>5</a:t>
            </a:fld>
            <a:endParaRPr lang="en-US" altLang="en-US" sz="1400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Sand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.05 – 2 mm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Round shape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Feels gritty</a:t>
            </a:r>
          </a:p>
          <a:p>
            <a:pPr eaLnBrk="1" hangingPunct="1"/>
            <a:endParaRPr lang="en-US" altLang="en-US" dirty="0" smtClean="0"/>
          </a:p>
          <a:p>
            <a:pPr eaLnBrk="1" hangingPunct="1">
              <a:buFontTx/>
              <a:buNone/>
            </a:pPr>
            <a:r>
              <a:rPr lang="en-US" altLang="en-US" dirty="0" smtClean="0"/>
              <a:t>Attributes to Soil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Adds porosity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Reduces water holding capacity</a:t>
            </a:r>
          </a:p>
        </p:txBody>
      </p:sp>
      <p:pic>
        <p:nvPicPr>
          <p:cNvPr id="7173" name="Picture 6" descr="MCTR00071_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438400"/>
            <a:ext cx="4602163" cy="273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29CDC3-1C69-4876-AA56-4B24CB1C9C37}" type="slidenum">
              <a:rPr lang="en-US" altLang="en-US" sz="1400" smtClean="0"/>
              <a:pPr eaLnBrk="1" hangingPunct="1"/>
              <a:t>6</a:t>
            </a:fld>
            <a:endParaRPr lang="en-US" altLang="en-US" sz="1400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Silt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.002 - .05 mm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Round shape – but very small to detect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Feel smooth but does not stick together very well</a:t>
            </a:r>
          </a:p>
          <a:p>
            <a:pPr eaLnBrk="1" hangingPunct="1">
              <a:buFontTx/>
              <a:buNone/>
            </a:pPr>
            <a:r>
              <a:rPr lang="en-US" altLang="en-US" dirty="0" smtClean="0"/>
              <a:t>Attributes to Soil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Moderately good for porosity</a:t>
            </a:r>
          </a:p>
          <a:p>
            <a:pPr eaLnBrk="1" hangingPunct="1">
              <a:buClr>
                <a:srgbClr val="00CC00"/>
              </a:buClr>
            </a:pPr>
            <a:r>
              <a:rPr lang="en-US" altLang="en-US" dirty="0" smtClean="0"/>
              <a:t>Helps water holding capacity</a:t>
            </a:r>
          </a:p>
        </p:txBody>
      </p:sp>
      <p:pic>
        <p:nvPicPr>
          <p:cNvPr id="8197" name="Picture 5" descr="MCj0232177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581400"/>
            <a:ext cx="251142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A7DE52E-CE9A-4E8B-A1A4-BE6C11DB65B3}" type="slidenum">
              <a:rPr lang="en-US" altLang="en-US" sz="1400" smtClean="0"/>
              <a:pPr eaLnBrk="1" hangingPunct="1"/>
              <a:t>7</a:t>
            </a:fld>
            <a:endParaRPr lang="en-US" altLang="en-US" sz="1400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Clay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Less than .002 mm</a:t>
            </a:r>
          </a:p>
          <a:p>
            <a:pPr eaLnBrk="1" hangingPunct="1"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Flat or platy</a:t>
            </a:r>
          </a:p>
          <a:p>
            <a:pPr eaLnBrk="1" hangingPunct="1"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Sticky when wet – ribbon test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Bad for porosity</a:t>
            </a:r>
          </a:p>
          <a:p>
            <a:pPr eaLnBrk="1" hangingPunct="1">
              <a:lnSpc>
                <a:spcPct val="90000"/>
              </a:lnSpc>
              <a:buClr>
                <a:srgbClr val="00CC00"/>
              </a:buClr>
            </a:pPr>
            <a:r>
              <a:rPr lang="en-US" altLang="en-US" dirty="0" smtClean="0"/>
              <a:t>Ties up water so plants can’t use it</a:t>
            </a:r>
          </a:p>
        </p:txBody>
      </p:sp>
      <p:pic>
        <p:nvPicPr>
          <p:cNvPr id="9221" name="Picture 5" descr="MCj0156489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048000"/>
            <a:ext cx="2971800" cy="2319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6142CC0-CA2E-4F2E-BB7D-2E77A19A0D4D}" type="slidenum">
              <a:rPr lang="en-US" altLang="en-US" sz="1400" smtClean="0"/>
              <a:pPr eaLnBrk="1" hangingPunct="1"/>
              <a:t>8</a:t>
            </a:fld>
            <a:endParaRPr lang="en-US" altLang="en-US" sz="1400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Testing for Particles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267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 simple field test allows you to determine if the three particles are present. 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If you detect clay, you can perform a ribbon test to determine the approximate amount of clay in the soil sample.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C04305B-13EA-4F79-A3E2-2050234BA2A0}" type="slidenum">
              <a:rPr lang="en-US" altLang="en-US" sz="1400" smtClean="0"/>
              <a:pPr eaLnBrk="1" hangingPunct="1"/>
              <a:t>9</a:t>
            </a:fld>
            <a:endParaRPr lang="en-US" altLang="en-US" sz="1400" dirty="0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The Textural Triangle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457200" y="2438400"/>
            <a:ext cx="3048000" cy="301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dirty="0"/>
              <a:t>The triangle helps you determine classifications for soil textures</a:t>
            </a:r>
          </a:p>
        </p:txBody>
      </p:sp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76"/>
          <a:stretch>
            <a:fillRect/>
          </a:stretch>
        </p:blipFill>
        <p:spPr bwMode="auto">
          <a:xfrm>
            <a:off x="2743200" y="1676400"/>
            <a:ext cx="5257800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2667000" y="6032500"/>
            <a:ext cx="3657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Huddleston &amp; Kling, 1996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_PowerPoint_Template">
  <a:themeElements>
    <a:clrScheme name="Plant_PowerPoint_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_PowerPoin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_PowerPoint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_PowerPoint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_PowerPoint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Plant_PowerPoint_Template</Template>
  <TotalTime>250</TotalTime>
  <Words>1014</Words>
  <Application>Microsoft Office PowerPoint</Application>
  <PresentationFormat>On-screen Show (4:3)</PresentationFormat>
  <Paragraphs>143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Verdana</vt:lpstr>
      <vt:lpstr>Plant_PowerPoint_Template</vt:lpstr>
      <vt:lpstr>PowerPoint Presentation</vt:lpstr>
      <vt:lpstr>The Size of the Matter  Unit 2 – Mineral Soils Lesson 2.1 Understanding Soil Properties</vt:lpstr>
      <vt:lpstr>The Components</vt:lpstr>
      <vt:lpstr>Soil Mineral Particles</vt:lpstr>
      <vt:lpstr>Sand</vt:lpstr>
      <vt:lpstr>Silt</vt:lpstr>
      <vt:lpstr>Clay</vt:lpstr>
      <vt:lpstr>Testing for Particles</vt:lpstr>
      <vt:lpstr>The Textural Triangle</vt:lpstr>
      <vt:lpstr>Loams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Size of the Matter</dc:title>
  <dc:subject>ASP - Unit 2 - Lesson 2.1 Understanding Soil Properties</dc:subject>
  <dc:creator>Dan Jansen</dc:creator>
  <cp:lastModifiedBy>Melanie Bloom</cp:lastModifiedBy>
  <cp:revision>39</cp:revision>
  <dcterms:created xsi:type="dcterms:W3CDTF">2008-08-21T04:22:38Z</dcterms:created>
  <dcterms:modified xsi:type="dcterms:W3CDTF">2015-04-18T17:40:01Z</dcterms:modified>
</cp:coreProperties>
</file>