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71" r:id="rId3"/>
    <p:sldId id="272" r:id="rId4"/>
    <p:sldId id="273" r:id="rId5"/>
    <p:sldId id="274" r:id="rId6"/>
    <p:sldId id="275" r:id="rId7"/>
    <p:sldId id="276" r:id="rId8"/>
    <p:sldId id="278" r:id="rId9"/>
    <p:sldId id="280" r:id="rId10"/>
    <p:sldId id="259" r:id="rId11"/>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Jansen" initials="D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04" autoAdjust="0"/>
  </p:normalViewPr>
  <p:slideViewPr>
    <p:cSldViewPr>
      <p:cViewPr varScale="1">
        <p:scale>
          <a:sx n="50" d="100"/>
          <a:sy n="50" d="100"/>
        </p:scale>
        <p:origin x="1956" y="48"/>
      </p:cViewPr>
      <p:guideLst>
        <p:guide orient="horz" pos="2160"/>
        <p:guide pos="2880"/>
      </p:guideLst>
    </p:cSldViewPr>
  </p:slideViewPr>
  <p:notesTextViewPr>
    <p:cViewPr>
      <p:scale>
        <a:sx n="100" d="100"/>
        <a:sy n="100" d="100"/>
      </p:scale>
      <p:origin x="0" y="0"/>
    </p:cViewPr>
  </p:notesTextViewPr>
  <p:notesViewPr>
    <p:cSldViewPr>
      <p:cViewPr>
        <p:scale>
          <a:sx n="50" d="100"/>
          <a:sy n="50" d="100"/>
        </p:scale>
        <p:origin x="-3672" y="-6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Structure and Depth Perception</a:t>
            </a:r>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C3AE546-6884-4017-9FE8-749DBB0D9077}" type="slidenum">
              <a:rPr lang="en-US"/>
              <a:pPr>
                <a:defRPr/>
              </a:pPr>
              <a:t>‹#›</a:t>
            </a:fld>
            <a:endParaRPr lang="en-US" dirty="0"/>
          </a:p>
        </p:txBody>
      </p:sp>
      <p:pic>
        <p:nvPicPr>
          <p:cNvPr id="28678"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5562600" y="8534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dt" sz="quarter" idx="1"/>
          </p:nvPr>
        </p:nvSpPr>
        <p:spPr>
          <a:xfrm>
            <a:off x="3276600" y="0"/>
            <a:ext cx="3579813"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r>
              <a:rPr lang="en-US" altLang="en-US" sz="1200" dirty="0"/>
              <a:t>Principles of Agricultural Science </a:t>
            </a:r>
            <a:r>
              <a:rPr lang="en-US" altLang="en-US" sz="1200" dirty="0" smtClean="0"/>
              <a:t>– Plant </a:t>
            </a:r>
          </a:p>
          <a:p>
            <a:pPr algn="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8" name="Rectangle 6"/>
          <p:cNvSpPr>
            <a:spLocks noGrp="1" noChangeArrowheads="1"/>
          </p:cNvSpPr>
          <p:nvPr>
            <p:ph type="ftr" sz="quarter" idx="2"/>
          </p:nvPr>
        </p:nvSpPr>
        <p:spPr>
          <a:xfrm>
            <a:off x="0" y="8685213"/>
            <a:ext cx="3505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3373263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Structure and Depth Perception</a:t>
            </a:r>
          </a:p>
        </p:txBody>
      </p:sp>
      <p:sp>
        <p:nvSpPr>
          <p:cNvPr id="7171" name="Rectangle 3"/>
          <p:cNvSpPr>
            <a:spLocks noGrp="1" noChangeArrowheads="1"/>
          </p:cNvSpPr>
          <p:nvPr>
            <p:ph type="dt" idx="1"/>
          </p:nvPr>
        </p:nvSpPr>
        <p:spPr bwMode="auto">
          <a:xfrm>
            <a:off x="3276600" y="0"/>
            <a:ext cx="35798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n-US" dirty="0" smtClean="0"/>
              <a:t>Principles of Agricultural Science - Plant </a:t>
            </a:r>
          </a:p>
          <a:p>
            <a:pPr>
              <a:defRPr/>
            </a:pPr>
            <a:r>
              <a:rPr lang="en-US" dirty="0" smtClean="0"/>
              <a:t>Unit 2 - Lesson 2.1 Understanding Soil Properties</a:t>
            </a: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solidFill>
                  <a:srgbClr val="000000"/>
                </a:solidFill>
                <a:cs typeface="Times New Roman" pitchFamily="18" charset="0"/>
              </a:defRPr>
            </a:lvl1pPr>
          </a:lstStyle>
          <a:p>
            <a:pPr>
              <a:defRPr/>
            </a:pPr>
            <a:r>
              <a:rPr lang="en-US" dirty="0" smtClean="0"/>
              <a:t>Curriculum for Agricultural Science Education – Copyright 2015</a:t>
            </a:r>
            <a:endParaRPr lang="en-US" sz="1200"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80956F7-0275-4AF8-84F8-63062AE58BCF}" type="slidenum">
              <a:rPr lang="en-US"/>
              <a:pPr>
                <a:defRPr/>
              </a:pPr>
              <a:t>‹#›</a:t>
            </a:fld>
            <a:endParaRPr lang="en-US" dirty="0"/>
          </a:p>
        </p:txBody>
      </p:sp>
      <p:pic>
        <p:nvPicPr>
          <p:cNvPr id="15368"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5562600" y="8534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36670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16388"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5B00F54-CD97-4B2B-81AF-FFD12A35EAF9}" type="slidenum">
              <a:rPr lang="en-US" altLang="en-US" sz="1200" smtClean="0"/>
              <a:pPr eaLnBrk="1" hangingPunct="1"/>
              <a:t>1</a:t>
            </a:fld>
            <a:endParaRPr lang="en-US" altLang="en-US" sz="1200" dirty="0" smtClean="0"/>
          </a:p>
        </p:txBody>
      </p:sp>
      <p:sp>
        <p:nvSpPr>
          <p:cNvPr id="16390" name="Rectangle 2"/>
          <p:cNvSpPr>
            <a:spLocks noGrp="1" noRot="1" noChangeAspect="1" noChangeArrowheads="1" noTextEdit="1"/>
          </p:cNvSpPr>
          <p:nvPr>
            <p:ph type="sldImg"/>
          </p:nvPr>
        </p:nvSpPr>
        <p:spPr>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4881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27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DEABEA0-BB95-47EB-880D-E70B8DD97D68}" type="slidenum">
              <a:rPr lang="en-US" altLang="en-US" sz="1200" smtClean="0"/>
              <a:pPr eaLnBrk="1" hangingPunct="1"/>
              <a:t>10</a:t>
            </a:fld>
            <a:endParaRPr lang="en-US" altLang="en-US" sz="1200" dirty="0"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8"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364184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40139C3-13B1-405E-8486-E1B763FDD7C4}" type="slidenum">
              <a:rPr lang="en-US" altLang="en-US" sz="1200" smtClean="0"/>
              <a:pPr eaLnBrk="1" hangingPunct="1"/>
              <a:t>2</a:t>
            </a:fld>
            <a:endParaRPr lang="en-US" altLang="en-US" sz="1200" dirty="0" smtClean="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Soil structure provides clues for how well the entire soil profile will function as a system. </a:t>
            </a:r>
          </a:p>
          <a:p>
            <a:pPr eaLnBrk="1" hangingPunct="1"/>
            <a:endParaRPr lang="en-US" altLang="en-US" dirty="0" smtClean="0"/>
          </a:p>
          <a:p>
            <a:pPr eaLnBrk="1" hangingPunct="1"/>
            <a:r>
              <a:rPr lang="en-US" altLang="en-US" dirty="0" smtClean="0"/>
              <a:t>The following slides will introduce soil structure types and grades. It will also discuss how soil structure influences properties, such as rooting depth and drainage characteristics.</a:t>
            </a:r>
          </a:p>
        </p:txBody>
      </p:sp>
      <p:sp>
        <p:nvSpPr>
          <p:cNvPr id="8"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380188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FDB73DAA-C8C6-4C5C-B88B-DE60274B2312}" type="slidenum">
              <a:rPr lang="en-US" altLang="en-US" sz="1200" smtClean="0"/>
              <a:pPr eaLnBrk="1" hangingPunct="1"/>
              <a:t>3</a:t>
            </a:fld>
            <a:endParaRPr lang="en-US" altLang="en-US" sz="1200" dirty="0" smtClean="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Soil structure is the arrangement of primary soil particles into compound particles or aggregates that are separate from adjoining aggregates.</a:t>
            </a:r>
          </a:p>
          <a:p>
            <a:pPr eaLnBrk="1" hangingPunct="1"/>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It is important to note that organic matter has a positive relationship with soil structure grade. In areas of high organic matter production, soils can be found with very well defined structure.</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
        <p:nvSpPr>
          <p:cNvPr id="10"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Tree>
    <p:extLst>
      <p:ext uri="{BB962C8B-B14F-4D97-AF65-F5344CB8AC3E}">
        <p14:creationId xmlns:p14="http://schemas.microsoft.com/office/powerpoint/2010/main" val="94187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194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F8C2CAE-BAB5-4577-80E2-CCEB346E2B98}" type="slidenum">
              <a:rPr lang="en-US" altLang="en-US" sz="1200" smtClean="0"/>
              <a:pPr eaLnBrk="1" hangingPunct="1"/>
              <a:t>4</a:t>
            </a:fld>
            <a:endParaRPr lang="en-US" altLang="en-US" sz="1200" dirty="0" smtClean="0"/>
          </a:p>
        </p:txBody>
      </p:sp>
      <p:sp>
        <p:nvSpPr>
          <p:cNvPr id="19462" name="Rectangle 2"/>
          <p:cNvSpPr>
            <a:spLocks noGrp="1" noRot="1" noChangeAspect="1" noChangeArrowheads="1" noTextEdit="1"/>
          </p:cNvSpPr>
          <p:nvPr>
            <p:ph type="sldImg"/>
          </p:nvPr>
        </p:nvSpPr>
        <p:spPr>
          <a:ln/>
        </p:spPr>
      </p:sp>
      <p:sp>
        <p:nvSpPr>
          <p:cNvPr id="194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Soil structure type is the physical shape the soil aggregate or ped displays. The best way to determine soil type is to break up the clods in your hand with gentle pressure allowing the clod to break apart into these natural forming shapes.</a:t>
            </a:r>
          </a:p>
          <a:p>
            <a:pPr eaLnBrk="1" hangingPunct="1"/>
            <a:endParaRPr lang="en-US" altLang="en-US" dirty="0" smtClean="0"/>
          </a:p>
          <a:p>
            <a:pPr eaLnBrk="1" hangingPunct="1"/>
            <a:r>
              <a:rPr lang="en-US" altLang="en-US" dirty="0" smtClean="0"/>
              <a:t>On the slide are two of the six types you could encounter in soil. </a:t>
            </a:r>
          </a:p>
          <a:p>
            <a:pPr eaLnBrk="1" hangingPunct="1"/>
            <a:endParaRPr lang="en-US" altLang="en-US" dirty="0" smtClean="0"/>
          </a:p>
          <a:p>
            <a:pPr eaLnBrk="1" hangingPunct="1"/>
            <a:r>
              <a:rPr lang="en-US" altLang="en-US" dirty="0" smtClean="0"/>
              <a:t>REFERENCE:</a:t>
            </a:r>
          </a:p>
          <a:p>
            <a:pPr eaLnBrk="1" hangingPunct="1"/>
            <a:r>
              <a:rPr lang="en-US" altLang="en-US" dirty="0" smtClean="0"/>
              <a:t>Picture is from Huddleston, J. H., &amp; Kling, G. F. (1996). </a:t>
            </a:r>
            <a:r>
              <a:rPr lang="en-US" altLang="en-US" i="1" dirty="0" smtClean="0"/>
              <a:t>Manual for judging Oregon soils</a:t>
            </a:r>
            <a:r>
              <a:rPr lang="en-US" altLang="en-US" dirty="0" smtClean="0"/>
              <a:t>. </a:t>
            </a:r>
            <a:r>
              <a:rPr lang="en-US" altLang="en-US" dirty="0" smtClean="0">
                <a:solidFill>
                  <a:srgbClr val="FF0000"/>
                </a:solidFill>
              </a:rPr>
              <a:t>Page 27.</a:t>
            </a:r>
            <a:r>
              <a:rPr lang="en-US" altLang="en-US" dirty="0" smtClean="0"/>
              <a:t> Corvallis, OR: Oregon State University.</a:t>
            </a:r>
            <a:endParaRPr lang="en-US" altLang="en-US" b="1" dirty="0" smtClean="0"/>
          </a:p>
        </p:txBody>
      </p:sp>
      <p:sp>
        <p:nvSpPr>
          <p:cNvPr id="8"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262318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BCC965D9-CC67-4FD9-8490-263D7E5BB036}" type="slidenum">
              <a:rPr lang="en-US" altLang="en-US" sz="1200" smtClean="0"/>
              <a:pPr eaLnBrk="1" hangingPunct="1"/>
              <a:t>5</a:t>
            </a:fld>
            <a:endParaRPr lang="en-US" altLang="en-US" sz="1200" dirty="0" smtClean="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Blocky and prismatic are two common types of structures found in good quality soils.</a:t>
            </a:r>
          </a:p>
          <a:p>
            <a:pPr eaLnBrk="1" hangingPunct="1"/>
            <a:endParaRPr lang="en-US" altLang="en-US" dirty="0" smtClean="0"/>
          </a:p>
          <a:p>
            <a:pPr eaLnBrk="1" hangingPunct="1"/>
            <a:r>
              <a:rPr lang="en-US" altLang="en-US" dirty="0" smtClean="0"/>
              <a:t>REFERENCE:</a:t>
            </a:r>
          </a:p>
          <a:p>
            <a:pPr eaLnBrk="1" hangingPunct="1"/>
            <a:r>
              <a:rPr lang="en-US" altLang="en-US" dirty="0" smtClean="0"/>
              <a:t>Picture is from Huddleston, J. H., &amp; Kling, G. F. (1996). </a:t>
            </a:r>
            <a:r>
              <a:rPr lang="en-US" altLang="en-US" i="1" dirty="0" smtClean="0"/>
              <a:t>Manual for judging Oregon soils</a:t>
            </a:r>
            <a:r>
              <a:rPr lang="en-US" altLang="en-US" dirty="0" smtClean="0"/>
              <a:t>. Page 27. Corvallis, OR: Oregon State University.</a:t>
            </a:r>
          </a:p>
          <a:p>
            <a:pPr eaLnBrk="1" hangingPunct="1"/>
            <a:endParaRPr lang="en-US" altLang="en-US" dirty="0" smtClean="0"/>
          </a:p>
        </p:txBody>
      </p:sp>
      <p:sp>
        <p:nvSpPr>
          <p:cNvPr id="8"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124010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3AB42877-5B87-4739-B617-A73A359E3A7E}" type="slidenum">
              <a:rPr lang="en-US" altLang="en-US" sz="1200" smtClean="0"/>
              <a:pPr eaLnBrk="1" hangingPunct="1"/>
              <a:t>6</a:t>
            </a:fld>
            <a:endParaRPr lang="en-US" altLang="en-US" sz="1200" dirty="0" smtClean="0"/>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Neither massive or single grain are good soils for growing plants. Water will not permeate through a massive soil and water filters through a single grain soil too fast.</a:t>
            </a:r>
          </a:p>
          <a:p>
            <a:pPr eaLnBrk="1" hangingPunct="1"/>
            <a:endParaRPr lang="en-US" altLang="en-US" dirty="0" smtClean="0"/>
          </a:p>
          <a:p>
            <a:pPr eaLnBrk="1" hangingPunct="1"/>
            <a:r>
              <a:rPr lang="en-US" altLang="en-US" dirty="0" smtClean="0"/>
              <a:t>REFERENCE:</a:t>
            </a:r>
          </a:p>
          <a:p>
            <a:pPr eaLnBrk="1" hangingPunct="1"/>
            <a:r>
              <a:rPr lang="en-US" altLang="en-US" dirty="0" smtClean="0"/>
              <a:t>Picture is from Huddleston, J. H., &amp; Kling, G. F. (1996). </a:t>
            </a:r>
            <a:r>
              <a:rPr lang="en-US" altLang="en-US" i="1" dirty="0" smtClean="0"/>
              <a:t>Manual for judging Oregon soils</a:t>
            </a:r>
            <a:r>
              <a:rPr lang="en-US" altLang="en-US" dirty="0" smtClean="0"/>
              <a:t>. Page 27. Corvallis, OR: Oregon State University.</a:t>
            </a:r>
          </a:p>
          <a:p>
            <a:pPr eaLnBrk="1" hangingPunct="1"/>
            <a:endParaRPr lang="en-US" altLang="en-US" dirty="0" smtClean="0"/>
          </a:p>
        </p:txBody>
      </p:sp>
      <p:sp>
        <p:nvSpPr>
          <p:cNvPr id="8"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200138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225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1435F13-86DF-46CF-8E52-1ECAC7D6FAAB}" type="slidenum">
              <a:rPr lang="en-US" altLang="en-US" sz="1200" smtClean="0"/>
              <a:pPr eaLnBrk="1" hangingPunct="1"/>
              <a:t>7</a:t>
            </a:fld>
            <a:endParaRPr lang="en-US" altLang="en-US" sz="1200" dirty="0" smtClean="0"/>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Soil structure grade is a determination of soil quality as well. </a:t>
            </a:r>
          </a:p>
          <a:p>
            <a:pPr eaLnBrk="1" hangingPunct="1"/>
            <a:endParaRPr lang="en-US" altLang="en-US" dirty="0" smtClean="0"/>
          </a:p>
          <a:p>
            <a:pPr eaLnBrk="1" hangingPunct="1"/>
            <a:r>
              <a:rPr lang="en-US" altLang="en-US" dirty="0" smtClean="0"/>
              <a:t>More defined soil peds display better characteristics in terms of water movement and holding capacity.</a:t>
            </a:r>
          </a:p>
          <a:p>
            <a:pPr eaLnBrk="1" hangingPunct="1"/>
            <a:endParaRPr lang="en-US" altLang="en-US" dirty="0" smtClean="0"/>
          </a:p>
        </p:txBody>
      </p:sp>
      <p:sp>
        <p:nvSpPr>
          <p:cNvPr id="8"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360807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24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6CE6419-841E-4208-9610-76F2772C70A0}" type="slidenum">
              <a:rPr lang="en-US" altLang="en-US" sz="1200" smtClean="0"/>
              <a:pPr eaLnBrk="1" hangingPunct="1"/>
              <a:t>8</a:t>
            </a:fld>
            <a:endParaRPr lang="en-US" altLang="en-US" sz="1200" dirty="0" smtClean="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Effective depth is essentially how far plant roots will grow into a soil. </a:t>
            </a:r>
          </a:p>
          <a:p>
            <a:pPr eaLnBrk="1" hangingPunct="1"/>
            <a:endParaRPr lang="en-US" altLang="en-US" dirty="0" smtClean="0"/>
          </a:p>
          <a:p>
            <a:pPr eaLnBrk="1" hangingPunct="1"/>
            <a:r>
              <a:rPr lang="en-US" altLang="en-US" dirty="0" smtClean="0"/>
              <a:t>An alfalfa plant, for example, can have roots growing down to depths of over 20 feet. However, if soil conditions are not ideal, such as a massive layer, root growth will be prohibited.</a:t>
            </a:r>
          </a:p>
          <a:p>
            <a:pPr eaLnBrk="1" hangingPunct="1"/>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This slide outlines the common issues effecting the rooting depth of plants. The relationship is somewhat dependent upon water and in turn soil water is effected by soil properties.</a:t>
            </a:r>
          </a:p>
          <a:p>
            <a:pPr eaLnBrk="1" hangingPunct="1"/>
            <a:endParaRPr lang="en-US" altLang="en-US" dirty="0" smtClean="0"/>
          </a:p>
        </p:txBody>
      </p:sp>
      <p:sp>
        <p:nvSpPr>
          <p:cNvPr id="8"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302178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Structure and Depth Perception</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AF1B042-36F6-4C48-BA16-A65FCFAF8FBB}" type="slidenum">
              <a:rPr lang="en-US" altLang="en-US" sz="1200" smtClean="0"/>
              <a:pPr eaLnBrk="1" hangingPunct="1"/>
              <a:t>9</a:t>
            </a:fld>
            <a:endParaRPr lang="en-US" altLang="en-US" sz="1200" dirty="0" smtClean="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Soil color provides clues for quality as well. Color is affected by both water movement, porosity, and organic matter. </a:t>
            </a:r>
          </a:p>
          <a:p>
            <a:pPr eaLnBrk="1" hangingPunct="1"/>
            <a:endParaRPr lang="en-US" altLang="en-US" dirty="0" smtClean="0"/>
          </a:p>
          <a:p>
            <a:pPr eaLnBrk="1" hangingPunct="1"/>
            <a:r>
              <a:rPr lang="en-US" altLang="en-US" dirty="0" smtClean="0"/>
              <a:t>Soil horizons with different colors indicate differences in soil properties, such as structure or permeability.</a:t>
            </a:r>
          </a:p>
        </p:txBody>
      </p:sp>
      <p:sp>
        <p:nvSpPr>
          <p:cNvPr id="8" name="Rectangle 3"/>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t>Principles of Agricultural Science </a:t>
            </a:r>
            <a:r>
              <a:rPr lang="en-US" altLang="en-US" sz="1200" dirty="0" smtClean="0"/>
              <a:t>– Plant </a:t>
            </a:r>
          </a:p>
          <a:p>
            <a:pPr eaLnBrk="1" hangingPunct="1"/>
            <a:r>
              <a:rPr lang="en-US" altLang="en-US" sz="1200" dirty="0" smtClean="0"/>
              <a:t>Unit </a:t>
            </a:r>
            <a:r>
              <a:rPr lang="en-US" altLang="en-US" sz="1200" dirty="0"/>
              <a:t>2 </a:t>
            </a:r>
            <a:r>
              <a:rPr lang="en-US" altLang="en-US" sz="1200" dirty="0" smtClean="0"/>
              <a:t>– Lesson </a:t>
            </a:r>
            <a:r>
              <a:rPr lang="en-US" altLang="en-US" sz="1200" dirty="0"/>
              <a:t>2.1 Understanding Soil Properties</a:t>
            </a:r>
          </a:p>
        </p:txBody>
      </p:sp>
      <p:sp>
        <p:nvSpPr>
          <p:cNvPr id="9" name="Rectangle 6"/>
          <p:cNvSpPr>
            <a:spLocks noGrp="1" noChangeArrowheads="1"/>
          </p:cNvSpPr>
          <p:nvPr>
            <p:ph type="ftr" sz="quarter" idx="4"/>
          </p:nvPr>
        </p:nvSpPr>
        <p:spPr>
          <a:xfrm>
            <a:off x="0" y="8685213"/>
            <a:ext cx="3505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a:solidFill>
                  <a:srgbClr val="000000"/>
                </a:solidFill>
              </a:rPr>
              <a:t>Curriculum for Agricultural Science Education </a:t>
            </a:r>
            <a:r>
              <a:rPr lang="en-US" altLang="en-US" sz="1200" dirty="0" smtClean="0">
                <a:solidFill>
                  <a:srgbClr val="000000"/>
                </a:solidFill>
              </a:rPr>
              <a:t> </a:t>
            </a:r>
            <a:r>
              <a:rPr lang="en-US" altLang="en-US" sz="1200" dirty="0">
                <a:solidFill>
                  <a:srgbClr val="000000"/>
                </a:solidFill>
              </a:rPr>
              <a:t>Copyright </a:t>
            </a:r>
            <a:r>
              <a:rPr lang="en-US" altLang="en-US" sz="1200" dirty="0" smtClean="0">
                <a:solidFill>
                  <a:srgbClr val="000000"/>
                </a:solidFill>
              </a:rPr>
              <a:t>2015</a:t>
            </a:r>
            <a:endParaRPr lang="en-US" altLang="en-US" sz="1200" dirty="0"/>
          </a:p>
        </p:txBody>
      </p:sp>
    </p:spTree>
    <p:extLst>
      <p:ext uri="{BB962C8B-B14F-4D97-AF65-F5344CB8AC3E}">
        <p14:creationId xmlns:p14="http://schemas.microsoft.com/office/powerpoint/2010/main" val="2940254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
          <p:cNvGrpSpPr>
            <a:grpSpLocks/>
          </p:cNvGrpSpPr>
          <p:nvPr/>
        </p:nvGrpSpPr>
        <p:grpSpPr bwMode="auto">
          <a:xfrm>
            <a:off x="838200" y="228600"/>
            <a:ext cx="8305800" cy="5480050"/>
            <a:chOff x="528" y="144"/>
            <a:chExt cx="5232" cy="3452"/>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144"/>
              <a:ext cx="3452" cy="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528" y="3072"/>
              <a:ext cx="5232" cy="327"/>
            </a:xfrm>
            <a:prstGeom prst="rect">
              <a:avLst/>
            </a:prstGeom>
            <a:solidFill>
              <a:srgbClr val="00CC00"/>
            </a:solidFill>
            <a:ln w="9525">
              <a:noFill/>
              <a:miter lim="800000"/>
              <a:headEnd/>
              <a:tailEnd/>
            </a:ln>
            <a:effectLst/>
          </p:spPr>
          <p:txBody>
            <a:bodyPr>
              <a:spAutoFit/>
            </a:bodyPr>
            <a:lstStyle/>
            <a:p>
              <a:pPr algn="ctr" eaLnBrk="0" hangingPunct="0">
                <a:spcBef>
                  <a:spcPct val="50000"/>
                </a:spcBef>
                <a:defRPr/>
              </a:pPr>
              <a:r>
                <a:rPr lang="en-US" sz="2800" b="1" dirty="0"/>
                <a:t>Principles of Agricultural Science – Plant</a:t>
              </a:r>
            </a:p>
          </p:txBody>
        </p:sp>
      </p:gr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5E75998-C1C2-425A-8FD6-8A5CFE33C15F}" type="slidenum">
              <a:rPr lang="en-US"/>
              <a:pPr>
                <a:defRPr/>
              </a:pPr>
              <a:t>‹#›</a:t>
            </a:fld>
            <a:endParaRPr lang="en-US" dirty="0"/>
          </a:p>
        </p:txBody>
      </p:sp>
    </p:spTree>
    <p:extLst>
      <p:ext uri="{BB962C8B-B14F-4D97-AF65-F5344CB8AC3E}">
        <p14:creationId xmlns:p14="http://schemas.microsoft.com/office/powerpoint/2010/main" val="125084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24B80C-7D66-44D9-90EF-FD887AC58451}" type="slidenum">
              <a:rPr lang="en-US"/>
              <a:pPr>
                <a:defRPr/>
              </a:pPr>
              <a:t>‹#›</a:t>
            </a:fld>
            <a:endParaRPr lang="en-US" dirty="0"/>
          </a:p>
        </p:txBody>
      </p:sp>
    </p:spTree>
    <p:extLst>
      <p:ext uri="{BB962C8B-B14F-4D97-AF65-F5344CB8AC3E}">
        <p14:creationId xmlns:p14="http://schemas.microsoft.com/office/powerpoint/2010/main" val="297757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884548-B793-44A8-81FE-1DE522632915}" type="slidenum">
              <a:rPr lang="en-US"/>
              <a:pPr>
                <a:defRPr/>
              </a:pPr>
              <a:t>‹#›</a:t>
            </a:fld>
            <a:endParaRPr lang="en-US" dirty="0"/>
          </a:p>
        </p:txBody>
      </p:sp>
    </p:spTree>
    <p:extLst>
      <p:ext uri="{BB962C8B-B14F-4D97-AF65-F5344CB8AC3E}">
        <p14:creationId xmlns:p14="http://schemas.microsoft.com/office/powerpoint/2010/main" val="60205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5FC197-6506-4674-89BC-4CA700CFB457}" type="slidenum">
              <a:rPr lang="en-US"/>
              <a:pPr>
                <a:defRPr/>
              </a:pPr>
              <a:t>‹#›</a:t>
            </a:fld>
            <a:endParaRPr lang="en-US" dirty="0"/>
          </a:p>
        </p:txBody>
      </p:sp>
    </p:spTree>
    <p:extLst>
      <p:ext uri="{BB962C8B-B14F-4D97-AF65-F5344CB8AC3E}">
        <p14:creationId xmlns:p14="http://schemas.microsoft.com/office/powerpoint/2010/main" val="297206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3C6132-C2C2-4DC8-BBB0-FEEEBB551EC6}" type="slidenum">
              <a:rPr lang="en-US"/>
              <a:pPr>
                <a:defRPr/>
              </a:pPr>
              <a:t>‹#›</a:t>
            </a:fld>
            <a:endParaRPr lang="en-US" dirty="0"/>
          </a:p>
        </p:txBody>
      </p:sp>
    </p:spTree>
    <p:extLst>
      <p:ext uri="{BB962C8B-B14F-4D97-AF65-F5344CB8AC3E}">
        <p14:creationId xmlns:p14="http://schemas.microsoft.com/office/powerpoint/2010/main" val="129446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4F48EF9-4A18-486D-A838-4B6936A4BA7A}" type="slidenum">
              <a:rPr lang="en-US"/>
              <a:pPr>
                <a:defRPr/>
              </a:pPr>
              <a:t>‹#›</a:t>
            </a:fld>
            <a:endParaRPr lang="en-US" dirty="0"/>
          </a:p>
        </p:txBody>
      </p:sp>
    </p:spTree>
    <p:extLst>
      <p:ext uri="{BB962C8B-B14F-4D97-AF65-F5344CB8AC3E}">
        <p14:creationId xmlns:p14="http://schemas.microsoft.com/office/powerpoint/2010/main" val="257139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141A826-8320-4E72-9D03-EA1282E601A3}" type="slidenum">
              <a:rPr lang="en-US"/>
              <a:pPr>
                <a:defRPr/>
              </a:pPr>
              <a:t>‹#›</a:t>
            </a:fld>
            <a:endParaRPr lang="en-US" dirty="0"/>
          </a:p>
        </p:txBody>
      </p:sp>
    </p:spTree>
    <p:extLst>
      <p:ext uri="{BB962C8B-B14F-4D97-AF65-F5344CB8AC3E}">
        <p14:creationId xmlns:p14="http://schemas.microsoft.com/office/powerpoint/2010/main" val="52885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3F290F6-92FE-4F30-8B95-CF96922A5D00}" type="slidenum">
              <a:rPr lang="en-US"/>
              <a:pPr>
                <a:defRPr/>
              </a:pPr>
              <a:t>‹#›</a:t>
            </a:fld>
            <a:endParaRPr lang="en-US" dirty="0"/>
          </a:p>
        </p:txBody>
      </p:sp>
    </p:spTree>
    <p:extLst>
      <p:ext uri="{BB962C8B-B14F-4D97-AF65-F5344CB8AC3E}">
        <p14:creationId xmlns:p14="http://schemas.microsoft.com/office/powerpoint/2010/main" val="208254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8F8DE96-A915-4C92-BD29-479056BE0B8E}" type="slidenum">
              <a:rPr lang="en-US"/>
              <a:pPr>
                <a:defRPr/>
              </a:pPr>
              <a:t>‹#›</a:t>
            </a:fld>
            <a:endParaRPr lang="en-US" dirty="0"/>
          </a:p>
        </p:txBody>
      </p:sp>
    </p:spTree>
    <p:extLst>
      <p:ext uri="{BB962C8B-B14F-4D97-AF65-F5344CB8AC3E}">
        <p14:creationId xmlns:p14="http://schemas.microsoft.com/office/powerpoint/2010/main" val="383702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AED341-3551-4D45-B852-D5E2F2A9EB0A}" type="slidenum">
              <a:rPr lang="en-US"/>
              <a:pPr>
                <a:defRPr/>
              </a:pPr>
              <a:t>‹#›</a:t>
            </a:fld>
            <a:endParaRPr lang="en-US" dirty="0"/>
          </a:p>
        </p:txBody>
      </p:sp>
    </p:spTree>
    <p:extLst>
      <p:ext uri="{BB962C8B-B14F-4D97-AF65-F5344CB8AC3E}">
        <p14:creationId xmlns:p14="http://schemas.microsoft.com/office/powerpoint/2010/main" val="83065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5B16DBB-1FA8-4F9A-8030-90C566816104}" type="slidenum">
              <a:rPr lang="en-US"/>
              <a:pPr>
                <a:defRPr/>
              </a:pPr>
              <a:t>‹#›</a:t>
            </a:fld>
            <a:endParaRPr lang="en-US" dirty="0"/>
          </a:p>
        </p:txBody>
      </p:sp>
    </p:spTree>
    <p:extLst>
      <p:ext uri="{BB962C8B-B14F-4D97-AF65-F5344CB8AC3E}">
        <p14:creationId xmlns:p14="http://schemas.microsoft.com/office/powerpoint/2010/main" val="144072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19E4B9-7CCE-4771-999A-E9627CCDAD31}" type="slidenum">
              <a:rPr lang="en-US"/>
              <a:pPr>
                <a:defRPr/>
              </a:pPr>
              <a:t>‹#›</a:t>
            </a:fld>
            <a:endParaRPr lang="en-US" dirty="0"/>
          </a:p>
        </p:txBody>
      </p:sp>
      <p:sp>
        <p:nvSpPr>
          <p:cNvPr id="1031" name="Text Box 7"/>
          <p:cNvSpPr txBox="1">
            <a:spLocks noChangeArrowheads="1"/>
          </p:cNvSpPr>
          <p:nvPr/>
        </p:nvSpPr>
        <p:spPr bwMode="auto">
          <a:xfrm>
            <a:off x="825500" y="1358900"/>
            <a:ext cx="8305800" cy="366713"/>
          </a:xfrm>
          <a:prstGeom prst="rect">
            <a:avLst/>
          </a:prstGeom>
          <a:solidFill>
            <a:srgbClr val="00CC00"/>
          </a:solidFill>
          <a:ln w="9525">
            <a:noFill/>
            <a:miter lim="800000"/>
            <a:headEnd/>
            <a:tailEnd/>
          </a:ln>
          <a:effectLst/>
        </p:spPr>
        <p:txBody>
          <a:bodyPr>
            <a:spAutoFit/>
          </a:bodyPr>
          <a:lstStyle/>
          <a:p>
            <a:pPr>
              <a:spcBef>
                <a:spcPct val="50000"/>
              </a:spcBef>
              <a:defRPr/>
            </a:pPr>
            <a:endParaRPr lang="en-US" sz="1800" dirty="0"/>
          </a:p>
        </p:txBody>
      </p:sp>
      <p:pic>
        <p:nvPicPr>
          <p:cNvPr id="1032" name="Picture 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73914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2A5CDCF-9BA8-4EC4-90BB-0C6CD62088AB}" type="slidenum">
              <a:rPr lang="en-US" altLang="en-US" sz="1400" smtClean="0"/>
              <a:pPr eaLnBrk="1" hangingPunct="1"/>
              <a:t>1</a:t>
            </a:fld>
            <a:endParaRPr lang="en-US" altLang="en-US" sz="1400" dirty="0" smtClean="0"/>
          </a:p>
        </p:txBody>
      </p:sp>
      <p:sp>
        <p:nvSpPr>
          <p:cNvPr id="3075" name="Text Box 2"/>
          <p:cNvSpPr txBox="1">
            <a:spLocks noChangeArrowheads="1"/>
          </p:cNvSpPr>
          <p:nvPr/>
        </p:nvSpPr>
        <p:spPr bwMode="auto">
          <a:xfrm>
            <a:off x="3108325" y="4503738"/>
            <a:ext cx="184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3800" b="1" dirty="0">
              <a:solidFill>
                <a:srgbClr val="003399"/>
              </a:solidFill>
              <a:latin typeface="Verdana"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612FD97-ED8A-4735-A73B-54C7BCAD2400}" type="slidenum">
              <a:rPr lang="en-US" altLang="en-US" sz="1400" smtClean="0"/>
              <a:pPr eaLnBrk="1" hangingPunct="1"/>
              <a:t>10</a:t>
            </a:fld>
            <a:endParaRPr lang="en-US" altLang="en-US" sz="1400" dirty="0" smtClean="0"/>
          </a:p>
        </p:txBody>
      </p:sp>
      <p:sp>
        <p:nvSpPr>
          <p:cNvPr id="14339" name="Rectangle 2"/>
          <p:cNvSpPr>
            <a:spLocks noGrp="1" noChangeArrowheads="1"/>
          </p:cNvSpPr>
          <p:nvPr>
            <p:ph type="title"/>
          </p:nvPr>
        </p:nvSpPr>
        <p:spPr>
          <a:xfrm>
            <a:off x="457200" y="274638"/>
            <a:ext cx="8229600" cy="911225"/>
          </a:xfrm>
        </p:spPr>
        <p:txBody>
          <a:bodyPr/>
          <a:lstStyle/>
          <a:p>
            <a:pPr eaLnBrk="1" hangingPunct="1"/>
            <a:r>
              <a:rPr lang="en-US" altLang="en-US" dirty="0" smtClean="0"/>
              <a:t>References</a:t>
            </a:r>
          </a:p>
        </p:txBody>
      </p:sp>
      <p:sp>
        <p:nvSpPr>
          <p:cNvPr id="14340" name="Rectangle 3"/>
          <p:cNvSpPr>
            <a:spLocks noGrp="1" noChangeArrowheads="1"/>
          </p:cNvSpPr>
          <p:nvPr>
            <p:ph type="body" idx="1"/>
          </p:nvPr>
        </p:nvSpPr>
        <p:spPr>
          <a:xfrm>
            <a:off x="457200" y="2046288"/>
            <a:ext cx="8229600" cy="4079875"/>
          </a:xfrm>
        </p:spPr>
        <p:txBody>
          <a:bodyPr/>
          <a:lstStyle/>
          <a:p>
            <a:pPr eaLnBrk="1" hangingPunct="1">
              <a:lnSpc>
                <a:spcPct val="80000"/>
              </a:lnSpc>
              <a:buFontTx/>
              <a:buNone/>
            </a:pPr>
            <a:r>
              <a:rPr lang="en-US" altLang="en-US" sz="2800" dirty="0" smtClean="0"/>
              <a:t>Huddleston, J. H., &amp; Kling, G. F. (1996). </a:t>
            </a:r>
            <a:r>
              <a:rPr lang="en-US" altLang="en-US" sz="2800" i="1" dirty="0" smtClean="0"/>
              <a:t>Manual for judging Oregon soils</a:t>
            </a:r>
            <a:r>
              <a:rPr lang="en-US" altLang="en-US" sz="2800" dirty="0" smtClean="0"/>
              <a:t>. Corvallis, OR: Oregon State University.</a:t>
            </a:r>
          </a:p>
          <a:p>
            <a:pPr eaLnBrk="1" hangingPunct="1">
              <a:lnSpc>
                <a:spcPct val="80000"/>
              </a:lnSpc>
              <a:buFontTx/>
              <a:buNone/>
            </a:pPr>
            <a:endParaRPr lang="en-US" altLang="en-US" sz="2800" dirty="0" smtClean="0"/>
          </a:p>
          <a:p>
            <a:pPr eaLnBrk="1" hangingPunct="1">
              <a:lnSpc>
                <a:spcPct val="80000"/>
              </a:lnSpc>
              <a:buFontTx/>
              <a:buNone/>
            </a:pPr>
            <a:r>
              <a:rPr lang="en-US" altLang="en-US" sz="2800" dirty="0" smtClean="0">
                <a:solidFill>
                  <a:srgbClr val="000000"/>
                </a:solidFill>
                <a:cs typeface="Times New Roman" pitchFamily="18" charset="0"/>
              </a:rPr>
              <a:t>Parker, R. (2010). </a:t>
            </a:r>
            <a:r>
              <a:rPr lang="en-US" altLang="en-US" sz="2800" i="1" dirty="0" smtClean="0">
                <a:solidFill>
                  <a:srgbClr val="000000"/>
                </a:solidFill>
                <a:cs typeface="Times New Roman" pitchFamily="18" charset="0"/>
              </a:rPr>
              <a:t>Plant and soil science: Fundamentals and applications</a:t>
            </a:r>
            <a:r>
              <a:rPr lang="en-US" altLang="en-US" sz="2800" dirty="0" smtClean="0">
                <a:solidFill>
                  <a:srgbClr val="000000"/>
                </a:solidFill>
                <a:cs typeface="Times New Roman" pitchFamily="18" charset="0"/>
              </a:rPr>
              <a:t>. Clifton Park, NY: Delmar.</a:t>
            </a:r>
          </a:p>
          <a:p>
            <a:pPr eaLnBrk="1" hangingPunct="1">
              <a:lnSpc>
                <a:spcPct val="80000"/>
              </a:lnSpc>
              <a:buFontTx/>
              <a:buNone/>
            </a:pPr>
            <a:endParaRPr lang="en-US" altLang="en-US" sz="2800" dirty="0" smtClean="0"/>
          </a:p>
          <a:p>
            <a:pPr eaLnBrk="1" hangingPunct="1">
              <a:lnSpc>
                <a:spcPct val="80000"/>
              </a:lnSpc>
              <a:buFontTx/>
              <a:buNone/>
            </a:pPr>
            <a:r>
              <a:rPr lang="en-US" altLang="en-US" sz="2800" dirty="0" smtClean="0"/>
              <a:t>Plaster, E. J. (2003). </a:t>
            </a:r>
            <a:r>
              <a:rPr lang="en-US" altLang="en-US" sz="2800" i="1" dirty="0" smtClean="0"/>
              <a:t>Soil science &amp; management</a:t>
            </a:r>
            <a:r>
              <a:rPr lang="en-US" altLang="en-US" sz="2800" dirty="0" smtClean="0"/>
              <a:t> (4th ed.). Clifton Park, NY: Delmar.</a:t>
            </a: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B6A08F1-5BE9-4BED-BDCD-ADF8FBFC5F5E}" type="slidenum">
              <a:rPr lang="en-US" altLang="en-US" sz="1400" smtClean="0"/>
              <a:pPr eaLnBrk="1" hangingPunct="1"/>
              <a:t>2</a:t>
            </a:fld>
            <a:endParaRPr lang="en-US" altLang="en-US" sz="1400" dirty="0" smtClean="0"/>
          </a:p>
        </p:txBody>
      </p:sp>
      <p:sp>
        <p:nvSpPr>
          <p:cNvPr id="4099" name="Rectangle 4"/>
          <p:cNvSpPr>
            <a:spLocks noGrp="1" noChangeArrowheads="1"/>
          </p:cNvSpPr>
          <p:nvPr>
            <p:ph type="title"/>
          </p:nvPr>
        </p:nvSpPr>
        <p:spPr>
          <a:xfrm>
            <a:off x="533400" y="2819400"/>
            <a:ext cx="8229600" cy="1752600"/>
          </a:xfrm>
        </p:spPr>
        <p:txBody>
          <a:bodyPr/>
          <a:lstStyle/>
          <a:p>
            <a:pPr eaLnBrk="1" hangingPunct="1"/>
            <a:r>
              <a:rPr lang="en-US" altLang="en-US" dirty="0" smtClean="0"/>
              <a:t>Structure and Depth Perception</a:t>
            </a:r>
            <a:br>
              <a:rPr lang="en-US" altLang="en-US" dirty="0" smtClean="0"/>
            </a:br>
            <a:r>
              <a:rPr lang="en-US" altLang="en-US" dirty="0" smtClean="0"/>
              <a:t/>
            </a:r>
            <a:br>
              <a:rPr lang="en-US" altLang="en-US" dirty="0" smtClean="0"/>
            </a:br>
            <a:r>
              <a:rPr lang="en-US" altLang="en-US" sz="2800" dirty="0" smtClean="0"/>
              <a:t>Unit 2 – </a:t>
            </a:r>
            <a:r>
              <a:rPr lang="en-US" altLang="en-US" sz="2800" dirty="0" smtClean="0"/>
              <a:t>Mineral Soils</a:t>
            </a:r>
            <a:br>
              <a:rPr lang="en-US" altLang="en-US" sz="2800" dirty="0" smtClean="0"/>
            </a:br>
            <a:r>
              <a:rPr lang="en-US" altLang="en-US" sz="2800" dirty="0" smtClean="0"/>
              <a:t>Lesson </a:t>
            </a:r>
            <a:r>
              <a:rPr lang="en-US" altLang="en-US" sz="2800" dirty="0" smtClean="0"/>
              <a:t>2.1 Understanding Soil Properties</a:t>
            </a:r>
          </a:p>
        </p:txBody>
      </p:sp>
      <p:sp>
        <p:nvSpPr>
          <p:cNvPr id="4100" name="Text Box 5"/>
          <p:cNvSpPr txBox="1">
            <a:spLocks noChangeArrowheads="1"/>
          </p:cNvSpPr>
          <p:nvPr/>
        </p:nvSpPr>
        <p:spPr bwMode="auto">
          <a:xfrm>
            <a:off x="762000" y="1295400"/>
            <a:ext cx="8382000" cy="519113"/>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en-US" altLang="en-US" sz="2800" b="1" dirty="0"/>
              <a:t>Principles of Agricultural Science – Plant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B954ECB1-43FA-48D0-A87E-EF857F32E36E}" type="slidenum">
              <a:rPr lang="en-US" altLang="en-US" sz="1400" smtClean="0"/>
              <a:pPr eaLnBrk="1" hangingPunct="1"/>
              <a:t>3</a:t>
            </a:fld>
            <a:endParaRPr lang="en-US" altLang="en-US" sz="1400" dirty="0" smtClean="0"/>
          </a:p>
        </p:txBody>
      </p:sp>
      <p:sp>
        <p:nvSpPr>
          <p:cNvPr id="5123" name="Rectangle 2"/>
          <p:cNvSpPr>
            <a:spLocks noGrp="1" noChangeArrowheads="1"/>
          </p:cNvSpPr>
          <p:nvPr>
            <p:ph type="title"/>
          </p:nvPr>
        </p:nvSpPr>
        <p:spPr>
          <a:xfrm>
            <a:off x="457200" y="228600"/>
            <a:ext cx="8229600" cy="1020762"/>
          </a:xfrm>
        </p:spPr>
        <p:txBody>
          <a:bodyPr/>
          <a:lstStyle/>
          <a:p>
            <a:pPr eaLnBrk="1" hangingPunct="1"/>
            <a:r>
              <a:rPr lang="en-US" altLang="en-US" dirty="0" smtClean="0"/>
              <a:t>Soil Structure</a:t>
            </a:r>
          </a:p>
        </p:txBody>
      </p:sp>
      <p:sp>
        <p:nvSpPr>
          <p:cNvPr id="50179" name="Rectangle 3"/>
          <p:cNvSpPr>
            <a:spLocks noGrp="1" noChangeArrowheads="1"/>
          </p:cNvSpPr>
          <p:nvPr>
            <p:ph type="body" idx="1"/>
          </p:nvPr>
        </p:nvSpPr>
        <p:spPr>
          <a:xfrm>
            <a:off x="457200" y="1828800"/>
            <a:ext cx="8229600" cy="4724400"/>
          </a:xfrm>
        </p:spPr>
        <p:txBody>
          <a:bodyPr/>
          <a:lstStyle/>
          <a:p>
            <a:pPr eaLnBrk="1" hangingPunct="1">
              <a:lnSpc>
                <a:spcPct val="90000"/>
              </a:lnSpc>
              <a:buFontTx/>
              <a:buNone/>
            </a:pPr>
            <a:r>
              <a:rPr lang="en-US" altLang="en-US" sz="2800" dirty="0" smtClean="0"/>
              <a:t>When soil particles cling together in an arrangement known as a ped, it is called structure.</a:t>
            </a:r>
          </a:p>
          <a:p>
            <a:pPr eaLnBrk="1" hangingPunct="1">
              <a:lnSpc>
                <a:spcPct val="90000"/>
              </a:lnSpc>
              <a:buNone/>
            </a:pPr>
            <a:r>
              <a:rPr lang="en-US" altLang="en-US" sz="2800" dirty="0" smtClean="0"/>
              <a:t>Organic matter is important in soil structure formation.</a:t>
            </a:r>
          </a:p>
          <a:p>
            <a:pPr eaLnBrk="1" hangingPunct="1">
              <a:lnSpc>
                <a:spcPct val="90000"/>
              </a:lnSpc>
              <a:buFontTx/>
              <a:buNone/>
            </a:pPr>
            <a:endParaRPr lang="en-US" altLang="en-US" sz="2800" dirty="0" smtClean="0"/>
          </a:p>
          <a:p>
            <a:pPr eaLnBrk="1" hangingPunct="1">
              <a:lnSpc>
                <a:spcPct val="90000"/>
              </a:lnSpc>
              <a:buFontTx/>
              <a:buNone/>
            </a:pPr>
            <a:r>
              <a:rPr lang="en-US" altLang="en-US" sz="2800" dirty="0" smtClean="0"/>
              <a:t>Two considerations must be made for soil structure:</a:t>
            </a:r>
          </a:p>
          <a:p>
            <a:pPr eaLnBrk="1" hangingPunct="1">
              <a:lnSpc>
                <a:spcPct val="90000"/>
              </a:lnSpc>
              <a:buClr>
                <a:srgbClr val="00CC00"/>
              </a:buClr>
            </a:pPr>
            <a:r>
              <a:rPr lang="en-US" altLang="en-US" sz="2800" dirty="0" smtClean="0"/>
              <a:t>Structure type – the shape of the ped</a:t>
            </a:r>
          </a:p>
          <a:p>
            <a:pPr eaLnBrk="1" hangingPunct="1">
              <a:lnSpc>
                <a:spcPct val="90000"/>
              </a:lnSpc>
              <a:buClr>
                <a:srgbClr val="00CC00"/>
              </a:buClr>
            </a:pPr>
            <a:r>
              <a:rPr lang="en-US" altLang="en-US" sz="2800" dirty="0" smtClean="0"/>
              <a:t>Structure grade – the strength of the ped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 calcmode="lin" valueType="num">
                                      <p:cBhvr additive="base">
                                        <p:cTn id="7"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9">
                                            <p:txEl>
                                              <p:pRg st="5" end="5"/>
                                            </p:txEl>
                                          </p:spTgt>
                                        </p:tgtEl>
                                        <p:attrNameLst>
                                          <p:attrName>style.visibility</p:attrName>
                                        </p:attrNameLst>
                                      </p:cBhvr>
                                      <p:to>
                                        <p:strVal val="visible"/>
                                      </p:to>
                                    </p:set>
                                    <p:anim calcmode="lin" valueType="num">
                                      <p:cBhvr additive="base">
                                        <p:cTn id="11"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F6674EE8-39C4-47DC-89EE-5DF1D5CEBBB3}" type="slidenum">
              <a:rPr lang="en-US" altLang="en-US" sz="1400" smtClean="0"/>
              <a:pPr eaLnBrk="1" hangingPunct="1"/>
              <a:t>4</a:t>
            </a:fld>
            <a:endParaRPr lang="en-US" altLang="en-US" sz="1400" dirty="0" smtClean="0"/>
          </a:p>
        </p:txBody>
      </p:sp>
      <p:sp>
        <p:nvSpPr>
          <p:cNvPr id="6147" name="Rectangle 2"/>
          <p:cNvSpPr>
            <a:spLocks noGrp="1" noChangeArrowheads="1"/>
          </p:cNvSpPr>
          <p:nvPr>
            <p:ph type="title"/>
          </p:nvPr>
        </p:nvSpPr>
        <p:spPr/>
        <p:txBody>
          <a:bodyPr/>
          <a:lstStyle/>
          <a:p>
            <a:pPr eaLnBrk="1" hangingPunct="1"/>
            <a:r>
              <a:rPr lang="en-US" altLang="en-US" dirty="0" smtClean="0"/>
              <a:t>Structure Type</a:t>
            </a:r>
          </a:p>
        </p:txBody>
      </p:sp>
      <p:sp>
        <p:nvSpPr>
          <p:cNvPr id="6149" name="Text Box 6"/>
          <p:cNvSpPr txBox="1">
            <a:spLocks noChangeArrowheads="1"/>
          </p:cNvSpPr>
          <p:nvPr/>
        </p:nvSpPr>
        <p:spPr bwMode="auto">
          <a:xfrm>
            <a:off x="2057400" y="60960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000" dirty="0"/>
              <a:t>(Huddleston &amp; Kling, 1996)</a:t>
            </a:r>
          </a:p>
        </p:txBody>
      </p:sp>
      <p:pic>
        <p:nvPicPr>
          <p:cNvPr id="61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799"/>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9"/>
          <p:cNvSpPr txBox="1">
            <a:spLocks noChangeArrowheads="1"/>
          </p:cNvSpPr>
          <p:nvPr/>
        </p:nvSpPr>
        <p:spPr bwMode="auto">
          <a:xfrm>
            <a:off x="3000375" y="1828800"/>
            <a:ext cx="61436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800" b="1" dirty="0"/>
              <a:t>Granular</a:t>
            </a:r>
            <a:r>
              <a:rPr lang="en-US" altLang="en-US" sz="1800" dirty="0"/>
              <a:t> </a:t>
            </a:r>
          </a:p>
          <a:p>
            <a:pPr marL="285750" indent="-285750" eaLnBrk="1" hangingPunct="1">
              <a:spcBef>
                <a:spcPct val="50000"/>
              </a:spcBef>
              <a:buFont typeface="Arial" panose="020B0604020202020204" pitchFamily="34" charset="0"/>
              <a:buChar char="•"/>
            </a:pPr>
            <a:r>
              <a:rPr lang="en-US" altLang="en-US" sz="1800" dirty="0" smtClean="0"/>
              <a:t>Roughly </a:t>
            </a:r>
            <a:r>
              <a:rPr lang="en-US" altLang="en-US" sz="1800" dirty="0"/>
              <a:t>spherical, like grape nuts. </a:t>
            </a:r>
            <a:endParaRPr lang="en-US" altLang="en-US" sz="1800" dirty="0" smtClean="0"/>
          </a:p>
          <a:p>
            <a:pPr marL="285750" indent="-285750" eaLnBrk="1" hangingPunct="1">
              <a:spcBef>
                <a:spcPct val="50000"/>
              </a:spcBef>
              <a:buFont typeface="Arial" panose="020B0604020202020204" pitchFamily="34" charset="0"/>
              <a:buChar char="•"/>
            </a:pPr>
            <a:r>
              <a:rPr lang="en-US" altLang="en-US" sz="1800" dirty="0" smtClean="0"/>
              <a:t>Plant </a:t>
            </a:r>
            <a:r>
              <a:rPr lang="en-US" altLang="en-US" sz="1800" dirty="0"/>
              <a:t>roots, microorganisms, and sticky products of organic matter decomposition bind soil grains into granular aggregates.</a:t>
            </a:r>
          </a:p>
        </p:txBody>
      </p:sp>
      <p:pic>
        <p:nvPicPr>
          <p:cNvPr id="615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27012"/>
            <a:ext cx="22383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2"/>
          <p:cNvSpPr txBox="1">
            <a:spLocks noChangeArrowheads="1"/>
          </p:cNvSpPr>
          <p:nvPr/>
        </p:nvSpPr>
        <p:spPr bwMode="auto">
          <a:xfrm>
            <a:off x="3000374" y="3959386"/>
            <a:ext cx="61436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800" b="1" dirty="0"/>
              <a:t>Platy</a:t>
            </a:r>
            <a:r>
              <a:rPr lang="en-US" altLang="en-US" sz="1800" dirty="0"/>
              <a:t> </a:t>
            </a:r>
          </a:p>
          <a:p>
            <a:pPr marL="285750" indent="-285750" eaLnBrk="1" hangingPunct="1">
              <a:spcBef>
                <a:spcPct val="50000"/>
              </a:spcBef>
              <a:buFont typeface="Arial" panose="020B0604020202020204" pitchFamily="34" charset="0"/>
              <a:buChar char="•"/>
            </a:pPr>
            <a:r>
              <a:rPr lang="en-US" altLang="en-US" sz="1800" dirty="0" smtClean="0"/>
              <a:t>Flat </a:t>
            </a:r>
            <a:r>
              <a:rPr lang="en-US" altLang="en-US" sz="1800" dirty="0"/>
              <a:t>peds that lie horizontally in the soil</a:t>
            </a:r>
            <a:r>
              <a:rPr lang="en-US" altLang="en-US" sz="1800" dirty="0" smtClean="0"/>
              <a:t>. </a:t>
            </a:r>
            <a:endParaRPr lang="en-US" alt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F072B67F-3D34-4B91-89BA-0C5DA9CE71FF}" type="slidenum">
              <a:rPr lang="en-US" altLang="en-US" sz="1400" smtClean="0"/>
              <a:pPr eaLnBrk="1" hangingPunct="1"/>
              <a:t>5</a:t>
            </a:fld>
            <a:endParaRPr lang="en-US" altLang="en-US" sz="1400" dirty="0" smtClean="0"/>
          </a:p>
        </p:txBody>
      </p:sp>
      <p:sp>
        <p:nvSpPr>
          <p:cNvPr id="7171" name="Rectangle 2"/>
          <p:cNvSpPr>
            <a:spLocks noGrp="1" noChangeArrowheads="1"/>
          </p:cNvSpPr>
          <p:nvPr>
            <p:ph type="title"/>
          </p:nvPr>
        </p:nvSpPr>
        <p:spPr/>
        <p:txBody>
          <a:bodyPr/>
          <a:lstStyle/>
          <a:p>
            <a:pPr eaLnBrk="1" hangingPunct="1"/>
            <a:r>
              <a:rPr lang="en-US" altLang="en-US" dirty="0" smtClean="0"/>
              <a:t>More Defined Structure Types</a:t>
            </a:r>
          </a:p>
        </p:txBody>
      </p:sp>
      <p:sp>
        <p:nvSpPr>
          <p:cNvPr id="7172" name="Text Box 5"/>
          <p:cNvSpPr txBox="1">
            <a:spLocks noChangeArrowheads="1"/>
          </p:cNvSpPr>
          <p:nvPr/>
        </p:nvSpPr>
        <p:spPr bwMode="auto">
          <a:xfrm>
            <a:off x="2057400" y="60960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000" dirty="0"/>
              <a:t>(Huddleston &amp; Kling, 1996)</a:t>
            </a:r>
          </a:p>
        </p:txBody>
      </p:sp>
      <p:sp>
        <p:nvSpPr>
          <p:cNvPr id="7173" name="Text Box 8"/>
          <p:cNvSpPr txBox="1">
            <a:spLocks noChangeArrowheads="1"/>
          </p:cNvSpPr>
          <p:nvPr/>
        </p:nvSpPr>
        <p:spPr bwMode="auto">
          <a:xfrm>
            <a:off x="3086100" y="1778838"/>
            <a:ext cx="6057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800" b="1" dirty="0"/>
              <a:t>Blocky</a:t>
            </a:r>
            <a:r>
              <a:rPr lang="en-US" altLang="en-US" sz="1800" dirty="0"/>
              <a:t> </a:t>
            </a:r>
          </a:p>
          <a:p>
            <a:pPr marL="285750" indent="-285750" eaLnBrk="1" hangingPunct="1">
              <a:spcBef>
                <a:spcPct val="50000"/>
              </a:spcBef>
              <a:buFont typeface="Arial" panose="020B0604020202020204" pitchFamily="34" charset="0"/>
              <a:buChar char="•"/>
            </a:pPr>
            <a:r>
              <a:rPr lang="en-US" altLang="en-US" sz="1800" dirty="0" smtClean="0"/>
              <a:t>Roughly </a:t>
            </a:r>
            <a:r>
              <a:rPr lang="en-US" altLang="en-US" sz="1800" dirty="0"/>
              <a:t>cube-shaped, with more or less flat surfaces. </a:t>
            </a:r>
            <a:endParaRPr lang="en-US" altLang="en-US" sz="1800" dirty="0" smtClean="0"/>
          </a:p>
          <a:p>
            <a:pPr marL="285750" indent="-285750" eaLnBrk="1" hangingPunct="1">
              <a:spcBef>
                <a:spcPct val="50000"/>
              </a:spcBef>
              <a:buFont typeface="Arial" panose="020B0604020202020204" pitchFamily="34" charset="0"/>
              <a:buChar char="•"/>
            </a:pPr>
            <a:r>
              <a:rPr lang="en-US" altLang="en-US" sz="1800" dirty="0" smtClean="0"/>
              <a:t>Blocky </a:t>
            </a:r>
            <a:r>
              <a:rPr lang="en-US" altLang="en-US" sz="1800" dirty="0"/>
              <a:t>structures are typical of B horizons.</a:t>
            </a:r>
          </a:p>
        </p:txBody>
      </p:sp>
      <p:pic>
        <p:nvPicPr>
          <p:cNvPr id="71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21" y="3824079"/>
            <a:ext cx="21717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93" y="1753553"/>
            <a:ext cx="21717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2"/>
          <p:cNvSpPr txBox="1">
            <a:spLocks noChangeArrowheads="1"/>
          </p:cNvSpPr>
          <p:nvPr/>
        </p:nvSpPr>
        <p:spPr bwMode="auto">
          <a:xfrm>
            <a:off x="3070151" y="3854155"/>
            <a:ext cx="60579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800" b="1" dirty="0"/>
              <a:t>Prismatic</a:t>
            </a:r>
            <a:r>
              <a:rPr lang="en-US" altLang="en-US" sz="1800" dirty="0"/>
              <a:t> </a:t>
            </a:r>
            <a:endParaRPr lang="en-US" altLang="en-US" sz="1800" dirty="0" smtClean="0"/>
          </a:p>
          <a:p>
            <a:pPr marL="285750" indent="-285750" eaLnBrk="1" hangingPunct="1">
              <a:spcBef>
                <a:spcPct val="50000"/>
              </a:spcBef>
              <a:buFont typeface="Arial" panose="020B0604020202020204" pitchFamily="34" charset="0"/>
              <a:buChar char="•"/>
            </a:pPr>
            <a:r>
              <a:rPr lang="en-US" altLang="en-US" sz="1800" dirty="0" smtClean="0"/>
              <a:t>Larger</a:t>
            </a:r>
            <a:r>
              <a:rPr lang="en-US" altLang="en-US" sz="1800" dirty="0"/>
              <a:t>, vertically elongated blocks, often with five sides.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3F233D1-99A5-4573-BE14-67FB9E93DE12}" type="slidenum">
              <a:rPr lang="en-US" altLang="en-US" sz="1400" smtClean="0"/>
              <a:pPr eaLnBrk="1" hangingPunct="1"/>
              <a:t>6</a:t>
            </a:fld>
            <a:endParaRPr lang="en-US" altLang="en-US" sz="1400" dirty="0" smtClean="0"/>
          </a:p>
        </p:txBody>
      </p:sp>
      <p:sp>
        <p:nvSpPr>
          <p:cNvPr id="8195" name="Rectangle 2"/>
          <p:cNvSpPr>
            <a:spLocks noGrp="1" noChangeArrowheads="1"/>
          </p:cNvSpPr>
          <p:nvPr>
            <p:ph type="title"/>
          </p:nvPr>
        </p:nvSpPr>
        <p:spPr/>
        <p:txBody>
          <a:bodyPr/>
          <a:lstStyle/>
          <a:p>
            <a:pPr eaLnBrk="1" hangingPunct="1"/>
            <a:r>
              <a:rPr lang="en-US" altLang="en-US" dirty="0" smtClean="0"/>
              <a:t>Structureless Types</a:t>
            </a:r>
          </a:p>
        </p:txBody>
      </p:sp>
      <p:sp>
        <p:nvSpPr>
          <p:cNvPr id="8196" name="Text Box 5"/>
          <p:cNvSpPr txBox="1">
            <a:spLocks noChangeArrowheads="1"/>
          </p:cNvSpPr>
          <p:nvPr/>
        </p:nvSpPr>
        <p:spPr bwMode="auto">
          <a:xfrm>
            <a:off x="304800" y="5270500"/>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buClr>
                <a:srgbClr val="00CC00"/>
              </a:buClr>
            </a:pPr>
            <a:r>
              <a:rPr lang="en-US" altLang="en-US" sz="2400" dirty="0" smtClean="0"/>
              <a:t>The </a:t>
            </a:r>
            <a:r>
              <a:rPr lang="en-US" altLang="en-US" sz="2400" dirty="0"/>
              <a:t>above structure types are the </a:t>
            </a:r>
            <a:r>
              <a:rPr lang="en-US" altLang="en-US" sz="2400" dirty="0" smtClean="0"/>
              <a:t>two extremes </a:t>
            </a:r>
            <a:r>
              <a:rPr lang="en-US" altLang="en-US" sz="2400" dirty="0"/>
              <a:t>in terms of effects on permeability. </a:t>
            </a:r>
          </a:p>
        </p:txBody>
      </p:sp>
      <p:sp>
        <p:nvSpPr>
          <p:cNvPr id="8197" name="Text Box 6"/>
          <p:cNvSpPr txBox="1">
            <a:spLocks noChangeArrowheads="1"/>
          </p:cNvSpPr>
          <p:nvPr/>
        </p:nvSpPr>
        <p:spPr bwMode="auto">
          <a:xfrm>
            <a:off x="2057400" y="6101497"/>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000" dirty="0"/>
              <a:t>(Huddleston &amp; Kling, 1996)</a:t>
            </a:r>
          </a:p>
        </p:txBody>
      </p:sp>
      <p:sp>
        <p:nvSpPr>
          <p:cNvPr id="8198" name="Text Box 9"/>
          <p:cNvSpPr txBox="1">
            <a:spLocks noChangeArrowheads="1"/>
          </p:cNvSpPr>
          <p:nvPr/>
        </p:nvSpPr>
        <p:spPr bwMode="auto">
          <a:xfrm>
            <a:off x="3048000" y="1828800"/>
            <a:ext cx="609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800" b="1" dirty="0"/>
              <a:t>Massive</a:t>
            </a:r>
            <a:r>
              <a:rPr lang="en-US" altLang="en-US" sz="1800" dirty="0"/>
              <a:t> </a:t>
            </a:r>
            <a:endParaRPr lang="en-US" altLang="en-US" sz="1800" dirty="0" smtClean="0"/>
          </a:p>
          <a:p>
            <a:pPr marL="285750" indent="-285750" eaLnBrk="1" hangingPunct="1">
              <a:spcBef>
                <a:spcPct val="50000"/>
              </a:spcBef>
              <a:buFont typeface="Arial" panose="020B0604020202020204" pitchFamily="34" charset="0"/>
              <a:buChar char="•"/>
            </a:pPr>
            <a:r>
              <a:rPr lang="en-US" altLang="en-US" sz="1800" dirty="0" smtClean="0"/>
              <a:t>Compact</a:t>
            </a:r>
            <a:r>
              <a:rPr lang="en-US" altLang="en-US" sz="1800" dirty="0"/>
              <a:t>, coherent soil not separated into </a:t>
            </a:r>
            <a:r>
              <a:rPr lang="en-US" altLang="en-US" sz="1800" dirty="0" smtClean="0"/>
              <a:t>peds.</a:t>
            </a:r>
          </a:p>
          <a:p>
            <a:pPr marL="285750" indent="-285750" eaLnBrk="1" hangingPunct="1">
              <a:spcBef>
                <a:spcPct val="50000"/>
              </a:spcBef>
              <a:buFont typeface="Arial" panose="020B0604020202020204" pitchFamily="34" charset="0"/>
              <a:buChar char="•"/>
            </a:pPr>
            <a:r>
              <a:rPr lang="en-US" altLang="en-US" sz="1800" dirty="0" smtClean="0"/>
              <a:t>Small </a:t>
            </a:r>
            <a:r>
              <a:rPr lang="en-US" altLang="en-US" sz="1800" dirty="0"/>
              <a:t>pores, slow permeability</a:t>
            </a:r>
            <a:r>
              <a:rPr lang="en-US" altLang="en-US" sz="1800" dirty="0" smtClean="0"/>
              <a:t>, and </a:t>
            </a:r>
            <a:r>
              <a:rPr lang="en-US" altLang="en-US" sz="1800" dirty="0"/>
              <a:t>poor aeration.</a:t>
            </a:r>
          </a:p>
        </p:txBody>
      </p:sp>
      <p:pic>
        <p:nvPicPr>
          <p:cNvPr id="819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93" y="1819454"/>
            <a:ext cx="2724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
          <p:cNvPicPr>
            <a:picLocks noChangeAspect="1" noChangeArrowheads="1"/>
          </p:cNvPicPr>
          <p:nvPr/>
        </p:nvPicPr>
        <p:blipFill>
          <a:blip r:embed="rId4">
            <a:extLst>
              <a:ext uri="{28A0092B-C50C-407E-A947-70E740481C1C}">
                <a14:useLocalDpi xmlns:a14="http://schemas.microsoft.com/office/drawing/2010/main" val="0"/>
              </a:ext>
            </a:extLst>
          </a:blip>
          <a:srcRect l="10417" t="86032" r="59177" b="2994"/>
          <a:stretch>
            <a:fillRect/>
          </a:stretch>
        </p:blipFill>
        <p:spPr bwMode="auto">
          <a:xfrm>
            <a:off x="95693" y="3409623"/>
            <a:ext cx="28003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12"/>
          <p:cNvSpPr txBox="1">
            <a:spLocks noChangeArrowheads="1"/>
          </p:cNvSpPr>
          <p:nvPr/>
        </p:nvSpPr>
        <p:spPr bwMode="auto">
          <a:xfrm>
            <a:off x="3048000" y="3380049"/>
            <a:ext cx="60960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800" b="1" dirty="0"/>
              <a:t>Single grain</a:t>
            </a:r>
            <a:r>
              <a:rPr lang="en-US" altLang="en-US" sz="1800" dirty="0"/>
              <a:t> </a:t>
            </a:r>
            <a:endParaRPr lang="en-US" altLang="en-US" sz="1800" dirty="0" smtClean="0"/>
          </a:p>
          <a:p>
            <a:pPr marL="285750" indent="-285750" eaLnBrk="1" hangingPunct="1">
              <a:spcBef>
                <a:spcPct val="50000"/>
              </a:spcBef>
              <a:buFont typeface="Arial" panose="020B0604020202020204" pitchFamily="34" charset="0"/>
              <a:buChar char="•"/>
            </a:pPr>
            <a:r>
              <a:rPr lang="en-US" altLang="en-US" sz="1800" dirty="0" smtClean="0"/>
              <a:t>Every grain </a:t>
            </a:r>
            <a:r>
              <a:rPr lang="en-US" altLang="en-US" sz="1800" dirty="0"/>
              <a:t>acts </a:t>
            </a:r>
            <a:r>
              <a:rPr lang="en-US" altLang="en-US" sz="1800" dirty="0" smtClean="0"/>
              <a:t>independently.</a:t>
            </a:r>
          </a:p>
          <a:p>
            <a:pPr marL="285750" indent="-285750" eaLnBrk="1" hangingPunct="1">
              <a:spcBef>
                <a:spcPct val="50000"/>
              </a:spcBef>
              <a:buFont typeface="Arial" panose="020B0604020202020204" pitchFamily="34" charset="0"/>
              <a:buChar char="•"/>
            </a:pPr>
            <a:r>
              <a:rPr lang="en-US" altLang="en-US" sz="1800" dirty="0" smtClean="0"/>
              <a:t>No </a:t>
            </a:r>
            <a:r>
              <a:rPr lang="en-US" altLang="en-US" sz="1800" dirty="0"/>
              <a:t>binding </a:t>
            </a:r>
            <a:r>
              <a:rPr lang="en-US" altLang="en-US" sz="1800" dirty="0" smtClean="0"/>
              <a:t>agent holding </a:t>
            </a:r>
            <a:r>
              <a:rPr lang="en-US" altLang="en-US" sz="1800" dirty="0"/>
              <a:t>grains </a:t>
            </a:r>
            <a:r>
              <a:rPr lang="en-US" altLang="en-US" sz="1800" dirty="0" smtClean="0"/>
              <a:t>together. </a:t>
            </a:r>
          </a:p>
          <a:p>
            <a:pPr marL="285750" indent="-285750" eaLnBrk="1" hangingPunct="1">
              <a:spcBef>
                <a:spcPct val="50000"/>
              </a:spcBef>
              <a:buFont typeface="Arial" panose="020B0604020202020204" pitchFamily="34" charset="0"/>
              <a:buChar char="•"/>
            </a:pPr>
            <a:r>
              <a:rPr lang="en-US" altLang="en-US" sz="1800" dirty="0" smtClean="0"/>
              <a:t>Permeability </a:t>
            </a:r>
            <a:r>
              <a:rPr lang="en-US" altLang="en-US" sz="1800" dirty="0"/>
              <a:t>is </a:t>
            </a:r>
            <a:r>
              <a:rPr lang="en-US" altLang="en-US" sz="1800" dirty="0" smtClean="0"/>
              <a:t>rapid.</a:t>
            </a:r>
            <a:endParaRPr lang="en-US" alt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F94DC37B-49A7-458B-BA04-60B367AD3DAA}" type="slidenum">
              <a:rPr lang="en-US" altLang="en-US" sz="1400" smtClean="0"/>
              <a:pPr eaLnBrk="1" hangingPunct="1"/>
              <a:t>7</a:t>
            </a:fld>
            <a:endParaRPr lang="en-US" altLang="en-US" sz="1400" dirty="0" smtClean="0"/>
          </a:p>
        </p:txBody>
      </p:sp>
      <p:sp>
        <p:nvSpPr>
          <p:cNvPr id="9219" name="Rectangle 2"/>
          <p:cNvSpPr>
            <a:spLocks noGrp="1" noChangeArrowheads="1"/>
          </p:cNvSpPr>
          <p:nvPr>
            <p:ph type="title"/>
          </p:nvPr>
        </p:nvSpPr>
        <p:spPr/>
        <p:txBody>
          <a:bodyPr/>
          <a:lstStyle/>
          <a:p>
            <a:pPr eaLnBrk="1" hangingPunct="1"/>
            <a:r>
              <a:rPr lang="en-US" altLang="en-US" dirty="0" smtClean="0"/>
              <a:t>Structure Grade</a:t>
            </a:r>
          </a:p>
        </p:txBody>
      </p:sp>
      <p:sp>
        <p:nvSpPr>
          <p:cNvPr id="54275" name="Rectangle 3"/>
          <p:cNvSpPr>
            <a:spLocks noGrp="1" noChangeArrowheads="1"/>
          </p:cNvSpPr>
          <p:nvPr>
            <p:ph type="body" idx="1"/>
          </p:nvPr>
        </p:nvSpPr>
        <p:spPr>
          <a:xfrm>
            <a:off x="381000" y="2133600"/>
            <a:ext cx="8458200" cy="4343400"/>
          </a:xfrm>
        </p:spPr>
        <p:txBody>
          <a:bodyPr/>
          <a:lstStyle/>
          <a:p>
            <a:pPr eaLnBrk="1" hangingPunct="1">
              <a:lnSpc>
                <a:spcPct val="90000"/>
              </a:lnSpc>
              <a:buFontTx/>
              <a:buNone/>
            </a:pPr>
            <a:r>
              <a:rPr lang="en-US" altLang="en-US" sz="2800" dirty="0" smtClean="0"/>
              <a:t>Four grades define soils:</a:t>
            </a:r>
          </a:p>
          <a:p>
            <a:pPr eaLnBrk="1" hangingPunct="1">
              <a:lnSpc>
                <a:spcPct val="90000"/>
              </a:lnSpc>
              <a:buFontTx/>
              <a:buNone/>
            </a:pPr>
            <a:endParaRPr lang="en-US" altLang="en-US" dirty="0" smtClean="0"/>
          </a:p>
          <a:p>
            <a:pPr eaLnBrk="1" hangingPunct="1">
              <a:lnSpc>
                <a:spcPct val="90000"/>
              </a:lnSpc>
              <a:buClr>
                <a:srgbClr val="00CC00"/>
              </a:buClr>
            </a:pPr>
            <a:r>
              <a:rPr lang="en-US" altLang="en-US" sz="2800" dirty="0" smtClean="0"/>
              <a:t>Strong – good aeration by ample pore space</a:t>
            </a:r>
          </a:p>
          <a:p>
            <a:pPr eaLnBrk="1" hangingPunct="1">
              <a:lnSpc>
                <a:spcPct val="90000"/>
              </a:lnSpc>
              <a:buClr>
                <a:srgbClr val="00CC00"/>
              </a:buClr>
            </a:pPr>
            <a:r>
              <a:rPr lang="en-US" altLang="en-US" sz="2800" dirty="0" smtClean="0"/>
              <a:t>Moderate</a:t>
            </a:r>
          </a:p>
          <a:p>
            <a:pPr eaLnBrk="1" hangingPunct="1">
              <a:lnSpc>
                <a:spcPct val="90000"/>
              </a:lnSpc>
              <a:buClr>
                <a:srgbClr val="00CC00"/>
              </a:buClr>
            </a:pPr>
            <a:r>
              <a:rPr lang="en-US" altLang="en-US" sz="2800" dirty="0" smtClean="0"/>
              <a:t>Weak</a:t>
            </a:r>
          </a:p>
          <a:p>
            <a:pPr eaLnBrk="1" hangingPunct="1">
              <a:lnSpc>
                <a:spcPct val="90000"/>
              </a:lnSpc>
              <a:buClr>
                <a:srgbClr val="00CC00"/>
              </a:buClr>
            </a:pPr>
            <a:r>
              <a:rPr lang="en-US" altLang="en-US" sz="2800" dirty="0" smtClean="0"/>
              <a:t>Structureless – poor conditions for crop use</a:t>
            </a:r>
          </a:p>
          <a:p>
            <a:pPr marL="0" indent="0" eaLnBrk="1" hangingPunct="1">
              <a:lnSpc>
                <a:spcPct val="90000"/>
              </a:lnSpc>
              <a:buClr>
                <a:srgbClr val="00CC00"/>
              </a:buClr>
              <a:buNone/>
            </a:pPr>
            <a:endParaRPr lang="en-US" altLang="en-US" dirty="0" smtClean="0"/>
          </a:p>
          <a:p>
            <a:pPr marL="0" indent="0" eaLnBrk="1" hangingPunct="1">
              <a:lnSpc>
                <a:spcPct val="90000"/>
              </a:lnSpc>
              <a:buClr>
                <a:srgbClr val="00CC00"/>
              </a:buClr>
              <a:buNone/>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anim calcmode="lin" valueType="num">
                                      <p:cBhvr additive="base">
                                        <p:cTn id="7"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anim calcmode="lin" valueType="num">
                                      <p:cBhvr additive="base">
                                        <p:cTn id="11"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427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anim calcmode="lin" valueType="num">
                                      <p:cBhvr additive="base">
                                        <p:cTn id="15"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427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anim calcmode="lin" valueType="num">
                                      <p:cBhvr additive="base">
                                        <p:cTn id="19"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4A404EF-4213-4A59-9620-C0FD98A96BBB}" type="slidenum">
              <a:rPr lang="en-US" altLang="en-US" sz="1400" smtClean="0"/>
              <a:pPr eaLnBrk="1" hangingPunct="1"/>
              <a:t>8</a:t>
            </a:fld>
            <a:endParaRPr lang="en-US" altLang="en-US" sz="1400" dirty="0" smtClean="0"/>
          </a:p>
        </p:txBody>
      </p:sp>
      <p:sp>
        <p:nvSpPr>
          <p:cNvPr id="11267" name="Rectangle 2"/>
          <p:cNvSpPr>
            <a:spLocks noGrp="1" noChangeArrowheads="1"/>
          </p:cNvSpPr>
          <p:nvPr>
            <p:ph type="title"/>
          </p:nvPr>
        </p:nvSpPr>
        <p:spPr/>
        <p:txBody>
          <a:bodyPr/>
          <a:lstStyle/>
          <a:p>
            <a:pPr eaLnBrk="1" hangingPunct="1"/>
            <a:r>
              <a:rPr lang="en-US" altLang="en-US" dirty="0" smtClean="0"/>
              <a:t>Effective Depth</a:t>
            </a:r>
          </a:p>
        </p:txBody>
      </p:sp>
      <p:sp>
        <p:nvSpPr>
          <p:cNvPr id="56323" name="Rectangle 3"/>
          <p:cNvSpPr>
            <a:spLocks noGrp="1" noChangeArrowheads="1"/>
          </p:cNvSpPr>
          <p:nvPr>
            <p:ph type="body" idx="1"/>
          </p:nvPr>
        </p:nvSpPr>
        <p:spPr>
          <a:xfrm>
            <a:off x="457200" y="1828800"/>
            <a:ext cx="8229600" cy="4724400"/>
          </a:xfrm>
        </p:spPr>
        <p:txBody>
          <a:bodyPr/>
          <a:lstStyle/>
          <a:p>
            <a:pPr eaLnBrk="1" hangingPunct="1">
              <a:buFontTx/>
              <a:buNone/>
            </a:pPr>
            <a:r>
              <a:rPr lang="en-US" altLang="en-US" sz="2800" dirty="0" smtClean="0"/>
              <a:t>Effective depth is the zone, which plant roots can easily grow.</a:t>
            </a:r>
          </a:p>
          <a:p>
            <a:pPr eaLnBrk="1" hangingPunct="1">
              <a:buFontTx/>
              <a:buNone/>
            </a:pPr>
            <a:endParaRPr lang="en-US" altLang="en-US" sz="2800" dirty="0" smtClean="0"/>
          </a:p>
          <a:p>
            <a:pPr eaLnBrk="1" hangingPunct="1">
              <a:buFontTx/>
              <a:buNone/>
            </a:pPr>
            <a:r>
              <a:rPr lang="en-US" altLang="en-US" sz="2800" dirty="0" smtClean="0"/>
              <a:t>Barriers for root growth are caused by:</a:t>
            </a:r>
          </a:p>
          <a:p>
            <a:pPr eaLnBrk="1" hangingPunct="1">
              <a:buClr>
                <a:srgbClr val="00CC00"/>
              </a:buClr>
            </a:pPr>
            <a:r>
              <a:rPr lang="en-US" altLang="en-US" sz="2800" dirty="0" smtClean="0"/>
              <a:t>Massive soils</a:t>
            </a:r>
          </a:p>
          <a:p>
            <a:pPr eaLnBrk="1" hangingPunct="1">
              <a:buClr>
                <a:srgbClr val="00CC00"/>
              </a:buClr>
            </a:pPr>
            <a:r>
              <a:rPr lang="en-US" altLang="en-US" sz="2800" dirty="0" smtClean="0"/>
              <a:t>Dense soil structure</a:t>
            </a:r>
          </a:p>
          <a:p>
            <a:pPr eaLnBrk="1" hangingPunct="1">
              <a:buClr>
                <a:srgbClr val="00CC00"/>
              </a:buClr>
            </a:pPr>
            <a:r>
              <a:rPr lang="en-US" altLang="en-US" sz="2800" dirty="0" smtClean="0"/>
              <a:t>Poor internal drainage</a:t>
            </a:r>
          </a:p>
          <a:p>
            <a:pPr eaLnBrk="1" hangingPunct="1">
              <a:buClr>
                <a:srgbClr val="00CC00"/>
              </a:buClr>
            </a:pPr>
            <a:r>
              <a:rPr lang="en-US" altLang="en-US" sz="2800" dirty="0" smtClean="0"/>
              <a:t>Abrupt texture changes between horizons</a:t>
            </a:r>
          </a:p>
          <a:p>
            <a:pPr eaLnBrk="1" hangingPunct="1">
              <a:buClr>
                <a:srgbClr val="00CC00"/>
              </a:buClr>
            </a:pPr>
            <a:r>
              <a:rPr lang="en-US" altLang="en-US" sz="2800" dirty="0" smtClean="0"/>
              <a:t>Gravelly and large sands</a:t>
            </a:r>
          </a:p>
          <a:p>
            <a:pPr eaLnBrk="1" hangingPunct="1">
              <a:buFontTx/>
              <a:buNone/>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4" end="4"/>
                                            </p:txEl>
                                          </p:spTgt>
                                        </p:tgtEl>
                                        <p:attrNameLst>
                                          <p:attrName>style.visibility</p:attrName>
                                        </p:attrNameLst>
                                      </p:cBhvr>
                                      <p:to>
                                        <p:strVal val="visible"/>
                                      </p:to>
                                    </p:set>
                                    <p:anim calcmode="lin" valueType="num">
                                      <p:cBhvr additive="base">
                                        <p:cTn id="2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323">
                                            <p:txEl>
                                              <p:pRg st="5" end="5"/>
                                            </p:txEl>
                                          </p:spTgt>
                                        </p:tgtEl>
                                        <p:attrNameLst>
                                          <p:attrName>style.visibility</p:attrName>
                                        </p:attrNameLst>
                                      </p:cBhvr>
                                      <p:to>
                                        <p:strVal val="visible"/>
                                      </p:to>
                                    </p:set>
                                    <p:anim calcmode="lin" valueType="num">
                                      <p:cBhvr additive="base">
                                        <p:cTn id="31"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 calcmode="lin" valueType="num">
                                      <p:cBhvr additive="base">
                                        <p:cTn id="37"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323">
                                            <p:txEl>
                                              <p:pRg st="7" end="7"/>
                                            </p:txEl>
                                          </p:spTgt>
                                        </p:tgtEl>
                                        <p:attrNameLst>
                                          <p:attrName>style.visibility</p:attrName>
                                        </p:attrNameLst>
                                      </p:cBhvr>
                                      <p:to>
                                        <p:strVal val="visible"/>
                                      </p:to>
                                    </p:set>
                                    <p:anim calcmode="lin" valueType="num">
                                      <p:cBhvr additive="base">
                                        <p:cTn id="43"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BBC8D283-AFA6-4FCF-A11E-110CF0244C5E}" type="slidenum">
              <a:rPr lang="en-US" altLang="en-US" sz="1400" smtClean="0"/>
              <a:pPr eaLnBrk="1" hangingPunct="1"/>
              <a:t>9</a:t>
            </a:fld>
            <a:endParaRPr lang="en-US" altLang="en-US" sz="1400" dirty="0" smtClean="0"/>
          </a:p>
        </p:txBody>
      </p:sp>
      <p:sp>
        <p:nvSpPr>
          <p:cNvPr id="13315" name="Rectangle 2"/>
          <p:cNvSpPr>
            <a:spLocks noGrp="1" noChangeArrowheads="1"/>
          </p:cNvSpPr>
          <p:nvPr>
            <p:ph type="title"/>
          </p:nvPr>
        </p:nvSpPr>
        <p:spPr/>
        <p:txBody>
          <a:bodyPr/>
          <a:lstStyle/>
          <a:p>
            <a:pPr eaLnBrk="1" hangingPunct="1"/>
            <a:r>
              <a:rPr lang="en-US" altLang="en-US" dirty="0" smtClean="0"/>
              <a:t>Signs of Promise for Roots</a:t>
            </a:r>
          </a:p>
        </p:txBody>
      </p:sp>
      <p:sp>
        <p:nvSpPr>
          <p:cNvPr id="58371" name="Rectangle 3"/>
          <p:cNvSpPr>
            <a:spLocks noGrp="1" noChangeArrowheads="1"/>
          </p:cNvSpPr>
          <p:nvPr>
            <p:ph type="body" idx="1"/>
          </p:nvPr>
        </p:nvSpPr>
        <p:spPr/>
        <p:txBody>
          <a:bodyPr/>
          <a:lstStyle/>
          <a:p>
            <a:pPr eaLnBrk="1" hangingPunct="1">
              <a:buFontTx/>
              <a:buNone/>
            </a:pPr>
            <a:r>
              <a:rPr lang="en-US" altLang="en-US" dirty="0" smtClean="0"/>
              <a:t>Good conditions for effective depth include:</a:t>
            </a:r>
          </a:p>
          <a:p>
            <a:pPr eaLnBrk="1" hangingPunct="1">
              <a:buFontTx/>
              <a:buNone/>
            </a:pPr>
            <a:endParaRPr lang="en-US" altLang="en-US" dirty="0" smtClean="0"/>
          </a:p>
          <a:p>
            <a:pPr eaLnBrk="1" hangingPunct="1">
              <a:buClr>
                <a:srgbClr val="00CC00"/>
              </a:buClr>
            </a:pPr>
            <a:r>
              <a:rPr lang="en-US" altLang="en-US" dirty="0" smtClean="0"/>
              <a:t>Moderate and strong structure grades</a:t>
            </a:r>
          </a:p>
          <a:p>
            <a:pPr eaLnBrk="1" hangingPunct="1">
              <a:buClr>
                <a:srgbClr val="00CC00"/>
              </a:buClr>
            </a:pPr>
            <a:r>
              <a:rPr lang="en-US" altLang="en-US" dirty="0" smtClean="0"/>
              <a:t>Brown or red soils, which indicate good aeration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anim calcmode="lin" valueType="num">
                                      <p:cBhvr additive="base">
                                        <p:cTn id="7"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anim calcmode="lin" valueType="num">
                                      <p:cBhvr additive="base">
                                        <p:cTn id="13"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nt_PowerPoint_Template">
  <a:themeElements>
    <a:clrScheme name="Plant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_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Plant_PowerPoint_Template</Template>
  <TotalTime>286</TotalTime>
  <Words>1127</Words>
  <Application>Microsoft Office PowerPoint</Application>
  <PresentationFormat>On-screen Show (4:3)</PresentationFormat>
  <Paragraphs>151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Times New Roman</vt:lpstr>
      <vt:lpstr>Verdana</vt:lpstr>
      <vt:lpstr>Plant_PowerPoint_Template</vt:lpstr>
      <vt:lpstr>PowerPoint Presentation</vt:lpstr>
      <vt:lpstr>Structure and Depth Perception  Unit 2 – Mineral Soils Lesson 2.1 Understanding Soil Properties</vt:lpstr>
      <vt:lpstr>Soil Structure</vt:lpstr>
      <vt:lpstr>Structure Type</vt:lpstr>
      <vt:lpstr>More Defined Structure Types</vt:lpstr>
      <vt:lpstr>Structureless Types</vt:lpstr>
      <vt:lpstr>Structure Grade</vt:lpstr>
      <vt:lpstr>Effective Depth</vt:lpstr>
      <vt:lpstr>Signs of Promise for Roots</vt:lpstr>
      <vt:lpstr>References</vt:lpstr>
    </vt:vector>
  </TitlesOfParts>
  <Manager>Dan Jansen</Manager>
  <Company>Curriculum for Agricultural Science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and Depth Perception</dc:title>
  <dc:subject>ASP - Unit 2 - Lesson 2.1 Understanding Soil Properties</dc:subject>
  <dc:creator>Dan Jansen</dc:creator>
  <cp:lastModifiedBy>Melanie Bloom</cp:lastModifiedBy>
  <cp:revision>31</cp:revision>
  <dcterms:created xsi:type="dcterms:W3CDTF">2008-08-21T06:38:26Z</dcterms:created>
  <dcterms:modified xsi:type="dcterms:W3CDTF">2015-04-18T17:49:18Z</dcterms:modified>
</cp:coreProperties>
</file>