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319" r:id="rId4"/>
    <p:sldId id="363" r:id="rId5"/>
    <p:sldId id="364" r:id="rId6"/>
    <p:sldId id="320" r:id="rId7"/>
    <p:sldId id="321" r:id="rId8"/>
    <p:sldId id="322" r:id="rId9"/>
    <p:sldId id="323" r:id="rId10"/>
    <p:sldId id="324" r:id="rId11"/>
    <p:sldId id="325" r:id="rId12"/>
    <p:sldId id="326" r:id="rId13"/>
    <p:sldId id="327" r:id="rId14"/>
    <p:sldId id="328" r:id="rId15"/>
    <p:sldId id="329" r:id="rId16"/>
    <p:sldId id="330" r:id="rId17"/>
    <p:sldId id="331" r:id="rId18"/>
    <p:sldId id="332" r:id="rId19"/>
    <p:sldId id="333" r:id="rId20"/>
    <p:sldId id="334" r:id="rId21"/>
    <p:sldId id="335" r:id="rId22"/>
    <p:sldId id="337" r:id="rId23"/>
    <p:sldId id="338" r:id="rId24"/>
    <p:sldId id="339" r:id="rId25"/>
    <p:sldId id="340" r:id="rId26"/>
    <p:sldId id="341" r:id="rId27"/>
    <p:sldId id="344" r:id="rId28"/>
    <p:sldId id="345" r:id="rId29"/>
    <p:sldId id="346" r:id="rId30"/>
    <p:sldId id="347" r:id="rId31"/>
    <p:sldId id="348" r:id="rId32"/>
    <p:sldId id="349" r:id="rId33"/>
    <p:sldId id="350" r:id="rId34"/>
    <p:sldId id="351" r:id="rId35"/>
    <p:sldId id="352" r:id="rId36"/>
    <p:sldId id="342" r:id="rId37"/>
    <p:sldId id="353" r:id="rId38"/>
    <p:sldId id="354" r:id="rId39"/>
    <p:sldId id="355" r:id="rId40"/>
    <p:sldId id="356" r:id="rId41"/>
    <p:sldId id="358" r:id="rId42"/>
    <p:sldId id="365" r:id="rId43"/>
    <p:sldId id="359" r:id="rId44"/>
    <p:sldId id="360" r:id="rId45"/>
    <p:sldId id="361" r:id="rId46"/>
    <p:sldId id="362" r:id="rId47"/>
    <p:sldId id="357" r:id="rId48"/>
    <p:sldId id="318"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71" autoAdjust="0"/>
    <p:restoredTop sz="97500" autoAdjust="0"/>
  </p:normalViewPr>
  <p:slideViewPr>
    <p:cSldViewPr>
      <p:cViewPr varScale="1">
        <p:scale>
          <a:sx n="59" d="100"/>
          <a:sy n="59" d="100"/>
        </p:scale>
        <p:origin x="-1014"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4/27/2012</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D6B1E56-8AE8-4944-912C-1B5EF9016EEF}" type="datetimeFigureOut">
              <a:rPr lang="en-US" smtClean="0"/>
              <a:pPr/>
              <a:t>4/27/2012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D6B1E56-8AE8-4944-912C-1B5EF9016EEF}" type="datetimeFigureOut">
              <a:rPr lang="en-US" smtClean="0"/>
              <a:pPr/>
              <a:t>4/27/2012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D6B1E56-8AE8-4944-912C-1B5EF9016EEF}" type="datetimeFigureOut">
              <a:rPr lang="en-US" smtClean="0"/>
              <a:pPr/>
              <a:t>4/27/2012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D6B1E56-8AE8-4944-912C-1B5EF9016EEF}" type="datetimeFigureOut">
              <a:rPr lang="en-US" smtClean="0"/>
              <a:pPr/>
              <a:t>4/27/2012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6B1E56-8AE8-4944-912C-1B5EF9016EEF}" type="datetimeFigureOut">
              <a:rPr lang="en-US" smtClean="0"/>
              <a:pPr/>
              <a:t>4/27/2012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D6B1E56-8AE8-4944-912C-1B5EF9016EEF}" type="datetimeFigureOut">
              <a:rPr lang="en-US" smtClean="0"/>
              <a:pPr/>
              <a:t>4/27/2012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F9C75A-DF7B-4CA6-B247-83FD64574D6B}"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FD6B1E56-8AE8-4944-912C-1B5EF9016EEF}" type="datetimeFigureOut">
              <a:rPr lang="en-US" smtClean="0"/>
              <a:pPr/>
              <a:t>4/27/2012</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78F9C75A-DF7B-4CA6-B247-83FD64574D6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FD6B1E56-8AE8-4944-912C-1B5EF9016EEF}" type="datetimeFigureOut">
              <a:rPr lang="en-US" smtClean="0"/>
              <a:pPr/>
              <a:t>4/27/2012</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78F9C75A-DF7B-4CA6-B247-83FD64574D6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Bible Covenants</a:t>
            </a:r>
            <a:endParaRPr lang="en-US" dirty="0"/>
          </a:p>
        </p:txBody>
      </p:sp>
      <p:sp>
        <p:nvSpPr>
          <p:cNvPr id="3" name="Subtitle 2"/>
          <p:cNvSpPr>
            <a:spLocks noGrp="1"/>
          </p:cNvSpPr>
          <p:nvPr>
            <p:ph type="subTitle" idx="1"/>
          </p:nvPr>
        </p:nvSpPr>
        <p:spPr/>
        <p:txBody>
          <a:bodyPr/>
          <a:lstStyle/>
          <a:p>
            <a:r>
              <a:rPr lang="en-US" dirty="0" smtClean="0"/>
              <a:t>Davidic Covenant</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i="1" dirty="0" smtClean="0">
                <a:effectLst>
                  <a:outerShdw blurRad="38100" dist="38100" dir="2700000" algn="tl">
                    <a:srgbClr val="000000">
                      <a:alpha val="43137"/>
                    </a:srgbClr>
                  </a:outerShdw>
                </a:effectLst>
              </a:rPr>
              <a:t>The promise of a posterity or “seed” to continue forever:</a:t>
            </a:r>
            <a:r>
              <a:rPr lang="en-US" dirty="0" smtClean="0">
                <a:effectLst>
                  <a:outerShdw blurRad="38100" dist="38100" dir="2700000" algn="tl">
                    <a:srgbClr val="000000">
                      <a:alpha val="43137"/>
                    </a:srgbClr>
                  </a:outerShdw>
                </a:effectLst>
              </a:rPr>
              <a:t>  “I will raise up your offspring to succeed you, who will come from your own body, and I will establish his kingdom” (2 Sa. 7:12).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promise “seed” of the woman (Ge. 3:15) “who will be victorious over Satan,” has been narrowed to the “seed” of Abraham (Ge. 17:9) “who will be a blessing to all the earth” and further qualified to the “seed” of David (2 Sa. 7:12) “who will have a rule that will never end.”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God’s relentless plan was following a sure path to the foot of a manger in Bethlehem.</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1026" name="Rectangle 2"/>
          <p:cNvSpPr>
            <a:spLocks noChangeArrowheads="1"/>
          </p:cNvSpPr>
          <p:nvPr/>
        </p:nvSpPr>
        <p:spPr bwMode="auto">
          <a:xfrm>
            <a:off x="457200" y="2590800"/>
            <a:ext cx="1828800" cy="1524000"/>
          </a:xfrm>
          <a:prstGeom prst="rect">
            <a:avLst/>
          </a:prstGeom>
          <a:noFill/>
          <a:ln w="9525">
            <a:noFill/>
            <a:miter lim="800000"/>
            <a:headEnd/>
            <a:tailEnd/>
          </a:ln>
          <a:effec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t>Seed</a:t>
            </a:r>
            <a:br>
              <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br>
            <a:r>
              <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t>of the</a:t>
            </a:r>
            <a:br>
              <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br>
            <a:r>
              <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t>Woman</a:t>
            </a:r>
            <a:br>
              <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br>
            <a:r>
              <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t>Ge. 3:15</a:t>
            </a:r>
            <a:endPar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1027" name="Rectangle 3"/>
          <p:cNvSpPr>
            <a:spLocks noChangeArrowheads="1"/>
          </p:cNvSpPr>
          <p:nvPr/>
        </p:nvSpPr>
        <p:spPr bwMode="auto">
          <a:xfrm>
            <a:off x="2590800" y="2971800"/>
            <a:ext cx="1905000" cy="1295399"/>
          </a:xfrm>
          <a:prstGeom prst="rect">
            <a:avLst/>
          </a:prstGeom>
          <a:noFill/>
          <a:ln w="9525">
            <a:noFill/>
            <a:miter lim="800000"/>
            <a:headEnd/>
            <a:tailEnd/>
          </a:ln>
          <a:effec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t>Seed</a:t>
            </a:r>
            <a:br>
              <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br>
            <a:r>
              <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t>of Abraham</a:t>
            </a:r>
            <a:br>
              <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br>
            <a:r>
              <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t>Ge. 17:9</a:t>
            </a:r>
            <a:endPar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1028" name="Rectangle 4"/>
          <p:cNvSpPr>
            <a:spLocks noChangeArrowheads="1"/>
          </p:cNvSpPr>
          <p:nvPr/>
        </p:nvSpPr>
        <p:spPr bwMode="auto">
          <a:xfrm>
            <a:off x="4892675" y="3048000"/>
            <a:ext cx="2041525" cy="1219200"/>
          </a:xfrm>
          <a:prstGeom prst="rect">
            <a:avLst/>
          </a:prstGeom>
          <a:noFill/>
          <a:ln w="9525">
            <a:noFill/>
            <a:miter lim="800000"/>
            <a:headEnd/>
            <a:tailEnd/>
          </a:ln>
          <a:effec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t>Seed</a:t>
            </a:r>
            <a:r>
              <a:rPr kumimoji="0" lang="en-US" sz="2800" b="0" i="0" u="none" strike="noStrike" cap="none" normalizeH="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t> </a:t>
            </a:r>
            <a:r>
              <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t>of</a:t>
            </a:r>
            <a:br>
              <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br>
            <a:r>
              <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t>David</a:t>
            </a:r>
            <a:br>
              <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br>
            <a:r>
              <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t>2 Sa. 7:12</a:t>
            </a:r>
            <a:endPar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1034" name="Rectangle 10"/>
          <p:cNvSpPr>
            <a:spLocks noChangeArrowheads="1"/>
          </p:cNvSpPr>
          <p:nvPr/>
        </p:nvSpPr>
        <p:spPr bwMode="auto">
          <a:xfrm>
            <a:off x="7407275" y="3352800"/>
            <a:ext cx="1127125" cy="569912"/>
          </a:xfrm>
          <a:prstGeom prst="rect">
            <a:avLst/>
          </a:prstGeom>
          <a:noFill/>
          <a:ln w="9525">
            <a:noFill/>
            <a:miter lim="800000"/>
            <a:headEnd/>
            <a:tailEnd/>
          </a:ln>
          <a:effec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cs typeface="Arial" pitchFamily="34" charset="0"/>
              </a:rPr>
              <a:t>Christ</a:t>
            </a:r>
            <a:endParaRPr kumimoji="0" lang="en-US" sz="28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15" name="Right Arrow 14"/>
          <p:cNvSpPr/>
          <p:nvPr/>
        </p:nvSpPr>
        <p:spPr>
          <a:xfrm>
            <a:off x="6705600" y="3429000"/>
            <a:ext cx="6096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rot="626918">
            <a:off x="4473215" y="3071450"/>
            <a:ext cx="6096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Arrow 16"/>
          <p:cNvSpPr/>
          <p:nvPr/>
        </p:nvSpPr>
        <p:spPr>
          <a:xfrm rot="20777007">
            <a:off x="4468355" y="3725528"/>
            <a:ext cx="6096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Arrow 17"/>
          <p:cNvSpPr/>
          <p:nvPr/>
        </p:nvSpPr>
        <p:spPr>
          <a:xfrm rot="626918">
            <a:off x="2156183" y="2643550"/>
            <a:ext cx="6096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Arrow 18"/>
          <p:cNvSpPr/>
          <p:nvPr/>
        </p:nvSpPr>
        <p:spPr>
          <a:xfrm rot="20777007">
            <a:off x="2151323" y="4199272"/>
            <a:ext cx="6096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p:bldP spid="1028" grpId="0"/>
      <p:bldP spid="1034" grpId="0"/>
      <p:bldP spid="15" grpId="0" animBg="1"/>
      <p:bldP spid="16" grpId="0" animBg="1"/>
      <p:bldP spid="17" grpId="0" animBg="1"/>
      <p:bldP spid="18" grpId="0" animBg="1"/>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i="1" dirty="0" smtClean="0">
                <a:effectLst>
                  <a:outerShdw blurRad="38100" dist="38100" dir="2700000" algn="tl">
                    <a:srgbClr val="000000">
                      <a:alpha val="43137"/>
                    </a:srgbClr>
                  </a:outerShdw>
                </a:effectLst>
              </a:rPr>
              <a:t>The promise of an enduring kingdom:</a:t>
            </a:r>
            <a:r>
              <a:rPr lang="en-US" dirty="0" smtClean="0">
                <a:effectLst>
                  <a:outerShdw blurRad="38100" dist="38100" dir="2700000" algn="tl">
                    <a:srgbClr val="000000">
                      <a:alpha val="43137"/>
                    </a:srgbClr>
                  </a:outerShdw>
                </a:effectLst>
              </a:rPr>
              <a:t>  “But my love will never be taken away from him, as I took it away from Saul, whom I removed from before you.</a:t>
            </a:r>
          </a:p>
          <a:p>
            <a:r>
              <a:rPr lang="en-US" dirty="0" smtClean="0">
                <a:effectLst>
                  <a:outerShdw blurRad="38100" dist="38100" dir="2700000" algn="tl">
                    <a:srgbClr val="000000">
                      <a:alpha val="43137"/>
                    </a:srgbClr>
                  </a:outerShdw>
                </a:effectLst>
              </a:rPr>
              <a:t>Your house and your kingdom will endure forever before me; your throne will be established forever” (2 Sa. 7:16).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God gave the sign of the Davidic Covenant to Jeremiah to confirm that a king would sit on the throne (Jer. 33:20-21).</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i="1" dirty="0" smtClean="0">
                <a:effectLst>
                  <a:outerShdw blurRad="38100" dist="38100" dir="2700000" algn="tl">
                    <a:srgbClr val="000000">
                      <a:alpha val="43137"/>
                    </a:srgbClr>
                  </a:outerShdw>
                </a:effectLst>
              </a:rPr>
              <a:t>The promise that an ancestor of David would be the Messiah king to sit on the throne:</a:t>
            </a:r>
            <a:r>
              <a:rPr lang="en-US" dirty="0" smtClean="0">
                <a:effectLst>
                  <a:outerShdw blurRad="38100" dist="38100" dir="2700000" algn="tl">
                    <a:srgbClr val="000000">
                      <a:alpha val="43137"/>
                    </a:srgbClr>
                  </a:outerShdw>
                </a:effectLst>
              </a:rPr>
              <a:t>  “I will be his father, and he will be my son” (2 Sa. 7:14a).</a:t>
            </a:r>
          </a:p>
          <a:p>
            <a:r>
              <a:rPr lang="en-US" dirty="0" smtClean="0">
                <a:effectLst>
                  <a:outerShdw blurRad="38100" dist="38100" dir="2700000" algn="tl">
                    <a:srgbClr val="000000">
                      <a:alpha val="43137"/>
                    </a:srgbClr>
                  </a:outerShdw>
                </a:effectLst>
              </a:rPr>
              <a:t>These prophetic words of Nathan are laden with Messianic hope.</a:t>
            </a:r>
          </a:p>
          <a:p>
            <a:r>
              <a:rPr lang="en-US" dirty="0" smtClean="0">
                <a:effectLst>
                  <a:outerShdw blurRad="38100" dist="38100" dir="2700000" algn="tl">
                    <a:srgbClr val="000000">
                      <a:alpha val="43137"/>
                    </a:srgbClr>
                  </a:outerShdw>
                </a:effectLst>
              </a:rPr>
              <a:t>The pre-eminent king, the Messiah, would come in David’s lineage and have a greater Father-Son relationship than David’s.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David’s relationship was only a type of the greater one to come.</a:t>
            </a:r>
          </a:p>
          <a:p>
            <a:r>
              <a:rPr lang="en-US" dirty="0" smtClean="0">
                <a:effectLst>
                  <a:outerShdw blurRad="38100" dist="38100" dir="2700000" algn="tl">
                    <a:srgbClr val="000000">
                      <a:alpha val="43137"/>
                    </a:srgbClr>
                  </a:outerShdw>
                </a:effectLst>
              </a:rPr>
              <a:t>Again the Psalmist declared of the Messiah: “I will also appoint him my </a:t>
            </a:r>
            <a:r>
              <a:rPr lang="en-US" i="1" dirty="0" smtClean="0">
                <a:effectLst>
                  <a:outerShdw blurRad="38100" dist="38100" dir="2700000" algn="tl">
                    <a:srgbClr val="000000">
                      <a:alpha val="43137"/>
                    </a:srgbClr>
                  </a:outerShdw>
                </a:effectLst>
              </a:rPr>
              <a:t>firstborn</a:t>
            </a:r>
            <a:r>
              <a:rPr lang="en-US" dirty="0" smtClean="0">
                <a:effectLst>
                  <a:outerShdw blurRad="38100" dist="38100" dir="2700000" algn="tl">
                    <a:srgbClr val="000000">
                      <a:alpha val="43137"/>
                    </a:srgbClr>
                  </a:outerShdw>
                </a:effectLst>
              </a:rPr>
              <a:t>, the most exalted of the kings of the earth” (Psalm 89:27).</a:t>
            </a:r>
          </a:p>
          <a:p>
            <a:r>
              <a:rPr lang="en-US" dirty="0" smtClean="0">
                <a:effectLst>
                  <a:outerShdw blurRad="38100" dist="38100" dir="2700000" algn="tl">
                    <a:srgbClr val="000000">
                      <a:alpha val="43137"/>
                    </a:srgbClr>
                  </a:outerShdw>
                </a:effectLst>
              </a:rPr>
              <a:t>The term “firstborn” had more to do with pre-eminent rank than first to be born.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writer of Hebrews recognized that the father-son and “firstborn” terminology pointed to the Christ (He. 1:5-6, 8).</a:t>
            </a:r>
          </a:p>
          <a:p>
            <a:r>
              <a:rPr lang="en-US" dirty="0" smtClean="0">
                <a:effectLst>
                  <a:outerShdw blurRad="38100" dist="38100" dir="2700000" algn="tl">
                    <a:srgbClr val="000000">
                      <a:alpha val="43137"/>
                    </a:srgbClr>
                  </a:outerShdw>
                </a:effectLst>
              </a:rPr>
              <a:t>David was awestruck by the promises granted to Him by God and recognized the far-reaching implications of them. </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“With the realization that he had just been granted an everlasting dynasty, dominion, and kingdom, David blurted out in uncontainable joy: ‘And this is the Charter for all mankind, O Lord God!’  Thus the ancient plan of God would continue, only now it would involve a king and a kingdom.  Such a blessing would also involve the future of all mankind (Kaiser 125).”</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God promised to make a great nation from Abraham’s posterity (Ge. 12:1-3).</a:t>
            </a:r>
          </a:p>
          <a:p>
            <a:r>
              <a:rPr lang="en-US" dirty="0" smtClean="0">
                <a:effectLst>
                  <a:outerShdw blurRad="38100" dist="38100" dir="2700000" algn="tl">
                    <a:srgbClr val="000000">
                      <a:alpha val="43137"/>
                    </a:srgbClr>
                  </a:outerShdw>
                </a:effectLst>
              </a:rPr>
              <a:t>As the people multiplied, they were forged into a theocracy under the Mosaic Covenant.  In the Law of Moses, God promised to choose a king to rule over them (Deut. 17:14-15).</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b="1" dirty="0" smtClean="0">
                <a:effectLst>
                  <a:outerShdw blurRad="38100" dist="38100" dir="2700000" algn="tl">
                    <a:srgbClr val="000000">
                      <a:alpha val="43137"/>
                    </a:srgbClr>
                  </a:outerShdw>
                </a:effectLst>
              </a:rPr>
              <a:t>The Guarantee of Rule</a:t>
            </a:r>
          </a:p>
          <a:p>
            <a:r>
              <a:rPr lang="en-US" dirty="0" smtClean="0">
                <a:effectLst>
                  <a:outerShdw blurRad="38100" dist="38100" dir="2700000" algn="tl">
                    <a:srgbClr val="000000">
                      <a:alpha val="43137"/>
                    </a:srgbClr>
                  </a:outerShdw>
                </a:effectLst>
              </a:rPr>
              <a:t>David was the recipient of the promises given to Abraham and would be the conveyor of those blessings to future generations.</a:t>
            </a:r>
          </a:p>
          <a:p>
            <a:r>
              <a:rPr lang="en-US" dirty="0" smtClean="0">
                <a:effectLst>
                  <a:outerShdw blurRad="38100" dist="38100" dir="2700000" algn="tl">
                    <a:srgbClr val="000000">
                      <a:alpha val="43137"/>
                    </a:srgbClr>
                  </a:outerShdw>
                </a:effectLst>
              </a:rPr>
              <a:t>His covenant was therefore unconditional. </a:t>
            </a:r>
          </a:p>
          <a:p>
            <a:r>
              <a:rPr lang="en-US" dirty="0" smtClean="0">
                <a:effectLst>
                  <a:outerShdw blurRad="38100" dist="38100" dir="2700000" algn="tl">
                    <a:srgbClr val="000000">
                      <a:alpha val="43137"/>
                    </a:srgbClr>
                  </a:outerShdw>
                </a:effectLst>
              </a:rPr>
              <a:t>Nevertheless, David was himself still under the Mosaic covenant terms with its attendant curses for disobedience.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Even though the promises of an eternal dynasty were given to David, he and his descendants would still have to meet the terms of the Mosaic covenant.</a:t>
            </a:r>
          </a:p>
          <a:p>
            <a:r>
              <a:rPr lang="en-US" dirty="0" smtClean="0">
                <a:effectLst>
                  <a:outerShdw blurRad="38100" dist="38100" dir="2700000" algn="tl">
                    <a:srgbClr val="000000">
                      <a:alpha val="43137"/>
                    </a:srgbClr>
                  </a:outerShdw>
                </a:effectLst>
              </a:rPr>
              <a:t>God was not annulling His previous covenant word of which David was a participant.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Psalter reveals the contingency (Ps. 132:11-12).</a:t>
            </a:r>
          </a:p>
          <a:p>
            <a:r>
              <a:rPr lang="en-US" dirty="0" smtClean="0">
                <a:effectLst>
                  <a:outerShdw blurRad="38100" dist="38100" dir="2700000" algn="tl">
                    <a:srgbClr val="000000">
                      <a:alpha val="43137"/>
                    </a:srgbClr>
                  </a:outerShdw>
                </a:effectLst>
              </a:rPr>
              <a:t>When we say that the Davidic covenant is unconditional, we mean that God’s promise of continued rule guarantees that the </a:t>
            </a:r>
            <a:r>
              <a:rPr lang="en-US" i="1" dirty="0" smtClean="0">
                <a:effectLst>
                  <a:outerShdw blurRad="38100" dist="38100" dir="2700000" algn="tl">
                    <a:srgbClr val="000000">
                      <a:alpha val="43137"/>
                    </a:srgbClr>
                  </a:outerShdw>
                </a:effectLst>
              </a:rPr>
              <a:t>privilege</a:t>
            </a:r>
            <a:r>
              <a:rPr lang="en-US" dirty="0" smtClean="0">
                <a:effectLst>
                  <a:outerShdw blurRad="38100" dist="38100" dir="2700000" algn="tl">
                    <a:srgbClr val="000000">
                      <a:alpha val="43137"/>
                    </a:srgbClr>
                  </a:outerShdw>
                </a:effectLst>
              </a:rPr>
              <a:t> to that throne would continue forever in the Davidic line.  </a:t>
            </a:r>
          </a:p>
          <a:p>
            <a:r>
              <a:rPr lang="en-US" dirty="0" smtClean="0">
                <a:effectLst>
                  <a:outerShdw blurRad="38100" dist="38100" dir="2700000" algn="tl">
                    <a:srgbClr val="000000">
                      <a:alpha val="43137"/>
                    </a:srgbClr>
                  </a:outerShdw>
                </a:effectLst>
              </a:rPr>
              <a:t>The covenant promises always remain in force.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Whether or not David or one of his descendents received the privilege of rule depended on each individual’s faith and obedience to God.</a:t>
            </a:r>
          </a:p>
          <a:p>
            <a:r>
              <a:rPr lang="en-US" dirty="0" smtClean="0">
                <a:effectLst>
                  <a:outerShdw blurRad="38100" dist="38100" dir="2700000" algn="tl">
                    <a:srgbClr val="000000">
                      <a:alpha val="43137"/>
                    </a:srgbClr>
                  </a:outerShdw>
                </a:effectLst>
              </a:rPr>
              <a:t>Walter Kaiser noted: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promise was indeed secure, and the Davidic line through which the promise was to come was sure; but whether David and his sons were transmitters or also personal participants in these benefits as realized in their times was not secure, only their life of faith and obedience could determine that” (Kaiser 66).</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4854209"/>
          </a:xfrm>
        </p:spPr>
        <p:txBody>
          <a:bodyPr>
            <a:normAutofit fontScale="92500"/>
          </a:bodyPr>
          <a:lstStyle/>
          <a:p>
            <a:r>
              <a:rPr lang="en-US" dirty="0" smtClean="0">
                <a:effectLst>
                  <a:outerShdw blurRad="38100" dist="38100" dir="2700000" algn="tl">
                    <a:srgbClr val="000000">
                      <a:alpha val="43137"/>
                    </a:srgbClr>
                  </a:outerShdw>
                </a:effectLst>
              </a:rPr>
              <a:t>Neither “does the conditional aspect of any single generation’s participation in the blessings offered in the Davidic covenant contradict the eternality of their promises.  The ‘if’ notices in this covenant (1 Kings 2:4; 8:25; 9:4-5; </a:t>
            </a:r>
            <a:r>
              <a:rPr lang="en-US" dirty="0" err="1" smtClean="0">
                <a:effectLst>
                  <a:outerShdw blurRad="38100" dist="38100" dir="2700000" algn="tl">
                    <a:srgbClr val="000000">
                      <a:alpha val="43137"/>
                    </a:srgbClr>
                  </a:outerShdw>
                </a:effectLst>
              </a:rPr>
              <a:t>Pss</a:t>
            </a:r>
            <a:r>
              <a:rPr lang="en-US" dirty="0" smtClean="0">
                <a:effectLst>
                  <a:outerShdw blurRad="38100" dist="38100" dir="2700000" algn="tl">
                    <a:srgbClr val="000000">
                      <a:alpha val="43137"/>
                    </a:srgbClr>
                  </a:outerShdw>
                </a:effectLst>
              </a:rPr>
              <a:t> 89:29-32; 132:12; cf. 2 Sam 7:14-15) referred only to any future generation’s participation in the benefits of the covenant, but they did not affect the transmission or the certainty of God’s eternal oath” (Kaiser, </a:t>
            </a:r>
            <a:r>
              <a:rPr lang="en-US" i="1" dirty="0" smtClean="0">
                <a:effectLst>
                  <a:outerShdw blurRad="38100" dist="38100" dir="2700000" algn="tl">
                    <a:srgbClr val="000000">
                      <a:alpha val="43137"/>
                    </a:srgbClr>
                  </a:outerShdw>
                </a:effectLst>
              </a:rPr>
              <a:t>Promised Land</a:t>
            </a:r>
            <a:r>
              <a:rPr lang="en-US" dirty="0" smtClean="0">
                <a:effectLst>
                  <a:outerShdw blurRad="38100" dist="38100" dir="2700000" algn="tl">
                    <a:srgbClr val="000000">
                      <a:alpha val="43137"/>
                    </a:srgbClr>
                  </a:outerShdw>
                </a:effectLst>
              </a:rPr>
              <a:t>, 307).</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It is evident from Peter’s sermon that one of David’s descendants would be guaranteed the throne, not that all descendants would have such guarantee (Acts 2:29-30).</a:t>
            </a:r>
          </a:p>
          <a:p>
            <a:r>
              <a:rPr lang="en-US" dirty="0" smtClean="0">
                <a:effectLst>
                  <a:outerShdw blurRad="38100" dist="38100" dir="2700000" algn="tl">
                    <a:srgbClr val="000000">
                      <a:alpha val="43137"/>
                    </a:srgbClr>
                  </a:outerShdw>
                </a:effectLst>
              </a:rPr>
              <a:t>So also the author of Hebrews declared that God found fault with the individuals, not the covenant promise (He. 8:8).</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Not till the New Covenant would someone come who could fulfill the Mosaic terms perfectly and sit on David’s throne forever.</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b="1" dirty="0" smtClean="0">
                <a:effectLst>
                  <a:outerShdw blurRad="38100" dist="38100" dir="2700000" algn="tl">
                    <a:srgbClr val="000000">
                      <a:alpha val="43137"/>
                    </a:srgbClr>
                  </a:outerShdw>
                </a:effectLst>
              </a:rPr>
              <a:t>Gentiles Included in David’s House</a:t>
            </a:r>
          </a:p>
          <a:p>
            <a:r>
              <a:rPr lang="en-US" dirty="0" smtClean="0">
                <a:effectLst>
                  <a:outerShdw blurRad="38100" dist="38100" dir="2700000" algn="tl">
                    <a:srgbClr val="000000">
                      <a:alpha val="43137"/>
                    </a:srgbClr>
                  </a:outerShdw>
                </a:effectLst>
              </a:rPr>
              <a:t>Due to their rebellion, the nation of Judah was taken into captivity.</a:t>
            </a:r>
          </a:p>
          <a:p>
            <a:r>
              <a:rPr lang="en-US" dirty="0" smtClean="0">
                <a:effectLst>
                  <a:outerShdw blurRad="38100" dist="38100" dir="2700000" algn="tl">
                    <a:srgbClr val="000000">
                      <a:alpha val="43137"/>
                    </a:srgbClr>
                  </a:outerShdw>
                </a:effectLst>
              </a:rPr>
              <a:t>The last king to sit on the throne was King Zedekiah.</a:t>
            </a:r>
          </a:p>
          <a:p>
            <a:r>
              <a:rPr lang="en-US" dirty="0" smtClean="0">
                <a:effectLst>
                  <a:outerShdw blurRad="38100" dist="38100" dir="2700000" algn="tl">
                    <a:srgbClr val="000000">
                      <a:alpha val="43137"/>
                    </a:srgbClr>
                  </a:outerShdw>
                </a:effectLst>
              </a:rPr>
              <a:t>After Zedekiah died, a descendant of David no longer sat on the throne.</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But the Davidic Covenant promise still remained in force and Amos prophesied of a restoration of David’s dynasty in the future—a dynasty that would also include the Gentiles (Amos 9:11-12).</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After the failure of King Saul, David, God’s chosen king, ascended the throne of Judah and Israel.</a:t>
            </a:r>
          </a:p>
          <a:p>
            <a:r>
              <a:rPr lang="en-US" dirty="0" smtClean="0">
                <a:effectLst>
                  <a:outerShdw blurRad="38100" dist="38100" dir="2700000" algn="tl">
                    <a:srgbClr val="000000">
                      <a:alpha val="43137"/>
                    </a:srgbClr>
                  </a:outerShdw>
                </a:effectLst>
              </a:rPr>
              <a:t>David recognized God’s blessings to him and desired to return a blessing to God by building a permanent residence for the ark of God’s presence.</a:t>
            </a:r>
          </a:p>
          <a:p>
            <a:r>
              <a:rPr lang="en-US" dirty="0" smtClean="0">
                <a:effectLst>
                  <a:outerShdw blurRad="38100" dist="38100" dir="2700000" algn="tl">
                    <a:srgbClr val="000000">
                      <a:alpha val="43137"/>
                    </a:srgbClr>
                  </a:outerShdw>
                </a:effectLst>
              </a:rPr>
              <a:t>Up until that time, the ark had resided in tents (2 Sa. 7:1-3).</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“David’s fallen tent” “normally signifies the hastily constructed shelters made of branches for the ‘feast of tabernacles’ (Lev 23:40, 42; Deut. 16:13).  Here, however, it stands for the dynasty of David, which is normally styled ‘the house of David’” (Kaiser, Davidic Promise, 101).</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Due to sin, David’s “tent” had fallen into disrepair.</a:t>
            </a:r>
          </a:p>
          <a:p>
            <a:r>
              <a:rPr lang="en-US" dirty="0" smtClean="0">
                <a:effectLst>
                  <a:outerShdw blurRad="38100" dist="38100" dir="2700000" algn="tl">
                    <a:srgbClr val="000000">
                      <a:alpha val="43137"/>
                    </a:srgbClr>
                  </a:outerShdw>
                </a:effectLst>
              </a:rPr>
              <a:t>Nevertheless, from its dilapidated state God restored David’s dynasty through Christ.</a:t>
            </a:r>
          </a:p>
          <a:p>
            <a:r>
              <a:rPr lang="en-US" dirty="0" smtClean="0">
                <a:effectLst>
                  <a:outerShdw blurRad="38100" dist="38100" dir="2700000" algn="tl">
                    <a:srgbClr val="000000">
                      <a:alpha val="43137"/>
                    </a:srgbClr>
                  </a:outerShdw>
                </a:effectLst>
              </a:rPr>
              <a:t>This prophetic event was fulfilled in the Church age as the Gentiles received the presence of the Holy Spirit.</a:t>
            </a:r>
          </a:p>
          <a:p>
            <a:r>
              <a:rPr lang="en-US" dirty="0" smtClean="0">
                <a:effectLst>
                  <a:outerShdw blurRad="38100" dist="38100" dir="2700000" algn="tl">
                    <a:srgbClr val="000000">
                      <a:alpha val="43137"/>
                    </a:srgbClr>
                  </a:outerShdw>
                </a:effectLst>
              </a:rPr>
              <a:t>Thus James affirmed this at the Jerusalem council (Acts 15:14-18).</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Both Jews and Gentiles have been reconciled together through the cross (Eph. 2:11-16).</a:t>
            </a:r>
          </a:p>
          <a:p>
            <a:r>
              <a:rPr lang="en-US" dirty="0" smtClean="0">
                <a:effectLst>
                  <a:outerShdw blurRad="38100" dist="38100" dir="2700000" algn="tl">
                    <a:srgbClr val="000000">
                      <a:alpha val="43137"/>
                    </a:srgbClr>
                  </a:outerShdw>
                </a:effectLst>
              </a:rPr>
              <a:t>There is no more any place for racial division in Christ.</a:t>
            </a:r>
          </a:p>
          <a:p>
            <a:r>
              <a:rPr lang="en-US" dirty="0" smtClean="0">
                <a:effectLst>
                  <a:outerShdw blurRad="38100" dist="38100" dir="2700000" algn="tl">
                    <a:srgbClr val="000000">
                      <a:alpha val="43137"/>
                    </a:srgbClr>
                  </a:outerShdw>
                </a:effectLst>
              </a:rPr>
              <a:t>The covenant promises have been extended to all who come to Him by faith.  </a:t>
            </a:r>
          </a:p>
          <a:p>
            <a:r>
              <a:rPr lang="en-US" dirty="0" smtClean="0">
                <a:effectLst>
                  <a:outerShdw blurRad="38100" dist="38100" dir="2700000" algn="tl">
                    <a:srgbClr val="000000">
                      <a:alpha val="43137"/>
                    </a:srgbClr>
                  </a:outerShdw>
                </a:effectLst>
              </a:rPr>
              <a:t>Kaiser noted: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“Thus, what was a dilapidated ‘booth’ of David will one day mean the restoration and unification of the northern and southern kingdom into a single kingdom under the one house of David, but it will be a kingdom that incorporates both believing national Israel and believing Gentiles from all the world” (Kaiser, </a:t>
            </a:r>
            <a:r>
              <a:rPr lang="en-US" i="1" dirty="0" smtClean="0">
                <a:effectLst>
                  <a:outerShdw blurRad="38100" dist="38100" dir="2700000" algn="tl">
                    <a:srgbClr val="000000">
                      <a:alpha val="43137"/>
                    </a:srgbClr>
                  </a:outerShdw>
                </a:effectLst>
              </a:rPr>
              <a:t>The Messiah</a:t>
            </a:r>
            <a:r>
              <a:rPr lang="en-US" dirty="0" smtClean="0">
                <a:effectLst>
                  <a:outerShdw blurRad="38100" dist="38100" dir="2700000" algn="tl">
                    <a:srgbClr val="000000">
                      <a:alpha val="43137"/>
                    </a:srgbClr>
                  </a:outerShdw>
                </a:effectLst>
              </a:rPr>
              <a:t>, 148).</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b="1" dirty="0" smtClean="0">
                <a:effectLst>
                  <a:outerShdw blurRad="38100" dist="38100" dir="2700000" algn="tl">
                    <a:srgbClr val="000000">
                      <a:alpha val="43137"/>
                    </a:srgbClr>
                  </a:outerShdw>
                </a:effectLst>
              </a:rPr>
              <a:t>The Davidic Anointings</a:t>
            </a:r>
          </a:p>
          <a:p>
            <a:r>
              <a:rPr lang="en-US" dirty="0" smtClean="0">
                <a:effectLst>
                  <a:outerShdw blurRad="38100" dist="38100" dir="2700000" algn="tl">
                    <a:srgbClr val="000000">
                      <a:alpha val="43137"/>
                    </a:srgbClr>
                  </a:outerShdw>
                </a:effectLst>
              </a:rPr>
              <a:t>The kings of Israel were anointed by a prophet of God (1 Sa. 9:16; 10:1; 15:17; 1 Kings 19:15-16).</a:t>
            </a:r>
          </a:p>
          <a:p>
            <a:r>
              <a:rPr lang="en-US" dirty="0" smtClean="0">
                <a:effectLst>
                  <a:outerShdw blurRad="38100" dist="38100" dir="2700000" algn="tl">
                    <a:srgbClr val="000000">
                      <a:alpha val="43137"/>
                    </a:srgbClr>
                  </a:outerShdw>
                </a:effectLst>
              </a:rPr>
              <a:t>This signified that the king was the “Lord’s anointed” and a recipient of His “</a:t>
            </a:r>
            <a:r>
              <a:rPr lang="en-US" dirty="0" err="1" smtClean="0">
                <a:effectLst>
                  <a:outerShdw blurRad="38100" dist="38100" dir="2700000" algn="tl">
                    <a:srgbClr val="000000">
                      <a:alpha val="43137"/>
                    </a:srgbClr>
                  </a:outerShdw>
                </a:effectLst>
              </a:rPr>
              <a:t>hesed</a:t>
            </a:r>
            <a:r>
              <a:rPr lang="en-US" dirty="0" smtClean="0">
                <a:effectLst>
                  <a:outerShdw blurRad="38100" dist="38100" dir="2700000" algn="tl">
                    <a:srgbClr val="000000">
                      <a:alpha val="43137"/>
                    </a:srgbClr>
                  </a:outerShdw>
                </a:effectLst>
              </a:rPr>
              <a:t>”—His </a:t>
            </a:r>
            <a:r>
              <a:rPr lang="en-US" dirty="0" smtClean="0">
                <a:effectLst>
                  <a:outerShdw blurRad="38100" dist="38100" dir="2700000" algn="tl">
                    <a:srgbClr val="000000">
                      <a:alpha val="43137"/>
                    </a:srgbClr>
                  </a:outerShdw>
                </a:effectLst>
              </a:rPr>
              <a:t>covenant mercy (Ps. 18:50).</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David received three royal anointings (1 Sa. 16:1, 12-13; 2 Sa. 2:4; 2 Sa. 5:1-3).</a:t>
            </a:r>
          </a:p>
          <a:p>
            <a:r>
              <a:rPr lang="en-US" dirty="0" smtClean="0">
                <a:effectLst>
                  <a:outerShdw blurRad="38100" dist="38100" dir="2700000" algn="tl">
                    <a:srgbClr val="000000">
                      <a:alpha val="43137"/>
                    </a:srgbClr>
                  </a:outerShdw>
                </a:effectLst>
              </a:rPr>
              <a:t>When a king was anointed, it signified authority and responsibility from God.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oil of anointing, when used in worship, was a symbol of the divine Spirit; but in regal consecration it marked God’s gift of His Spirit to aid the king of Israel in administering His rule.  It marked David as the recipient and representative of the divine majesty” Kaiser, </a:t>
            </a:r>
            <a:r>
              <a:rPr lang="en-US" i="1" dirty="0" smtClean="0">
                <a:effectLst>
                  <a:outerShdw blurRad="38100" dist="38100" dir="2700000" algn="tl">
                    <a:srgbClr val="000000">
                      <a:alpha val="43137"/>
                    </a:srgbClr>
                  </a:outerShdw>
                </a:effectLst>
              </a:rPr>
              <a:t>The Messiah</a:t>
            </a:r>
            <a:r>
              <a:rPr lang="en-US" dirty="0" smtClean="0">
                <a:effectLst>
                  <a:outerShdw blurRad="38100" dist="38100" dir="2700000" algn="tl">
                    <a:srgbClr val="000000">
                      <a:alpha val="43137"/>
                    </a:srgbClr>
                  </a:outerShdw>
                </a:effectLst>
              </a:rPr>
              <a:t>, 148).</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Messiah, or royal son of David, was referred to as the “the Lord’s anointed” (Ps. 2:2, 7; Jn. 1:41; 4:25).</a:t>
            </a:r>
          </a:p>
          <a:p>
            <a:r>
              <a:rPr lang="en-US" dirty="0" smtClean="0">
                <a:effectLst>
                  <a:outerShdw blurRad="38100" dist="38100" dir="2700000" algn="tl">
                    <a:srgbClr val="000000">
                      <a:alpha val="43137"/>
                    </a:srgbClr>
                  </a:outerShdw>
                </a:effectLst>
              </a:rPr>
              <a:t>The word “Christ” means Messiah, or anointed one, and speaks of the presence of the Holy Spirit to empower the recipient.</a:t>
            </a:r>
          </a:p>
          <a:p>
            <a:r>
              <a:rPr lang="en-US" dirty="0" smtClean="0">
                <a:effectLst>
                  <a:outerShdw blurRad="38100" dist="38100" dir="2700000" algn="tl">
                    <a:srgbClr val="000000">
                      <a:alpha val="43137"/>
                    </a:srgbClr>
                  </a:outerShdw>
                </a:effectLst>
              </a:rPr>
              <a:t>At just the right time the Messiah came in the power of the Spirit to set the captives free (Lk. 4:14, 16-18).</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anointings of David as king over Judah and Israel were limited, with the potential of being removed.</a:t>
            </a:r>
          </a:p>
          <a:p>
            <a:r>
              <a:rPr lang="en-US" dirty="0" smtClean="0">
                <a:effectLst>
                  <a:outerShdw blurRad="38100" dist="38100" dir="2700000" algn="tl">
                    <a:srgbClr val="000000">
                      <a:alpha val="43137"/>
                    </a:srgbClr>
                  </a:outerShdw>
                </a:effectLst>
              </a:rPr>
              <a:t>“Do not cast me from your presence or take your Holy Spirit from me,” David lamented in Psalm 51:11.</a:t>
            </a:r>
          </a:p>
          <a:p>
            <a:r>
              <a:rPr lang="en-US" dirty="0" smtClean="0">
                <a:effectLst>
                  <a:outerShdw blurRad="38100" dist="38100" dir="2700000" algn="tl">
                    <a:srgbClr val="000000">
                      <a:alpha val="43137"/>
                    </a:srgbClr>
                  </a:outerShdw>
                </a:effectLst>
              </a:rPr>
              <a:t>The anointing of Christ signified His complete approval from the Father (Mt. 3:16-17).</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In Jesus the presence of the Holy Spirit was without limit (Jn. 3:33-34; Col. 2:9) and would never be taken away.</a:t>
            </a:r>
          </a:p>
          <a:p>
            <a:r>
              <a:rPr lang="en-US" dirty="0" smtClean="0">
                <a:effectLst>
                  <a:outerShdw blurRad="38100" dist="38100" dir="2700000" algn="tl">
                    <a:srgbClr val="000000">
                      <a:alpha val="43137"/>
                    </a:srgbClr>
                  </a:outerShdw>
                </a:effectLst>
              </a:rPr>
              <a:t>For the believer, who is now the temple of the Holy Spirit, the anointing is in our hearts and abides continually (</a:t>
            </a:r>
            <a:r>
              <a:rPr lang="en-US" dirty="0" smtClean="0"/>
              <a:t>2 Cor. 1:21-22; 1 Jn. 2:27).</a:t>
            </a:r>
          </a:p>
          <a:p>
            <a:r>
              <a:rPr lang="en-US" dirty="0" smtClean="0">
                <a:effectLst>
                  <a:outerShdw blurRad="38100" dist="38100" dir="2700000" algn="tl">
                    <a:srgbClr val="000000">
                      <a:alpha val="43137"/>
                    </a:srgbClr>
                  </a:outerShdw>
                </a:effectLst>
              </a:rPr>
              <a:t>The presence of the Holy Spirit anoints us as royal recipients of the faithful love to David</a:t>
            </a:r>
            <a:r>
              <a:rPr lang="en-US" dirty="0">
                <a:effectLst>
                  <a:outerShdw blurRad="38100" dist="38100" dir="2700000" algn="tl">
                    <a:srgbClr val="000000">
                      <a:alpha val="43137"/>
                    </a:srgbClr>
                  </a:outerShdw>
                </a:effectLst>
              </a:rPr>
              <a:t> </a:t>
            </a:r>
            <a:r>
              <a:rPr lang="en-US" dirty="0" smtClean="0">
                <a:effectLst>
                  <a:outerShdw blurRad="38100" dist="38100" dir="2700000" algn="tl">
                    <a:srgbClr val="000000">
                      <a:alpha val="43137"/>
                    </a:srgbClr>
                  </a:outerShdw>
                </a:effectLst>
              </a:rPr>
              <a:t>(Rev. 5:10).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2050" name="Picture 2" descr="http://2.bp.blogspot.com/_vBEzndAm7Y8/TIA54ScAvhI/AAAAAAAAAjc/SjV5_b6uxuE/s1600/saul_samuel_.jpg"/>
          <p:cNvPicPr>
            <a:picLocks noChangeAspect="1" noChangeArrowheads="1"/>
          </p:cNvPicPr>
          <p:nvPr/>
        </p:nvPicPr>
        <p:blipFill>
          <a:blip r:embed="rId2" cstate="print"/>
          <a:srcRect/>
          <a:stretch>
            <a:fillRect/>
          </a:stretch>
        </p:blipFill>
        <p:spPr bwMode="auto">
          <a:xfrm>
            <a:off x="1747753" y="1828800"/>
            <a:ext cx="5719847" cy="4495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b="1" dirty="0" smtClean="0">
                <a:effectLst>
                  <a:outerShdw blurRad="38100" dist="38100" dir="2700000" algn="tl">
                    <a:srgbClr val="000000">
                      <a:alpha val="43137"/>
                    </a:srgbClr>
                  </a:outerShdw>
                </a:effectLst>
              </a:rPr>
              <a:t>The Kingdom of Heaven</a:t>
            </a:r>
          </a:p>
          <a:p>
            <a:r>
              <a:rPr lang="en-US" dirty="0" smtClean="0">
                <a:effectLst>
                  <a:outerShdw blurRad="38100" dist="38100" dir="2700000" algn="tl">
                    <a:srgbClr val="000000">
                      <a:alpha val="43137"/>
                    </a:srgbClr>
                  </a:outerShdw>
                </a:effectLst>
              </a:rPr>
              <a:t>The Davidic Covenant anticipates the eternal kingdom of the New Covenant.  Isaiah 9:6-7 declares that the “royal rights linked to the Davidic dynasty” (</a:t>
            </a:r>
            <a:r>
              <a:rPr lang="en-US" dirty="0" err="1" smtClean="0">
                <a:effectLst>
                  <a:outerShdw blurRad="38100" dist="38100" dir="2700000" algn="tl">
                    <a:srgbClr val="000000">
                      <a:alpha val="43137"/>
                    </a:srgbClr>
                  </a:outerShdw>
                </a:effectLst>
              </a:rPr>
              <a:t>Feinburg</a:t>
            </a:r>
            <a:r>
              <a:rPr lang="en-US" dirty="0" smtClean="0">
                <a:effectLst>
                  <a:outerShdw blurRad="38100" dist="38100" dir="2700000" algn="tl">
                    <a:srgbClr val="000000">
                      <a:alpha val="43137"/>
                    </a:srgbClr>
                  </a:outerShdw>
                </a:effectLst>
              </a:rPr>
              <a:t> 315) belong to Christ (Is. 9:6-7; cf. Mic. 5:2.)</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Isaiah later prophesied that the consummation of the Messianic kingdom would be characterized by a remnant of Israel, the inclusion of the Gentiles, and a new age of God’s rest (Is. 10:20; 11:10; cf. Ro. 15:12).</a:t>
            </a:r>
          </a:p>
          <a:p>
            <a:r>
              <a:rPr lang="en-US" dirty="0" smtClean="0">
                <a:effectLst>
                  <a:outerShdw blurRad="38100" dist="38100" dir="2700000" algn="tl">
                    <a:srgbClr val="000000">
                      <a:alpha val="43137"/>
                    </a:srgbClr>
                  </a:outerShdw>
                </a:effectLst>
              </a:rPr>
              <a:t>The New Testament identifies the Messiah King as Jesus Christ, the Son of David (Acts 13:22-23; cf. Acts 17:7; Ro. 1:3).</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62468" name="Picture 4" descr="http://4.bp.blogspot.com/-DPfR1MapB88/TdmA_UfYHrI/AAAAAAAABOY/ha6JgUhDrYk/s320/King+Jesus.jpeg"/>
          <p:cNvPicPr>
            <a:picLocks noChangeAspect="1" noChangeArrowheads="1"/>
          </p:cNvPicPr>
          <p:nvPr/>
        </p:nvPicPr>
        <p:blipFill>
          <a:blip r:embed="rId2" cstate="print"/>
          <a:srcRect/>
          <a:stretch>
            <a:fillRect/>
          </a:stretch>
        </p:blipFill>
        <p:spPr bwMode="auto">
          <a:xfrm>
            <a:off x="2667000" y="1685772"/>
            <a:ext cx="3352800" cy="482301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When Christ established His New Covenant, He conferred the kingdom on the disciples (Lk. 22:29-30).</a:t>
            </a:r>
          </a:p>
          <a:p>
            <a:r>
              <a:rPr lang="en-US" dirty="0" smtClean="0">
                <a:effectLst>
                  <a:outerShdw blurRad="38100" dist="38100" dir="2700000" algn="tl">
                    <a:srgbClr val="000000">
                      <a:alpha val="43137"/>
                    </a:srgbClr>
                  </a:outerShdw>
                </a:effectLst>
              </a:rPr>
              <a:t>The terms of the New Covenant are nothing less that the inheritance of the kingdom of heaven!</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This whole transfer of authority is illustrated in the phrase “key of David.” </a:t>
            </a:r>
          </a:p>
          <a:p>
            <a:r>
              <a:rPr lang="en-US" dirty="0" smtClean="0">
                <a:effectLst>
                  <a:outerShdw blurRad="38100" dist="38100" dir="2700000" algn="tl">
                    <a:srgbClr val="000000">
                      <a:alpha val="43137"/>
                    </a:srgbClr>
                  </a:outerShdw>
                </a:effectLst>
              </a:rPr>
              <a:t>The key of David represents the inheritance and authority of the Davidic dynasty (Is. 22:20f).</a:t>
            </a:r>
          </a:p>
          <a:p>
            <a:r>
              <a:rPr lang="en-US" dirty="0" smtClean="0">
                <a:effectLst>
                  <a:outerShdw blurRad="38100" dist="38100" dir="2700000" algn="tl">
                    <a:srgbClr val="000000">
                      <a:alpha val="43137"/>
                    </a:srgbClr>
                  </a:outerShdw>
                </a:effectLst>
              </a:rPr>
              <a:t>This authority was given to Christ as the Greater Son of David (Rev. 3:7).</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By giving the Church the “keys of the kingdom” (Mt. 16:19), Christ was giving access to authority and power that belong to heaven itself!</a:t>
            </a:r>
          </a:p>
          <a:p>
            <a:r>
              <a:rPr lang="en-US" dirty="0" smtClean="0">
                <a:effectLst>
                  <a:outerShdw blurRad="38100" dist="38100" dir="2700000" algn="tl">
                    <a:srgbClr val="000000">
                      <a:alpha val="43137"/>
                    </a:srgbClr>
                  </a:outerShdw>
                </a:effectLst>
              </a:rPr>
              <a:t>In a similar way, the transfer of kingdom authority to the members of a new kingdom is illustrated by the use of the “firstborn” terminology.</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kingdom inheritance of the Davidic “firstborn” (Christ the Messiah) now includes the Church, for Christ is the “firstborn among many brothers” (Ro. 8:29; cf. Col. 1:18; Rev. 1:5).</a:t>
            </a:r>
          </a:p>
          <a:p>
            <a:r>
              <a:rPr lang="en-US" dirty="0" smtClean="0">
                <a:effectLst>
                  <a:outerShdw blurRad="38100" dist="38100" dir="2700000" algn="tl">
                    <a:srgbClr val="000000">
                      <a:alpha val="43137"/>
                    </a:srgbClr>
                  </a:outerShdw>
                </a:effectLst>
              </a:rPr>
              <a:t>The writer of Hebrews calls believers, “the church of the firstborn, whose names are written in heaven” (He. 12:23).</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Like the Davidic priests who worshipped God, the people of the New Covenant have become a kingdom of priests (Rev. 1:6; 5:10; cf. Ex. 19:6).</a:t>
            </a:r>
          </a:p>
          <a:p>
            <a:r>
              <a:rPr lang="en-US" dirty="0" smtClean="0">
                <a:effectLst>
                  <a:outerShdw blurRad="38100" dist="38100" dir="2700000" algn="tl">
                    <a:srgbClr val="000000">
                      <a:alpha val="43137"/>
                    </a:srgbClr>
                  </a:outerShdw>
                </a:effectLst>
              </a:rPr>
              <a:t>They minister in the authority of the kingdom of heaven by faith until the time when they take full possession of the promises to Abraham (Eph. 1:14).</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sz="2000" dirty="0" smtClean="0">
                <a:effectLst>
                  <a:outerShdw blurRad="38100" dist="38100" dir="2700000" algn="tl">
                    <a:srgbClr val="000000">
                      <a:alpha val="43137"/>
                    </a:srgbClr>
                  </a:outerShdw>
                </a:effectLst>
              </a:rPr>
              <a:t>Charles Feinberg, </a:t>
            </a:r>
            <a:r>
              <a:rPr lang="en-US" sz="2000" i="1" dirty="0" smtClean="0">
                <a:effectLst>
                  <a:outerShdw blurRad="38100" dist="38100" dir="2700000" algn="tl">
                    <a:srgbClr val="000000">
                      <a:alpha val="43137"/>
                    </a:srgbClr>
                  </a:outerShdw>
                </a:effectLst>
              </a:rPr>
              <a:t>Jeremiah 31:22: Proverb, Promise, or Prophecy?</a:t>
            </a:r>
            <a:r>
              <a:rPr lang="en-US" sz="2000" dirty="0" smtClean="0">
                <a:effectLst>
                  <a:outerShdw blurRad="38100" dist="38100" dir="2700000" algn="tl">
                    <a:srgbClr val="000000">
                      <a:alpha val="43137"/>
                    </a:srgbClr>
                  </a:outerShdw>
                </a:effectLst>
              </a:rPr>
              <a:t>, </a:t>
            </a:r>
            <a:r>
              <a:rPr lang="en-US" sz="2000" b="1" dirty="0" err="1" smtClean="0">
                <a:effectLst>
                  <a:outerShdw blurRad="38100" dist="38100" dir="2700000" algn="tl">
                    <a:srgbClr val="000000">
                      <a:alpha val="43137"/>
                    </a:srgbClr>
                  </a:outerShdw>
                </a:effectLst>
              </a:rPr>
              <a:t>Bibleotheca</a:t>
            </a:r>
            <a:r>
              <a:rPr lang="en-US" sz="2000" b="1" dirty="0" smtClean="0">
                <a:effectLst>
                  <a:outerShdw blurRad="38100" dist="38100" dir="2700000" algn="tl">
                    <a:srgbClr val="000000">
                      <a:alpha val="43137"/>
                    </a:srgbClr>
                  </a:outerShdw>
                </a:effectLst>
              </a:rPr>
              <a:t> Sacra</a:t>
            </a:r>
            <a:r>
              <a:rPr lang="en-US" sz="2000" dirty="0" smtClean="0">
                <a:effectLst>
                  <a:outerShdw blurRad="38100" dist="38100" dir="2700000" algn="tl">
                    <a:srgbClr val="000000">
                      <a:alpha val="43137"/>
                    </a:srgbClr>
                  </a:outerShdw>
                </a:effectLst>
              </a:rPr>
              <a:t>, vol. 123, no. 492, Oct. 1966.</a:t>
            </a:r>
          </a:p>
          <a:p>
            <a:r>
              <a:rPr lang="en-US" sz="2000" dirty="0" smtClean="0">
                <a:effectLst>
                  <a:outerShdw blurRad="38100" dist="38100" dir="2700000" algn="tl">
                    <a:srgbClr val="000000">
                      <a:alpha val="43137"/>
                    </a:srgbClr>
                  </a:outerShdw>
                </a:effectLst>
              </a:rPr>
              <a:t>Walter Kaiser,</a:t>
            </a:r>
            <a:r>
              <a:rPr lang="en-US" sz="2000" i="1" dirty="0" smtClean="0">
                <a:effectLst>
                  <a:outerShdw blurRad="38100" dist="38100" dir="2700000" algn="tl">
                    <a:srgbClr val="000000">
                      <a:alpha val="43137"/>
                    </a:srgbClr>
                  </a:outerShdw>
                </a:effectLst>
              </a:rPr>
              <a:t> The Davidic Promise and the Inclusion of the Gentiles (Amos 9:9-15 and Acts 15:13-18): A Test Passage for Theological Systems</a:t>
            </a:r>
            <a:r>
              <a:rPr lang="en-US" sz="2000" dirty="0" smtClean="0">
                <a:effectLst>
                  <a:outerShdw blurRad="38100" dist="38100" dir="2700000" algn="tl">
                    <a:srgbClr val="000000">
                      <a:alpha val="43137"/>
                    </a:srgbClr>
                  </a:outerShdw>
                </a:effectLst>
              </a:rPr>
              <a:t>, </a:t>
            </a:r>
            <a:r>
              <a:rPr lang="en-US" sz="2000" b="1" dirty="0" smtClean="0">
                <a:effectLst>
                  <a:outerShdw blurRad="38100" dist="38100" dir="2700000" algn="tl">
                    <a:srgbClr val="000000">
                      <a:alpha val="43137"/>
                    </a:srgbClr>
                  </a:outerShdw>
                </a:effectLst>
              </a:rPr>
              <a:t>Journal of the Evangelical Theological Society</a:t>
            </a:r>
            <a:r>
              <a:rPr lang="en-US" sz="2000" dirty="0" smtClean="0">
                <a:effectLst>
                  <a:outerShdw blurRad="38100" dist="38100" dir="2700000" algn="tl">
                    <a:srgbClr val="000000">
                      <a:alpha val="43137"/>
                    </a:srgbClr>
                  </a:outerShdw>
                </a:effectLst>
              </a:rPr>
              <a:t>, vol. 20, no. 2, June, 1977.</a:t>
            </a:r>
          </a:p>
          <a:p>
            <a:r>
              <a:rPr lang="en-US" sz="2000" dirty="0" smtClean="0">
                <a:effectLst>
                  <a:outerShdw blurRad="38100" dist="38100" dir="2700000" algn="tl">
                    <a:srgbClr val="000000">
                      <a:alpha val="43137"/>
                    </a:srgbClr>
                  </a:outerShdw>
                </a:effectLst>
              </a:rPr>
              <a:t>________. </a:t>
            </a:r>
            <a:r>
              <a:rPr lang="en-US" sz="2000" i="1" dirty="0" smtClean="0">
                <a:effectLst>
                  <a:outerShdw blurRad="38100" dist="38100" dir="2700000" algn="tl">
                    <a:srgbClr val="000000">
                      <a:alpha val="43137"/>
                    </a:srgbClr>
                  </a:outerShdw>
                </a:effectLst>
              </a:rPr>
              <a:t>The Messiah in the Old Testament</a:t>
            </a:r>
            <a:r>
              <a:rPr lang="en-US" sz="2000" dirty="0" smtClean="0">
                <a:effectLst>
                  <a:outerShdw blurRad="38100" dist="38100" dir="2700000" algn="tl">
                    <a:srgbClr val="000000">
                      <a:alpha val="43137"/>
                    </a:srgbClr>
                  </a:outerShdw>
                </a:effectLst>
              </a:rPr>
              <a:t>, (Grand Rapids: Zondervan, 1995).</a:t>
            </a:r>
          </a:p>
          <a:p>
            <a:r>
              <a:rPr lang="en-US" sz="2000" dirty="0" smtClean="0">
                <a:effectLst>
                  <a:outerShdw blurRad="38100" dist="38100" dir="2700000" algn="tl">
                    <a:srgbClr val="000000">
                      <a:alpha val="43137"/>
                    </a:srgbClr>
                  </a:outerShdw>
                </a:effectLst>
              </a:rPr>
              <a:t>________. </a:t>
            </a:r>
            <a:r>
              <a:rPr lang="en-US" sz="2000" i="1" dirty="0" smtClean="0">
                <a:effectLst>
                  <a:outerShdw blurRad="38100" dist="38100" dir="2700000" algn="tl">
                    <a:srgbClr val="000000">
                      <a:alpha val="43137"/>
                    </a:srgbClr>
                  </a:outerShdw>
                </a:effectLst>
              </a:rPr>
              <a:t>The Promised Land: A Biblical-Historical View</a:t>
            </a:r>
            <a:r>
              <a:rPr lang="en-US" sz="2000" dirty="0" smtClean="0">
                <a:effectLst>
                  <a:outerShdw blurRad="38100" dist="38100" dir="2700000" algn="tl">
                    <a:srgbClr val="000000">
                      <a:alpha val="43137"/>
                    </a:srgbClr>
                  </a:outerShdw>
                </a:effectLst>
              </a:rPr>
              <a:t>, </a:t>
            </a:r>
            <a:r>
              <a:rPr lang="en-US" sz="2000" b="1" dirty="0" err="1" smtClean="0">
                <a:effectLst>
                  <a:outerShdw blurRad="38100" dist="38100" dir="2700000" algn="tl">
                    <a:srgbClr val="000000">
                      <a:alpha val="43137"/>
                    </a:srgbClr>
                  </a:outerShdw>
                </a:effectLst>
              </a:rPr>
              <a:t>Bibleotheca</a:t>
            </a:r>
            <a:r>
              <a:rPr lang="en-US" sz="2000" b="1" dirty="0" smtClean="0">
                <a:effectLst>
                  <a:outerShdw blurRad="38100" dist="38100" dir="2700000" algn="tl">
                    <a:srgbClr val="000000">
                      <a:alpha val="43137"/>
                    </a:srgbClr>
                  </a:outerShdw>
                </a:effectLst>
              </a:rPr>
              <a:t> Sacra</a:t>
            </a:r>
            <a:r>
              <a:rPr lang="en-US" sz="2000" dirty="0" smtClean="0">
                <a:effectLst>
                  <a:outerShdw blurRad="38100" dist="38100" dir="2700000" algn="tl">
                    <a:srgbClr val="000000">
                      <a:alpha val="43137"/>
                    </a:srgbClr>
                  </a:outerShdw>
                </a:effectLst>
              </a:rPr>
              <a:t>, vol. 138, no. 552, Oct. 1981.</a:t>
            </a:r>
          </a:p>
          <a:p>
            <a:r>
              <a:rPr lang="en-US" sz="2000" dirty="0" smtClean="0">
                <a:effectLst>
                  <a:outerShdw blurRad="38100" dist="38100" dir="2700000" algn="tl">
                    <a:srgbClr val="000000">
                      <a:alpha val="43137"/>
                    </a:srgbClr>
                  </a:outerShdw>
                </a:effectLst>
              </a:rPr>
              <a:t>________. </a:t>
            </a:r>
            <a:r>
              <a:rPr lang="en-US" sz="2000" i="1" dirty="0" smtClean="0">
                <a:effectLst>
                  <a:outerShdw blurRad="38100" dist="38100" dir="2700000" algn="tl">
                    <a:srgbClr val="000000">
                      <a:alpha val="43137"/>
                    </a:srgbClr>
                  </a:outerShdw>
                </a:effectLst>
              </a:rPr>
              <a:t>Toward an Old Testament Theology</a:t>
            </a:r>
            <a:r>
              <a:rPr lang="en-US" sz="2000" dirty="0" smtClean="0">
                <a:effectLst>
                  <a:outerShdw blurRad="38100" dist="38100" dir="2700000" algn="tl">
                    <a:srgbClr val="000000">
                      <a:alpha val="43137"/>
                    </a:srgbClr>
                  </a:outerShdw>
                </a:effectLst>
              </a:rPr>
              <a:t> (Grand Rapids: Zondervan, 1978).</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1026" name="Picture 2" descr="http://www.ortzion.org/David_anointed.jpg"/>
          <p:cNvPicPr>
            <a:picLocks noChangeAspect="1" noChangeArrowheads="1"/>
          </p:cNvPicPr>
          <p:nvPr/>
        </p:nvPicPr>
        <p:blipFill>
          <a:blip r:embed="rId2" cstate="print"/>
          <a:srcRect/>
          <a:stretch>
            <a:fillRect/>
          </a:stretch>
        </p:blipFill>
        <p:spPr bwMode="auto">
          <a:xfrm>
            <a:off x="2209800" y="1829655"/>
            <a:ext cx="4724400" cy="4706707"/>
          </a:xfrm>
          <a:prstGeom prst="rect">
            <a:avLst/>
          </a:prstGeom>
          <a:ln>
            <a:noFill/>
          </a:ln>
          <a:effectLst>
            <a:softEdge rad="112500"/>
          </a:effectLst>
        </p:spPr>
      </p:pic>
      <p:sp>
        <p:nvSpPr>
          <p:cNvPr id="4" name="TextBox 3"/>
          <p:cNvSpPr txBox="1"/>
          <p:nvPr/>
        </p:nvSpPr>
        <p:spPr>
          <a:xfrm>
            <a:off x="6934200" y="2438400"/>
            <a:ext cx="1566454" cy="1200329"/>
          </a:xfrm>
          <a:prstGeom prst="rect">
            <a:avLst/>
          </a:prstGeom>
          <a:noFill/>
        </p:spPr>
        <p:txBody>
          <a:bodyPr wrap="none" rtlCol="0">
            <a:spAutoFit/>
          </a:bodyPr>
          <a:lstStyle/>
          <a:p>
            <a:r>
              <a:rPr lang="en-US" sz="2400" dirty="0" smtClean="0"/>
              <a:t>Samuel </a:t>
            </a:r>
          </a:p>
          <a:p>
            <a:r>
              <a:rPr lang="en-US" sz="2400" dirty="0" smtClean="0"/>
              <a:t>Anointing</a:t>
            </a:r>
          </a:p>
          <a:p>
            <a:r>
              <a:rPr lang="en-US" sz="2400" dirty="0" smtClean="0"/>
              <a:t>David King</a:t>
            </a:r>
            <a:endParaRPr lang="en-US" sz="2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After receiving an initial “go ahead” from the prophet, the Word of God came to Nathan that David was not to build a “house” for God, but rather that God would make a “house” out of David and establish it forever.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Walter Kaiser noted: “It was the account of David’s proposal to build a ‘house,’ or temple, for the Lord and the revelation Nathan received with God’s counter-proposal that he would not allow David to construct it.  Instead, Yahweh would make a ‘house’ out of David (2 Sa. 7:5-11)!” (Kaiser 149).</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house that God referred to was not a physical structure, but the “dynasty” of David: his family, his posterity, and dominion.  </a:t>
            </a:r>
          </a:p>
          <a:p>
            <a:r>
              <a:rPr lang="en-US" dirty="0" smtClean="0">
                <a:effectLst>
                  <a:outerShdw blurRad="38100" dist="38100" dir="2700000" algn="tl">
                    <a:srgbClr val="000000">
                      <a:alpha val="43137"/>
                    </a:srgbClr>
                  </a:outerShdw>
                </a:effectLst>
              </a:rPr>
              <a:t>Through David’s dynasty would be the fulfillment of the kingdom blessings of Abraham.</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It was through the Davidic Covenant, then, that God more clearly defined the kingdom, seed, and dynasty aspects of His promises.  </a:t>
            </a:r>
          </a:p>
          <a:p>
            <a:r>
              <a:rPr lang="en-US" dirty="0" smtClean="0">
                <a:effectLst>
                  <a:outerShdw blurRad="38100" dist="38100" dir="2700000" algn="tl">
                    <a:srgbClr val="000000">
                      <a:alpha val="43137"/>
                    </a:srgbClr>
                  </a:outerShdw>
                </a:effectLst>
              </a:rPr>
              <a:t>The covenant terms include:</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2318</TotalTime>
  <Words>2493</Words>
  <Application>Microsoft Office PowerPoint</Application>
  <PresentationFormat>On-screen Show (4:3)</PresentationFormat>
  <Paragraphs>148</Paragraphs>
  <Slides>48</Slides>
  <Notes>0</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Module</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Bible Covenants</dc:title>
  <dc:creator>Randy Colver</dc:creator>
  <cp:lastModifiedBy>Randy Colver</cp:lastModifiedBy>
  <cp:revision>138</cp:revision>
  <dcterms:created xsi:type="dcterms:W3CDTF">2012-01-19T22:39:51Z</dcterms:created>
  <dcterms:modified xsi:type="dcterms:W3CDTF">2012-04-27T10:06:25Z</dcterms:modified>
</cp:coreProperties>
</file>