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302" r:id="rId4"/>
    <p:sldId id="258"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96" r:id="rId21"/>
    <p:sldId id="275" r:id="rId22"/>
    <p:sldId id="306" r:id="rId23"/>
    <p:sldId id="276" r:id="rId24"/>
    <p:sldId id="277" r:id="rId25"/>
    <p:sldId id="297" r:id="rId26"/>
    <p:sldId id="278" r:id="rId27"/>
    <p:sldId id="284" r:id="rId28"/>
    <p:sldId id="279" r:id="rId29"/>
    <p:sldId id="281" r:id="rId30"/>
    <p:sldId id="282" r:id="rId31"/>
    <p:sldId id="283" r:id="rId32"/>
    <p:sldId id="285" r:id="rId33"/>
    <p:sldId id="290" r:id="rId34"/>
    <p:sldId id="286" r:id="rId35"/>
    <p:sldId id="307" r:id="rId36"/>
    <p:sldId id="287" r:id="rId37"/>
    <p:sldId id="299" r:id="rId38"/>
    <p:sldId id="288" r:id="rId39"/>
    <p:sldId id="289" r:id="rId40"/>
    <p:sldId id="305" r:id="rId41"/>
    <p:sldId id="291" r:id="rId42"/>
    <p:sldId id="292" r:id="rId43"/>
    <p:sldId id="300" r:id="rId44"/>
    <p:sldId id="295" r:id="rId45"/>
    <p:sldId id="293" r:id="rId46"/>
    <p:sldId id="294" r:id="rId47"/>
    <p:sldId id="280" r:id="rId48"/>
    <p:sldId id="301" r:id="rId49"/>
    <p:sldId id="304" r:id="rId50"/>
    <p:sldId id="259" r:id="rId5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263" autoAdjust="0"/>
    <p:restoredTop sz="94660"/>
  </p:normalViewPr>
  <p:slideViewPr>
    <p:cSldViewPr>
      <p:cViewPr varScale="1">
        <p:scale>
          <a:sx n="63" d="100"/>
          <a:sy n="63" d="100"/>
        </p:scale>
        <p:origin x="-63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9" name="Rectangle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en-US" smtClean="0"/>
              <a:t>Click to edit Master title style</a:t>
            </a:r>
            <a:endParaRPr kumimoji="0" lang="en-US"/>
          </a:p>
        </p:txBody>
      </p:sp>
      <p:sp>
        <p:nvSpPr>
          <p:cNvPr id="3" name="Subtitle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en-US" smtClean="0"/>
              <a:t>Click to edit Master subtitle style</a:t>
            </a:r>
            <a:endParaRPr kumimoji="0" lang="en-US"/>
          </a:p>
        </p:txBody>
      </p:sp>
      <p:sp>
        <p:nvSpPr>
          <p:cNvPr id="4" name="Date Placeholder 3"/>
          <p:cNvSpPr>
            <a:spLocks noGrp="1"/>
          </p:cNvSpPr>
          <p:nvPr>
            <p:ph type="dt" sz="half" idx="10"/>
          </p:nvPr>
        </p:nvSpPr>
        <p:spPr/>
        <p:txBody>
          <a:bodyPr/>
          <a:lstStyle/>
          <a:p>
            <a:fld id="{FD6B1E56-8AE8-4944-912C-1B5EF9016EEF}" type="datetimeFigureOut">
              <a:rPr lang="en-US" smtClean="0"/>
              <a:pPr/>
              <a:t>3/31/2012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F9C75A-DF7B-4CA6-B247-83FD64574D6B}" type="slidenum">
              <a:rPr lang="en-US" smtClean="0"/>
              <a:pPr/>
              <a:t>‹#›</a:t>
            </a:fld>
            <a:endParaRPr lang="en-US"/>
          </a:p>
        </p:txBody>
      </p:sp>
      <p:sp>
        <p:nvSpPr>
          <p:cNvPr id="10" name="Rectangle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D6B1E56-8AE8-4944-912C-1B5EF9016EEF}" type="datetimeFigureOut">
              <a:rPr lang="en-US" smtClean="0"/>
              <a:pPr/>
              <a:t>3/31/2012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F9C75A-DF7B-4CA6-B247-83FD64574D6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8" name="Rectangle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Vertical Title 1"/>
          <p:cNvSpPr>
            <a:spLocks noGrp="1"/>
          </p:cNvSpPr>
          <p:nvPr>
            <p:ph type="title" orient="vert"/>
          </p:nvPr>
        </p:nvSpPr>
        <p:spPr>
          <a:xfrm>
            <a:off x="6781800" y="274640"/>
            <a:ext cx="19050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04800"/>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D6B1E56-8AE8-4944-912C-1B5EF9016EEF}" type="datetimeFigureOut">
              <a:rPr lang="en-US" smtClean="0"/>
              <a:pPr/>
              <a:t>3/31/2012</a:t>
            </a:fld>
            <a:endParaRPr lang="en-US"/>
          </a:p>
        </p:txBody>
      </p:sp>
      <p:sp>
        <p:nvSpPr>
          <p:cNvPr id="5" name="Footer Placeholder 4"/>
          <p:cNvSpPr>
            <a:spLocks noGrp="1"/>
          </p:cNvSpPr>
          <p:nvPr>
            <p:ph type="ftr" sz="quarter" idx="11"/>
          </p:nvPr>
        </p:nvSpPr>
        <p:spPr>
          <a:xfrm>
            <a:off x="2640597" y="6377459"/>
            <a:ext cx="3836404" cy="365125"/>
          </a:xfrm>
        </p:spPr>
        <p:txBody>
          <a:bodyPr/>
          <a:lstStyle/>
          <a:p>
            <a:endParaRPr lang="en-US"/>
          </a:p>
        </p:txBody>
      </p:sp>
      <p:sp>
        <p:nvSpPr>
          <p:cNvPr id="6" name="Slide Number Placeholder 5"/>
          <p:cNvSpPr>
            <a:spLocks noGrp="1"/>
          </p:cNvSpPr>
          <p:nvPr>
            <p:ph type="sldNum" sz="quarter" idx="12"/>
          </p:nvPr>
        </p:nvSpPr>
        <p:spPr/>
        <p:txBody>
          <a:bodyPr/>
          <a:lstStyle/>
          <a:p>
            <a:fld id="{78F9C75A-DF7B-4CA6-B247-83FD64574D6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229600" cy="1252728"/>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D6B1E56-8AE8-4944-912C-1B5EF9016EEF}" type="datetimeFigureOut">
              <a:rPr lang="en-US" smtClean="0"/>
              <a:pPr/>
              <a:t>3/31/2012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F9C75A-DF7B-4CA6-B247-83FD64574D6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9" name="Rectangle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12" name="Rectangle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FD6B1E56-8AE8-4944-912C-1B5EF9016EEF}" type="datetimeFigureOut">
              <a:rPr lang="en-US" smtClean="0"/>
              <a:pPr/>
              <a:t>3/31/2012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F9C75A-DF7B-4CA6-B247-83FD64574D6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FD6B1E56-8AE8-4944-912C-1B5EF9016EEF}" type="datetimeFigureOut">
              <a:rPr lang="en-US" smtClean="0"/>
              <a:pPr/>
              <a:t>3/31/2012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F9C75A-DF7B-4CA6-B247-83FD64574D6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4" name="Content Placeholder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Text Placeholder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6" name="Content Placeholder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FD6B1E56-8AE8-4944-912C-1B5EF9016EEF}" type="datetimeFigureOut">
              <a:rPr lang="en-US" smtClean="0"/>
              <a:pPr/>
              <a:t>3/31/2012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8F9C75A-DF7B-4CA6-B247-83FD64574D6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FD6B1E56-8AE8-4944-912C-1B5EF9016EEF}" type="datetimeFigureOut">
              <a:rPr lang="en-US" smtClean="0"/>
              <a:pPr/>
              <a:t>3/31/2012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8F9C75A-DF7B-4CA6-B247-83FD64574D6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D6B1E56-8AE8-4944-912C-1B5EF9016EEF}" type="datetimeFigureOut">
              <a:rPr lang="en-US" smtClean="0"/>
              <a:pPr/>
              <a:t>3/31/2012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8F9C75A-DF7B-4CA6-B247-83FD64574D6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en-US" smtClean="0"/>
              <a:t>Click to edit Master title style</a:t>
            </a:r>
            <a:endParaRPr kumimoji="0" lang="en-US"/>
          </a:p>
        </p:txBody>
      </p:sp>
      <p:sp>
        <p:nvSpPr>
          <p:cNvPr id="3" name="Content Placeholder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Text Placeholder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FD6B1E56-8AE8-4944-912C-1B5EF9016EEF}" type="datetimeFigureOut">
              <a:rPr lang="en-US" smtClean="0"/>
              <a:pPr/>
              <a:t>3/31/2012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F9C75A-DF7B-4CA6-B247-83FD64574D6B}" type="slidenum">
              <a:rPr lang="en-US" smtClean="0"/>
              <a:pPr/>
              <a:t>‹#›</a:t>
            </a:fld>
            <a:endParaRPr lang="en-US"/>
          </a:p>
        </p:txBody>
      </p:sp>
      <p:sp>
        <p:nvSpPr>
          <p:cNvPr id="12" name="Rectangle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164592" y="1170432"/>
            <a:ext cx="2523744" cy="201168"/>
          </a:xfrm>
        </p:spPr>
        <p:txBody>
          <a:bodyPr/>
          <a:lstStyle/>
          <a:p>
            <a:fld id="{FD6B1E56-8AE8-4944-912C-1B5EF9016EEF}" type="datetimeFigureOut">
              <a:rPr lang="en-US" smtClean="0"/>
              <a:pPr/>
              <a:t>3/31/2012</a:t>
            </a:fld>
            <a:endParaRPr lang="en-US"/>
          </a:p>
        </p:txBody>
      </p:sp>
      <p:sp>
        <p:nvSpPr>
          <p:cNvPr id="11" name="Rectangle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6" name="Footer Placeholder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en-US"/>
          </a:p>
        </p:txBody>
      </p:sp>
      <p:sp>
        <p:nvSpPr>
          <p:cNvPr id="7" name="Slide Number Placeholder 6"/>
          <p:cNvSpPr>
            <a:spLocks noGrp="1"/>
          </p:cNvSpPr>
          <p:nvPr>
            <p:ph type="sldNum" sz="quarter" idx="12"/>
          </p:nvPr>
        </p:nvSpPr>
        <p:spPr>
          <a:xfrm>
            <a:off x="8339328" y="1170432"/>
            <a:ext cx="733864" cy="201168"/>
          </a:xfrm>
        </p:spPr>
        <p:txBody>
          <a:bodyPr/>
          <a:lstStyle/>
          <a:p>
            <a:fld id="{78F9C75A-DF7B-4CA6-B247-83FD64574D6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0" name="Rectangle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7" name="Rectangle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Placeholder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4" name="Date Placeholder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FD6B1E56-8AE8-4944-912C-1B5EF9016EEF}" type="datetimeFigureOut">
              <a:rPr lang="en-US" smtClean="0"/>
              <a:pPr/>
              <a:t>3/31/2012</a:t>
            </a:fld>
            <a:endParaRPr lang="en-US"/>
          </a:p>
        </p:txBody>
      </p:sp>
      <p:sp>
        <p:nvSpPr>
          <p:cNvPr id="5" name="Footer Placeholder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en-US"/>
          </a:p>
        </p:txBody>
      </p:sp>
      <p:sp>
        <p:nvSpPr>
          <p:cNvPr id="6" name="Slide Number Placeholder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78F9C75A-DF7B-4CA6-B247-83FD64574D6B}"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Bible Covenants</a:t>
            </a:r>
            <a:endParaRPr lang="en-US" dirty="0"/>
          </a:p>
        </p:txBody>
      </p:sp>
      <p:sp>
        <p:nvSpPr>
          <p:cNvPr id="3" name="Subtitle 2"/>
          <p:cNvSpPr>
            <a:spLocks noGrp="1"/>
          </p:cNvSpPr>
          <p:nvPr>
            <p:ph type="subTitle" idx="1"/>
          </p:nvPr>
        </p:nvSpPr>
        <p:spPr/>
        <p:txBody>
          <a:bodyPr/>
          <a:lstStyle/>
          <a:p>
            <a:r>
              <a:rPr lang="en-US" dirty="0" smtClean="0"/>
              <a:t>Introduction</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lnSpcReduction="10000"/>
          </a:bodyPr>
          <a:lstStyle/>
          <a:p>
            <a:r>
              <a:rPr lang="en-US" dirty="0" smtClean="0">
                <a:effectLst>
                  <a:outerShdw blurRad="38100" dist="38100" dir="2700000" algn="tl">
                    <a:srgbClr val="000000">
                      <a:alpha val="43137"/>
                    </a:srgbClr>
                  </a:outerShdw>
                </a:effectLst>
              </a:rPr>
              <a:t>“The men who have violated my covenant and have not fulfilled the terms of the covenant they made before me, I will treat like the calf they cut in two and then walked between its pieces.</a:t>
            </a:r>
          </a:p>
          <a:p>
            <a:r>
              <a:rPr lang="en-US" dirty="0" smtClean="0">
                <a:effectLst>
                  <a:outerShdw blurRad="38100" dist="38100" dir="2700000" algn="tl">
                    <a:srgbClr val="000000">
                      <a:alpha val="43137"/>
                    </a:srgbClr>
                  </a:outerShdw>
                </a:effectLst>
              </a:rPr>
              <a:t>“The leaders of Judah and Jerusalem, the court officials, the priests and all the people of the land who walked between the pieces of the calf, I will hand over to their enemies who seek their lives.</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“Their dead bodies will become food for the birds of the air and the beasts of the earth.”</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—Jeremiah 34:18-20 (NIV)</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Besides the Hebrew term, there are two Greek terms for covenant. </a:t>
            </a:r>
          </a:p>
          <a:p>
            <a:r>
              <a:rPr lang="en-US" dirty="0" smtClean="0">
                <a:effectLst>
                  <a:outerShdw blurRad="38100" dist="38100" dir="2700000" algn="tl">
                    <a:srgbClr val="000000">
                      <a:alpha val="43137"/>
                    </a:srgbClr>
                  </a:outerShdw>
                </a:effectLst>
              </a:rPr>
              <a:t>“</a:t>
            </a:r>
            <a:r>
              <a:rPr lang="en-US" dirty="0" err="1" smtClean="0">
                <a:effectLst>
                  <a:outerShdw blurRad="38100" dist="38100" dir="2700000" algn="tl">
                    <a:srgbClr val="000000">
                      <a:alpha val="43137"/>
                    </a:srgbClr>
                  </a:outerShdw>
                </a:effectLst>
              </a:rPr>
              <a:t>Suntheke</a:t>
            </a:r>
            <a:r>
              <a:rPr lang="en-US" dirty="0" smtClean="0">
                <a:effectLst>
                  <a:outerShdw blurRad="38100" dist="38100" dir="2700000" algn="tl">
                    <a:srgbClr val="000000">
                      <a:alpha val="43137"/>
                    </a:srgbClr>
                  </a:outerShdw>
                </a:effectLst>
              </a:rPr>
              <a:t>” referred to an agreement made between two equal parties.</a:t>
            </a:r>
          </a:p>
          <a:p>
            <a:r>
              <a:rPr lang="en-US" dirty="0" smtClean="0">
                <a:effectLst>
                  <a:outerShdw blurRad="38100" dist="38100" dir="2700000" algn="tl">
                    <a:srgbClr val="000000">
                      <a:alpha val="43137"/>
                    </a:srgbClr>
                  </a:outerShdw>
                </a:effectLst>
              </a:rPr>
              <a:t>“</a:t>
            </a:r>
            <a:r>
              <a:rPr lang="en-US" dirty="0" err="1" smtClean="0">
                <a:effectLst>
                  <a:outerShdw blurRad="38100" dist="38100" dir="2700000" algn="tl">
                    <a:srgbClr val="000000">
                      <a:alpha val="43137"/>
                    </a:srgbClr>
                  </a:outerShdw>
                </a:effectLst>
              </a:rPr>
              <a:t>Diatheke</a:t>
            </a:r>
            <a:r>
              <a:rPr lang="en-US" dirty="0" smtClean="0">
                <a:effectLst>
                  <a:outerShdw blurRad="38100" dist="38100" dir="2700000" algn="tl">
                    <a:srgbClr val="000000">
                      <a:alpha val="43137"/>
                    </a:srgbClr>
                  </a:outerShdw>
                </a:effectLst>
              </a:rPr>
              <a:t>” referred to an agreement where one party is greater than the other (as in a will).  </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The New Testament authors always used “</a:t>
            </a:r>
            <a:r>
              <a:rPr lang="en-US" dirty="0" err="1" smtClean="0">
                <a:effectLst>
                  <a:outerShdw blurRad="38100" dist="38100" dir="2700000" algn="tl">
                    <a:srgbClr val="000000">
                      <a:alpha val="43137"/>
                    </a:srgbClr>
                  </a:outerShdw>
                </a:effectLst>
              </a:rPr>
              <a:t>diatheke</a:t>
            </a:r>
            <a:r>
              <a:rPr lang="en-US" dirty="0" smtClean="0">
                <a:effectLst>
                  <a:outerShdw blurRad="38100" dist="38100" dir="2700000" algn="tl">
                    <a:srgbClr val="000000">
                      <a:alpha val="43137"/>
                    </a:srgbClr>
                  </a:outerShdw>
                </a:effectLst>
              </a:rPr>
              <a:t>” to describe God’s New Covenant with humankind. </a:t>
            </a:r>
          </a:p>
          <a:p>
            <a:r>
              <a:rPr lang="en-US" dirty="0" smtClean="0">
                <a:effectLst>
                  <a:outerShdw blurRad="38100" dist="38100" dir="2700000" algn="tl">
                    <a:srgbClr val="000000">
                      <a:alpha val="43137"/>
                    </a:srgbClr>
                  </a:outerShdw>
                </a:effectLst>
              </a:rPr>
              <a:t>Whenever God made a covenant with humankind, it was always God who extended His grace as the greater party.</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sz="3600" b="1" dirty="0" smtClean="0">
                <a:effectLst>
                  <a:outerShdw blurRad="38100" dist="38100" dir="2700000" algn="tl">
                    <a:srgbClr val="000000">
                      <a:alpha val="43137"/>
                    </a:srgbClr>
                  </a:outerShdw>
                </a:effectLst>
              </a:rPr>
              <a:t>What kinds of covenants are there?</a:t>
            </a:r>
          </a:p>
          <a:p>
            <a:r>
              <a:rPr lang="en-US" dirty="0" smtClean="0">
                <a:effectLst>
                  <a:outerShdw blurRad="38100" dist="38100" dir="2700000" algn="tl">
                    <a:srgbClr val="000000">
                      <a:alpha val="43137"/>
                    </a:srgbClr>
                  </a:outerShdw>
                </a:effectLst>
              </a:rPr>
              <a:t>There are general covenants in the Bible and special covenants with God.</a:t>
            </a:r>
          </a:p>
          <a:p>
            <a:r>
              <a:rPr lang="en-US" dirty="0" smtClean="0">
                <a:effectLst>
                  <a:outerShdw blurRad="38100" dist="38100" dir="2700000" algn="tl">
                    <a:srgbClr val="000000">
                      <a:alpha val="43137"/>
                    </a:srgbClr>
                  </a:outerShdw>
                </a:effectLst>
              </a:rPr>
              <a:t>General covenants include property agreements (Ge. 21:22-32), marriages (Proverbs 2:16-17; Mal. 2:14), political alliances (1 Kings 20:34; Josh. 9:15), and even friendships (1 Sa. 17:8).  Such covenants were considered binding and sacred.</a:t>
            </a:r>
            <a:endParaRPr lang="en-US"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a:xfrm>
            <a:off x="457200" y="1775191"/>
            <a:ext cx="8229600" cy="5082809"/>
          </a:xfrm>
        </p:spPr>
        <p:txBody>
          <a:bodyPr>
            <a:normAutofit/>
          </a:bodyPr>
          <a:lstStyle/>
          <a:p>
            <a:r>
              <a:rPr lang="en-US" dirty="0" smtClean="0">
                <a:effectLst>
                  <a:outerShdw blurRad="38100" dist="38100" dir="2700000" algn="tl">
                    <a:srgbClr val="000000">
                      <a:alpha val="43137"/>
                    </a:srgbClr>
                  </a:outerShdw>
                </a:effectLst>
              </a:rPr>
              <a:t>All covenants are made in the sight of God.  </a:t>
            </a:r>
          </a:p>
          <a:p>
            <a:r>
              <a:rPr lang="en-US" dirty="0" smtClean="0">
                <a:effectLst>
                  <a:outerShdw blurRad="38100" dist="38100" dir="2700000" algn="tl">
                    <a:srgbClr val="000000">
                      <a:alpha val="43137"/>
                    </a:srgbClr>
                  </a:outerShdw>
                </a:effectLst>
              </a:rPr>
              <a:t>However, in divine covenants God specifically offers humankind immanent relationship to Him.</a:t>
            </a:r>
          </a:p>
          <a:p>
            <a:r>
              <a:rPr lang="en-US" dirty="0" smtClean="0">
                <a:effectLst>
                  <a:outerShdw blurRad="38100" dist="38100" dir="2700000" algn="tl">
                    <a:srgbClr val="000000">
                      <a:alpha val="43137"/>
                    </a:srgbClr>
                  </a:outerShdw>
                </a:effectLst>
              </a:rPr>
              <a:t>Humankind’s covenants are limited by time, circumstance, and the faithfulness or unfaithfulness of the parties involved. </a:t>
            </a:r>
          </a:p>
          <a:p>
            <a:r>
              <a:rPr lang="en-US" dirty="0" smtClean="0">
                <a:effectLst>
                  <a:outerShdw blurRad="38100" dist="38100" dir="2700000" algn="tl">
                    <a:srgbClr val="000000">
                      <a:alpha val="43137"/>
                    </a:srgbClr>
                  </a:outerShdw>
                </a:effectLst>
              </a:rPr>
              <a:t>In contrast, God’s covenants are founded on His nature.  God is a covenant-keeping God (Ps. 111:5b).</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sz="3600" b="1" dirty="0" smtClean="0">
                <a:effectLst>
                  <a:outerShdw blurRad="38100" dist="38100" dir="2700000" algn="tl">
                    <a:srgbClr val="000000">
                      <a:alpha val="43137"/>
                    </a:srgbClr>
                  </a:outerShdw>
                </a:effectLst>
              </a:rPr>
              <a:t>What are the Divine Covenants?</a:t>
            </a:r>
          </a:p>
        </p:txBody>
      </p:sp>
      <p:pic>
        <p:nvPicPr>
          <p:cNvPr id="4" name="Picture 2" descr="http://t1.gstatic.com/images?q=tbn:ANd9GcQtXxRo3pxKg9ufVDrs3N0tDx7NmF6vgZhXIXFS1gDpurQgTiLdcTZv5SPi0A"/>
          <p:cNvPicPr>
            <a:picLocks noChangeAspect="1" noChangeArrowheads="1"/>
          </p:cNvPicPr>
          <p:nvPr/>
        </p:nvPicPr>
        <p:blipFill>
          <a:blip r:embed="rId2" cstate="print"/>
          <a:srcRect/>
          <a:stretch>
            <a:fillRect/>
          </a:stretch>
        </p:blipFill>
        <p:spPr bwMode="auto">
          <a:xfrm>
            <a:off x="1600200" y="2661703"/>
            <a:ext cx="5943600" cy="3955198"/>
          </a:xfrm>
          <a:prstGeom prst="rect">
            <a:avLst/>
          </a:prstGeom>
          <a:solidFill>
            <a:srgbClr val="FFFFFF">
              <a:shade val="85000"/>
            </a:srgbClr>
          </a:solidFill>
          <a:ln w="28575"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TextBox 4"/>
          <p:cNvSpPr txBox="1"/>
          <p:nvPr/>
        </p:nvSpPr>
        <p:spPr>
          <a:xfrm>
            <a:off x="4648200" y="6167735"/>
            <a:ext cx="2727542" cy="461665"/>
          </a:xfrm>
          <a:prstGeom prst="rect">
            <a:avLst/>
          </a:prstGeom>
          <a:noFill/>
        </p:spPr>
        <p:txBody>
          <a:bodyPr wrap="none" rtlCol="0">
            <a:spAutoFit/>
          </a:bodyPr>
          <a:lstStyle/>
          <a:p>
            <a:r>
              <a:rPr lang="en-US" sz="2400" dirty="0" smtClean="0"/>
              <a:t>Deuteronomy Scroll</a:t>
            </a:r>
            <a:endParaRPr lang="en-US" sz="24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graphicFrame>
        <p:nvGraphicFramePr>
          <p:cNvPr id="6" name="Table 5"/>
          <p:cNvGraphicFramePr>
            <a:graphicFrameLocks noGrp="1"/>
          </p:cNvGraphicFramePr>
          <p:nvPr/>
        </p:nvGraphicFramePr>
        <p:xfrm>
          <a:off x="381000" y="1676400"/>
          <a:ext cx="8534400" cy="5031770"/>
        </p:xfrm>
        <a:graphic>
          <a:graphicData uri="http://schemas.openxmlformats.org/drawingml/2006/table">
            <a:tbl>
              <a:tblPr/>
              <a:tblGrid>
                <a:gridCol w="2057400"/>
                <a:gridCol w="2057400"/>
                <a:gridCol w="2286000"/>
                <a:gridCol w="2133600"/>
              </a:tblGrid>
              <a:tr h="486940">
                <a:tc>
                  <a:txBody>
                    <a:bodyPr/>
                    <a:lstStyle/>
                    <a:p>
                      <a:pPr marL="0" marR="0" algn="ctr">
                        <a:spcBef>
                          <a:spcPts val="600"/>
                        </a:spcBef>
                        <a:spcAft>
                          <a:spcPts val="600"/>
                        </a:spcAft>
                      </a:pPr>
                      <a:r>
                        <a:rPr lang="en-US" sz="2800" dirty="0" err="1" smtClean="0">
                          <a:solidFill>
                            <a:srgbClr val="FFFFFF"/>
                          </a:solidFill>
                          <a:effectLst>
                            <a:outerShdw blurRad="38100" dist="38100" dir="2700000" algn="tl">
                              <a:srgbClr val="000000">
                                <a:alpha val="43137"/>
                              </a:srgbClr>
                            </a:outerShdw>
                          </a:effectLst>
                          <a:latin typeface="+mn-lt"/>
                          <a:ea typeface="Times New Roman"/>
                        </a:rPr>
                        <a:t>Cov</a:t>
                      </a:r>
                      <a:r>
                        <a:rPr lang="en-US" sz="2800" dirty="0" smtClean="0">
                          <a:solidFill>
                            <a:srgbClr val="FFFFFF"/>
                          </a:solidFill>
                          <a:effectLst>
                            <a:outerShdw blurRad="38100" dist="38100" dir="2700000" algn="tl">
                              <a:srgbClr val="000000">
                                <a:alpha val="43137"/>
                              </a:srgbClr>
                            </a:outerShdw>
                          </a:effectLst>
                          <a:latin typeface="+mn-lt"/>
                          <a:ea typeface="Times New Roman"/>
                        </a:rPr>
                        <a:t>. </a:t>
                      </a:r>
                      <a:r>
                        <a:rPr lang="en-US" sz="2800" dirty="0">
                          <a:solidFill>
                            <a:srgbClr val="FFFFFF"/>
                          </a:solidFill>
                          <a:effectLst>
                            <a:outerShdw blurRad="38100" dist="38100" dir="2700000" algn="tl">
                              <a:srgbClr val="000000">
                                <a:alpha val="43137"/>
                              </a:srgbClr>
                            </a:outerShdw>
                          </a:effectLst>
                          <a:latin typeface="+mn-lt"/>
                          <a:ea typeface="Times New Roman"/>
                        </a:rPr>
                        <a:t>Name</a:t>
                      </a:r>
                      <a:endParaRPr lang="en-US" sz="2800" dirty="0">
                        <a:effectLst>
                          <a:outerShdw blurRad="38100" dist="38100" dir="2700000" algn="tl">
                            <a:srgbClr val="000000">
                              <a:alpha val="43137"/>
                            </a:srgbClr>
                          </a:outerShdw>
                        </a:effectLst>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marL="0" marR="0" algn="ctr">
                        <a:spcBef>
                          <a:spcPts val="600"/>
                        </a:spcBef>
                        <a:spcAft>
                          <a:spcPts val="600"/>
                        </a:spcAft>
                      </a:pPr>
                      <a:r>
                        <a:rPr lang="en-US" sz="2800" dirty="0">
                          <a:solidFill>
                            <a:srgbClr val="FFFFFF"/>
                          </a:solidFill>
                          <a:effectLst>
                            <a:outerShdw blurRad="38100" dist="38100" dir="2700000" algn="tl">
                              <a:srgbClr val="000000">
                                <a:alpha val="43137"/>
                              </a:srgbClr>
                            </a:outerShdw>
                          </a:effectLst>
                          <a:latin typeface="+mn-lt"/>
                          <a:ea typeface="Times New Roman"/>
                        </a:rPr>
                        <a:t>Scripture</a:t>
                      </a:r>
                      <a:endParaRPr lang="en-US" sz="2800" dirty="0">
                        <a:effectLst>
                          <a:outerShdw blurRad="38100" dist="38100" dir="2700000" algn="tl">
                            <a:srgbClr val="000000">
                              <a:alpha val="43137"/>
                            </a:srgbClr>
                          </a:outerShdw>
                        </a:effectLst>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marL="0" marR="0" algn="ctr">
                        <a:spcBef>
                          <a:spcPts val="600"/>
                        </a:spcBef>
                        <a:spcAft>
                          <a:spcPts val="600"/>
                        </a:spcAft>
                      </a:pPr>
                      <a:r>
                        <a:rPr lang="en-US" sz="2800" dirty="0">
                          <a:solidFill>
                            <a:srgbClr val="FFFFFF"/>
                          </a:solidFill>
                          <a:effectLst>
                            <a:outerShdw blurRad="38100" dist="38100" dir="2700000" algn="tl">
                              <a:srgbClr val="000000">
                                <a:alpha val="43137"/>
                              </a:srgbClr>
                            </a:outerShdw>
                          </a:effectLst>
                          <a:latin typeface="+mn-lt"/>
                          <a:ea typeface="Times New Roman"/>
                        </a:rPr>
                        <a:t>Terms</a:t>
                      </a:r>
                      <a:endParaRPr lang="en-US" sz="2800" dirty="0">
                        <a:effectLst>
                          <a:outerShdw blurRad="38100" dist="38100" dir="2700000" algn="tl">
                            <a:srgbClr val="000000">
                              <a:alpha val="43137"/>
                            </a:srgbClr>
                          </a:outerShdw>
                        </a:effectLst>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marL="0" marR="0" algn="ctr">
                        <a:spcBef>
                          <a:spcPts val="600"/>
                        </a:spcBef>
                        <a:spcAft>
                          <a:spcPts val="600"/>
                        </a:spcAft>
                      </a:pPr>
                      <a:r>
                        <a:rPr lang="en-US" sz="2800" dirty="0">
                          <a:solidFill>
                            <a:srgbClr val="FFFFFF"/>
                          </a:solidFill>
                          <a:effectLst>
                            <a:outerShdw blurRad="38100" dist="38100" dir="2700000" algn="tl">
                              <a:srgbClr val="000000">
                                <a:alpha val="43137"/>
                              </a:srgbClr>
                            </a:outerShdw>
                          </a:effectLst>
                          <a:latin typeface="+mn-lt"/>
                          <a:ea typeface="Times New Roman"/>
                        </a:rPr>
                        <a:t>Sign</a:t>
                      </a:r>
                      <a:endParaRPr lang="en-US" sz="2800" dirty="0">
                        <a:effectLst>
                          <a:outerShdw blurRad="38100" dist="38100" dir="2700000" algn="tl">
                            <a:srgbClr val="000000">
                              <a:alpha val="43137"/>
                            </a:srgbClr>
                          </a:outerShdw>
                        </a:effectLst>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r>
              <a:tr h="1540895">
                <a:tc>
                  <a:txBody>
                    <a:bodyPr/>
                    <a:lstStyle/>
                    <a:p>
                      <a:pPr marL="342900" marR="0" lvl="0" indent="-342900">
                        <a:spcBef>
                          <a:spcPts val="600"/>
                        </a:spcBef>
                        <a:spcAft>
                          <a:spcPts val="600"/>
                        </a:spcAft>
                        <a:buFont typeface="+mj-lt"/>
                        <a:buAutoNum type="arabicPeriod"/>
                      </a:pPr>
                      <a:r>
                        <a:rPr lang="en-US" sz="2400" dirty="0" err="1">
                          <a:effectLst>
                            <a:outerShdw blurRad="38100" dist="38100" dir="2700000" algn="tl">
                              <a:srgbClr val="000000">
                                <a:alpha val="43137"/>
                              </a:srgbClr>
                            </a:outerShdw>
                          </a:effectLst>
                          <a:latin typeface="+mn-lt"/>
                          <a:ea typeface="Times New Roman"/>
                        </a:rPr>
                        <a:t>Adamic</a:t>
                      </a:r>
                      <a:r>
                        <a:rPr lang="en-US" sz="2400" dirty="0">
                          <a:effectLst>
                            <a:outerShdw blurRad="38100" dist="38100" dir="2700000" algn="tl">
                              <a:srgbClr val="000000">
                                <a:alpha val="43137"/>
                              </a:srgbClr>
                            </a:outerShdw>
                          </a:effectLst>
                          <a:latin typeface="+mn-lt"/>
                          <a:ea typeface="Times New Roman"/>
                        </a:rPr>
                        <a:t> </a:t>
                      </a:r>
                      <a:r>
                        <a:rPr lang="en-US" sz="2400" dirty="0" smtClean="0">
                          <a:effectLst>
                            <a:outerShdw blurRad="38100" dist="38100" dir="2700000" algn="tl">
                              <a:srgbClr val="000000">
                                <a:alpha val="43137"/>
                              </a:srgbClr>
                            </a:outerShdw>
                          </a:effectLst>
                          <a:latin typeface="+mn-lt"/>
                          <a:ea typeface="Times New Roman"/>
                        </a:rPr>
                        <a:t/>
                      </a:r>
                      <a:br>
                        <a:rPr lang="en-US" sz="2400" dirty="0" smtClean="0">
                          <a:effectLst>
                            <a:outerShdw blurRad="38100" dist="38100" dir="2700000" algn="tl">
                              <a:srgbClr val="000000">
                                <a:alpha val="43137"/>
                              </a:srgbClr>
                            </a:outerShdw>
                          </a:effectLst>
                          <a:latin typeface="+mn-lt"/>
                          <a:ea typeface="Times New Roman"/>
                        </a:rPr>
                      </a:br>
                      <a:r>
                        <a:rPr lang="en-US" sz="2400" dirty="0" smtClean="0">
                          <a:effectLst>
                            <a:outerShdw blurRad="38100" dist="38100" dir="2700000" algn="tl">
                              <a:srgbClr val="000000">
                                <a:alpha val="43137"/>
                              </a:srgbClr>
                            </a:outerShdw>
                          </a:effectLst>
                          <a:latin typeface="+mn-lt"/>
                          <a:ea typeface="Times New Roman"/>
                        </a:rPr>
                        <a:t>(</a:t>
                      </a:r>
                      <a:r>
                        <a:rPr lang="en-US" sz="2400" dirty="0">
                          <a:effectLst>
                            <a:outerShdw blurRad="38100" dist="38100" dir="2700000" algn="tl">
                              <a:srgbClr val="000000">
                                <a:alpha val="43137"/>
                              </a:srgbClr>
                            </a:outerShdw>
                          </a:effectLst>
                          <a:latin typeface="+mn-lt"/>
                          <a:ea typeface="Times New Roman"/>
                        </a:rPr>
                        <a:t>or </a:t>
                      </a:r>
                      <a:r>
                        <a:rPr lang="en-US" sz="2400" dirty="0" err="1">
                          <a:effectLst>
                            <a:outerShdw blurRad="38100" dist="38100" dir="2700000" algn="tl">
                              <a:srgbClr val="000000">
                                <a:alpha val="43137"/>
                              </a:srgbClr>
                            </a:outerShdw>
                          </a:effectLst>
                          <a:latin typeface="+mn-lt"/>
                          <a:ea typeface="Times New Roman"/>
                        </a:rPr>
                        <a:t>Edenic</a:t>
                      </a:r>
                      <a:r>
                        <a:rPr lang="en-US" sz="2400" dirty="0">
                          <a:effectLst>
                            <a:outerShdw blurRad="38100" dist="38100" dir="2700000" algn="tl">
                              <a:srgbClr val="000000">
                                <a:alpha val="43137"/>
                              </a:srgbClr>
                            </a:outerShdw>
                          </a:effectLst>
                          <a:latin typeface="+mn-lt"/>
                          <a:ea typeface="Times New Roman"/>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600"/>
                        </a:spcAft>
                      </a:pPr>
                      <a:r>
                        <a:rPr kumimoji="0" lang="en-US" sz="2400" kern="1200" dirty="0" smtClean="0">
                          <a:solidFill>
                            <a:schemeClr val="tx1"/>
                          </a:solidFill>
                          <a:effectLst>
                            <a:outerShdw blurRad="38100" dist="38100" dir="2700000" algn="tl">
                              <a:srgbClr val="000000">
                                <a:alpha val="43137"/>
                              </a:srgbClr>
                            </a:outerShdw>
                          </a:effectLst>
                          <a:latin typeface="+mn-lt"/>
                          <a:ea typeface="+mn-ea"/>
                          <a:cs typeface="+mn-cs"/>
                        </a:rPr>
                        <a:t>Ge. 3:15</a:t>
                      </a:r>
                      <a:endParaRPr lang="en-US" sz="2400" dirty="0">
                        <a:effectLst>
                          <a:outerShdw blurRad="38100" dist="38100" dir="2700000" algn="tl">
                            <a:srgbClr val="000000">
                              <a:alpha val="43137"/>
                            </a:srgbClr>
                          </a:outerShdw>
                        </a:effectLst>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600"/>
                        </a:spcAft>
                      </a:pPr>
                      <a:r>
                        <a:rPr lang="en-US" sz="2400" dirty="0">
                          <a:effectLst>
                            <a:outerShdw blurRad="38100" dist="38100" dir="2700000" algn="tl">
                              <a:srgbClr val="000000">
                                <a:alpha val="43137"/>
                              </a:srgbClr>
                            </a:outerShdw>
                          </a:effectLst>
                          <a:latin typeface="+mn-lt"/>
                          <a:ea typeface="Times New Roman"/>
                        </a:rPr>
                        <a:t>The seed of the woman will crush the serpent’s head.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600"/>
                        </a:spcAft>
                      </a:pPr>
                      <a:r>
                        <a:rPr lang="en-US" sz="2400" dirty="0">
                          <a:effectLst>
                            <a:outerShdw blurRad="38100" dist="38100" dir="2700000" algn="tl">
                              <a:srgbClr val="000000">
                                <a:alpha val="43137"/>
                              </a:srgbClr>
                            </a:outerShdw>
                          </a:effectLst>
                          <a:latin typeface="+mn-lt"/>
                          <a:ea typeface="Times New Roman"/>
                        </a:rPr>
                        <a:t>Clothing </a:t>
                      </a:r>
                      <a:r>
                        <a:rPr lang="en-US" sz="2400" dirty="0" smtClean="0">
                          <a:effectLst>
                            <a:outerShdw blurRad="38100" dist="38100" dir="2700000" algn="tl">
                              <a:srgbClr val="000000">
                                <a:alpha val="43137"/>
                              </a:srgbClr>
                            </a:outerShdw>
                          </a:effectLst>
                          <a:latin typeface="+mn-lt"/>
                          <a:ea typeface="Times New Roman"/>
                        </a:rPr>
                        <a:t/>
                      </a:r>
                      <a:br>
                        <a:rPr lang="en-US" sz="2400" dirty="0" smtClean="0">
                          <a:effectLst>
                            <a:outerShdw blurRad="38100" dist="38100" dir="2700000" algn="tl">
                              <a:srgbClr val="000000">
                                <a:alpha val="43137"/>
                              </a:srgbClr>
                            </a:outerShdw>
                          </a:effectLst>
                          <a:latin typeface="+mn-lt"/>
                          <a:ea typeface="Times New Roman"/>
                        </a:rPr>
                      </a:br>
                      <a:r>
                        <a:rPr lang="en-US" sz="2400" dirty="0" smtClean="0">
                          <a:effectLst>
                            <a:outerShdw blurRad="38100" dist="38100" dir="2700000" algn="tl">
                              <a:srgbClr val="000000">
                                <a:alpha val="43137"/>
                              </a:srgbClr>
                            </a:outerShdw>
                          </a:effectLst>
                          <a:latin typeface="+mn-lt"/>
                          <a:ea typeface="Times New Roman"/>
                        </a:rPr>
                        <a:t>(</a:t>
                      </a:r>
                      <a:r>
                        <a:rPr kumimoji="0" lang="en-US" sz="2400" kern="1200" dirty="0" smtClean="0">
                          <a:solidFill>
                            <a:schemeClr val="tx1"/>
                          </a:solidFill>
                          <a:effectLst>
                            <a:outerShdw blurRad="38100" dist="38100" dir="2700000" algn="tl">
                              <a:srgbClr val="000000">
                                <a:alpha val="43137"/>
                              </a:srgbClr>
                            </a:outerShdw>
                          </a:effectLst>
                          <a:latin typeface="+mn-lt"/>
                          <a:ea typeface="+mn-ea"/>
                          <a:cs typeface="+mn-cs"/>
                        </a:rPr>
                        <a:t>Ge. 3:21</a:t>
                      </a:r>
                      <a:r>
                        <a:rPr lang="en-US" sz="2400" dirty="0" smtClean="0">
                          <a:effectLst>
                            <a:outerShdw blurRad="38100" dist="38100" dir="2700000" algn="tl">
                              <a:srgbClr val="000000">
                                <a:alpha val="43137"/>
                              </a:srgbClr>
                            </a:outerShdw>
                          </a:effectLst>
                          <a:latin typeface="+mn-lt"/>
                          <a:ea typeface="Times New Roman"/>
                        </a:rPr>
                        <a:t>)</a:t>
                      </a:r>
                      <a:endParaRPr lang="en-US" sz="2400" dirty="0">
                        <a:effectLst>
                          <a:outerShdw blurRad="38100" dist="38100" dir="2700000" algn="tl">
                            <a:srgbClr val="000000">
                              <a:alpha val="43137"/>
                            </a:srgbClr>
                          </a:outerShdw>
                        </a:effectLst>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40895">
                <a:tc>
                  <a:txBody>
                    <a:bodyPr/>
                    <a:lstStyle/>
                    <a:p>
                      <a:pPr marL="457200" marR="0" lvl="0" indent="-457200">
                        <a:spcBef>
                          <a:spcPts val="600"/>
                        </a:spcBef>
                        <a:spcAft>
                          <a:spcPts val="600"/>
                        </a:spcAft>
                        <a:buFont typeface="+mj-lt"/>
                        <a:buAutoNum type="arabicPeriod" startAt="2"/>
                      </a:pPr>
                      <a:r>
                        <a:rPr lang="en-US" sz="2400" dirty="0" err="1">
                          <a:effectLst>
                            <a:outerShdw blurRad="38100" dist="38100" dir="2700000" algn="tl">
                              <a:srgbClr val="000000">
                                <a:alpha val="43137"/>
                              </a:srgbClr>
                            </a:outerShdw>
                          </a:effectLst>
                          <a:latin typeface="+mn-lt"/>
                          <a:ea typeface="Times New Roman"/>
                        </a:rPr>
                        <a:t>Noahic</a:t>
                      </a:r>
                      <a:endParaRPr lang="en-US" sz="2400" dirty="0">
                        <a:effectLst>
                          <a:outerShdw blurRad="38100" dist="38100" dir="2700000" algn="tl">
                            <a:srgbClr val="000000">
                              <a:alpha val="43137"/>
                            </a:srgbClr>
                          </a:outerShdw>
                        </a:effectLst>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600"/>
                        </a:spcAft>
                      </a:pPr>
                      <a:r>
                        <a:rPr kumimoji="0" lang="en-US" sz="2400" kern="1200" dirty="0" smtClean="0">
                          <a:solidFill>
                            <a:schemeClr val="tx1"/>
                          </a:solidFill>
                          <a:effectLst>
                            <a:outerShdw blurRad="38100" dist="38100" dir="2700000" algn="tl">
                              <a:srgbClr val="000000">
                                <a:alpha val="43137"/>
                              </a:srgbClr>
                            </a:outerShdw>
                          </a:effectLst>
                          <a:latin typeface="+mn-lt"/>
                          <a:ea typeface="+mn-ea"/>
                          <a:cs typeface="+mn-cs"/>
                        </a:rPr>
                        <a:t>Ge. 6:18; 8:20-9:17</a:t>
                      </a:r>
                      <a:endParaRPr lang="en-US" sz="2400" dirty="0">
                        <a:effectLst>
                          <a:outerShdw blurRad="38100" dist="38100" dir="2700000" algn="tl">
                            <a:srgbClr val="000000">
                              <a:alpha val="43137"/>
                            </a:srgbClr>
                          </a:outerShdw>
                        </a:effectLst>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600"/>
                        </a:spcAft>
                      </a:pPr>
                      <a:r>
                        <a:rPr lang="en-US" sz="2400" dirty="0">
                          <a:effectLst>
                            <a:outerShdw blurRad="38100" dist="38100" dir="2700000" algn="tl">
                              <a:srgbClr val="000000">
                                <a:alpha val="43137"/>
                              </a:srgbClr>
                            </a:outerShdw>
                          </a:effectLst>
                          <a:latin typeface="+mn-lt"/>
                          <a:ea typeface="Times New Roman"/>
                        </a:rPr>
                        <a:t>Earth never again destroyed by water.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600"/>
                        </a:spcAft>
                      </a:pPr>
                      <a:r>
                        <a:rPr lang="en-US" sz="2400" dirty="0">
                          <a:effectLst>
                            <a:outerShdw blurRad="38100" dist="38100" dir="2700000" algn="tl">
                              <a:srgbClr val="000000">
                                <a:alpha val="43137"/>
                              </a:srgbClr>
                            </a:outerShdw>
                          </a:effectLst>
                          <a:latin typeface="+mn-lt"/>
                          <a:ea typeface="Times New Roman"/>
                        </a:rPr>
                        <a:t>Rainbow </a:t>
                      </a:r>
                      <a:r>
                        <a:rPr lang="en-US" sz="2400" dirty="0" smtClean="0">
                          <a:effectLst>
                            <a:outerShdw blurRad="38100" dist="38100" dir="2700000" algn="tl">
                              <a:srgbClr val="000000">
                                <a:alpha val="43137"/>
                              </a:srgbClr>
                            </a:outerShdw>
                          </a:effectLst>
                          <a:latin typeface="+mn-lt"/>
                          <a:ea typeface="Times New Roman"/>
                        </a:rPr>
                        <a:t/>
                      </a:r>
                      <a:br>
                        <a:rPr lang="en-US" sz="2400" dirty="0" smtClean="0">
                          <a:effectLst>
                            <a:outerShdw blurRad="38100" dist="38100" dir="2700000" algn="tl">
                              <a:srgbClr val="000000">
                                <a:alpha val="43137"/>
                              </a:srgbClr>
                            </a:outerShdw>
                          </a:effectLst>
                          <a:latin typeface="+mn-lt"/>
                          <a:ea typeface="Times New Roman"/>
                        </a:rPr>
                      </a:br>
                      <a:r>
                        <a:rPr lang="en-US" sz="2400" dirty="0" smtClean="0">
                          <a:effectLst>
                            <a:outerShdw blurRad="38100" dist="38100" dir="2700000" algn="tl">
                              <a:srgbClr val="000000">
                                <a:alpha val="43137"/>
                              </a:srgbClr>
                            </a:outerShdw>
                          </a:effectLst>
                          <a:latin typeface="+mn-lt"/>
                          <a:ea typeface="Times New Roman"/>
                        </a:rPr>
                        <a:t>(</a:t>
                      </a:r>
                      <a:r>
                        <a:rPr kumimoji="0" lang="en-US" sz="2400" kern="1200" dirty="0" smtClean="0">
                          <a:solidFill>
                            <a:schemeClr val="tx1"/>
                          </a:solidFill>
                          <a:effectLst>
                            <a:outerShdw blurRad="38100" dist="38100" dir="2700000" algn="tl">
                              <a:srgbClr val="000000">
                                <a:alpha val="43137"/>
                              </a:srgbClr>
                            </a:outerShdw>
                          </a:effectLst>
                          <a:latin typeface="+mn-lt"/>
                          <a:ea typeface="+mn-ea"/>
                          <a:cs typeface="+mn-cs"/>
                        </a:rPr>
                        <a:t>Ge. 9:12-17</a:t>
                      </a:r>
                      <a:r>
                        <a:rPr lang="en-US" sz="2400" dirty="0" smtClean="0">
                          <a:effectLst>
                            <a:outerShdw blurRad="38100" dist="38100" dir="2700000" algn="tl">
                              <a:srgbClr val="000000">
                                <a:alpha val="43137"/>
                              </a:srgbClr>
                            </a:outerShdw>
                          </a:effectLst>
                          <a:latin typeface="+mn-lt"/>
                          <a:ea typeface="Times New Roman"/>
                        </a:rPr>
                        <a:t>)</a:t>
                      </a:r>
                      <a:endParaRPr lang="en-US" sz="2400" dirty="0">
                        <a:effectLst>
                          <a:outerShdw blurRad="38100" dist="38100" dir="2700000" algn="tl">
                            <a:srgbClr val="000000">
                              <a:alpha val="43137"/>
                            </a:srgbClr>
                          </a:outerShdw>
                        </a:effectLst>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55671">
                <a:tc>
                  <a:txBody>
                    <a:bodyPr/>
                    <a:lstStyle/>
                    <a:p>
                      <a:pPr marL="457200" marR="0" lvl="0" indent="-457200">
                        <a:spcBef>
                          <a:spcPts val="600"/>
                        </a:spcBef>
                        <a:spcAft>
                          <a:spcPts val="600"/>
                        </a:spcAft>
                        <a:buFont typeface="+mj-lt"/>
                        <a:buAutoNum type="arabicPeriod" startAt="3"/>
                      </a:pPr>
                      <a:r>
                        <a:rPr lang="en-US" sz="2400" dirty="0" err="1">
                          <a:effectLst>
                            <a:outerShdw blurRad="38100" dist="38100" dir="2700000" algn="tl">
                              <a:srgbClr val="000000">
                                <a:alpha val="43137"/>
                              </a:srgbClr>
                            </a:outerShdw>
                          </a:effectLst>
                          <a:latin typeface="+mn-lt"/>
                          <a:ea typeface="Times New Roman"/>
                        </a:rPr>
                        <a:t>Abrahamic</a:t>
                      </a:r>
                      <a:endParaRPr lang="en-US" sz="2400" dirty="0">
                        <a:effectLst>
                          <a:outerShdw blurRad="38100" dist="38100" dir="2700000" algn="tl">
                            <a:srgbClr val="000000">
                              <a:alpha val="43137"/>
                            </a:srgbClr>
                          </a:outerShdw>
                        </a:effectLst>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600"/>
                        </a:spcAft>
                      </a:pPr>
                      <a:r>
                        <a:rPr kumimoji="0" lang="en-US" sz="2400" kern="1200" dirty="0" smtClean="0">
                          <a:solidFill>
                            <a:schemeClr val="tx1"/>
                          </a:solidFill>
                          <a:effectLst>
                            <a:outerShdw blurRad="38100" dist="38100" dir="2700000" algn="tl">
                              <a:srgbClr val="000000">
                                <a:alpha val="43137"/>
                              </a:srgbClr>
                            </a:outerShdw>
                          </a:effectLst>
                          <a:latin typeface="+mn-lt"/>
                          <a:ea typeface="+mn-ea"/>
                          <a:cs typeface="+mn-cs"/>
                        </a:rPr>
                        <a:t>Ge. 12:1-3; 13:14-17; 15:1-19; 17:1-14; </a:t>
                      </a:r>
                      <a:br>
                        <a:rPr kumimoji="0" lang="en-US" sz="2400" kern="1200" dirty="0" smtClean="0">
                          <a:solidFill>
                            <a:schemeClr val="tx1"/>
                          </a:solidFill>
                          <a:effectLst>
                            <a:outerShdw blurRad="38100" dist="38100" dir="2700000" algn="tl">
                              <a:srgbClr val="000000">
                                <a:alpha val="43137"/>
                              </a:srgbClr>
                            </a:outerShdw>
                          </a:effectLst>
                          <a:latin typeface="+mn-lt"/>
                          <a:ea typeface="+mn-ea"/>
                          <a:cs typeface="+mn-cs"/>
                        </a:rPr>
                      </a:br>
                      <a:r>
                        <a:rPr kumimoji="0" lang="en-US" sz="2400" kern="1200" dirty="0" smtClean="0">
                          <a:solidFill>
                            <a:schemeClr val="tx1"/>
                          </a:solidFill>
                          <a:effectLst>
                            <a:outerShdw blurRad="38100" dist="38100" dir="2700000" algn="tl">
                              <a:srgbClr val="000000">
                                <a:alpha val="43137"/>
                              </a:srgbClr>
                            </a:outerShdw>
                          </a:effectLst>
                          <a:latin typeface="+mn-lt"/>
                          <a:ea typeface="+mn-ea"/>
                          <a:cs typeface="+mn-cs"/>
                        </a:rPr>
                        <a:t>2 Kings 13:23</a:t>
                      </a:r>
                      <a:endParaRPr lang="en-US" sz="2400" dirty="0">
                        <a:effectLst>
                          <a:outerShdw blurRad="38100" dist="38100" dir="2700000" algn="tl">
                            <a:srgbClr val="000000">
                              <a:alpha val="43137"/>
                            </a:srgbClr>
                          </a:outerShdw>
                        </a:effectLst>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600"/>
                        </a:spcAft>
                      </a:pPr>
                      <a:r>
                        <a:rPr lang="en-US" sz="2400" dirty="0">
                          <a:effectLst>
                            <a:outerShdw blurRad="38100" dist="38100" dir="2700000" algn="tl">
                              <a:srgbClr val="000000">
                                <a:alpha val="43137"/>
                              </a:srgbClr>
                            </a:outerShdw>
                          </a:effectLst>
                          <a:latin typeface="+mn-lt"/>
                          <a:ea typeface="Times New Roman"/>
                        </a:rPr>
                        <a:t>Promised seed, nation, and land.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600"/>
                        </a:spcAft>
                      </a:pPr>
                      <a:r>
                        <a:rPr lang="en-US" sz="2400" dirty="0">
                          <a:effectLst>
                            <a:outerShdw blurRad="38100" dist="38100" dir="2700000" algn="tl">
                              <a:srgbClr val="000000">
                                <a:alpha val="43137"/>
                              </a:srgbClr>
                            </a:outerShdw>
                          </a:effectLst>
                          <a:latin typeface="+mn-lt"/>
                          <a:ea typeface="Times New Roman"/>
                        </a:rPr>
                        <a:t>Circumcision</a:t>
                      </a:r>
                      <a:br>
                        <a:rPr lang="en-US" sz="2400" dirty="0">
                          <a:effectLst>
                            <a:outerShdw blurRad="38100" dist="38100" dir="2700000" algn="tl">
                              <a:srgbClr val="000000">
                                <a:alpha val="43137"/>
                              </a:srgbClr>
                            </a:outerShdw>
                          </a:effectLst>
                          <a:latin typeface="+mn-lt"/>
                          <a:ea typeface="Times New Roman"/>
                        </a:rPr>
                      </a:br>
                      <a:r>
                        <a:rPr lang="en-US" sz="2400" dirty="0" smtClean="0">
                          <a:effectLst>
                            <a:outerShdw blurRad="38100" dist="38100" dir="2700000" algn="tl">
                              <a:srgbClr val="000000">
                                <a:alpha val="43137"/>
                              </a:srgbClr>
                            </a:outerShdw>
                          </a:effectLst>
                          <a:latin typeface="+mn-lt"/>
                          <a:ea typeface="Times New Roman"/>
                        </a:rPr>
                        <a:t>(</a:t>
                      </a:r>
                      <a:r>
                        <a:rPr kumimoji="0" lang="en-US" sz="2400" kern="1200" dirty="0" smtClean="0">
                          <a:solidFill>
                            <a:schemeClr val="tx1"/>
                          </a:solidFill>
                          <a:effectLst>
                            <a:outerShdw blurRad="38100" dist="38100" dir="2700000" algn="tl">
                              <a:srgbClr val="000000">
                                <a:alpha val="43137"/>
                              </a:srgbClr>
                            </a:outerShdw>
                          </a:effectLst>
                          <a:latin typeface="+mn-lt"/>
                          <a:ea typeface="+mn-ea"/>
                          <a:cs typeface="+mn-cs"/>
                        </a:rPr>
                        <a:t>Ge. 17:9-14</a:t>
                      </a:r>
                      <a:r>
                        <a:rPr lang="en-US" sz="2400" dirty="0" smtClean="0">
                          <a:effectLst>
                            <a:outerShdw blurRad="38100" dist="38100" dir="2700000" algn="tl">
                              <a:srgbClr val="000000">
                                <a:alpha val="43137"/>
                              </a:srgbClr>
                            </a:outerShdw>
                          </a:effectLst>
                          <a:latin typeface="+mn-lt"/>
                          <a:ea typeface="Times New Roman"/>
                        </a:rPr>
                        <a:t>)</a:t>
                      </a:r>
                      <a:endParaRPr lang="en-US" sz="2400" dirty="0">
                        <a:effectLst>
                          <a:outerShdw blurRad="38100" dist="38100" dir="2700000" algn="tl">
                            <a:srgbClr val="000000">
                              <a:alpha val="43137"/>
                            </a:srgbClr>
                          </a:outerShdw>
                        </a:effectLst>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graphicFrame>
        <p:nvGraphicFramePr>
          <p:cNvPr id="5" name="Table 4"/>
          <p:cNvGraphicFramePr>
            <a:graphicFrameLocks noGrp="1"/>
          </p:cNvGraphicFramePr>
          <p:nvPr/>
        </p:nvGraphicFramePr>
        <p:xfrm>
          <a:off x="381000" y="1676400"/>
          <a:ext cx="8458200" cy="5181600"/>
        </p:xfrm>
        <a:graphic>
          <a:graphicData uri="http://schemas.openxmlformats.org/drawingml/2006/table">
            <a:tbl>
              <a:tblPr/>
              <a:tblGrid>
                <a:gridCol w="2133600"/>
                <a:gridCol w="2095500"/>
                <a:gridCol w="2114550"/>
                <a:gridCol w="2114550"/>
              </a:tblGrid>
              <a:tr h="382250">
                <a:tc>
                  <a:txBody>
                    <a:bodyPr/>
                    <a:lstStyle/>
                    <a:p>
                      <a:pPr marL="0" marR="0" algn="ctr">
                        <a:spcBef>
                          <a:spcPts val="600"/>
                        </a:spcBef>
                        <a:spcAft>
                          <a:spcPts val="600"/>
                        </a:spcAft>
                      </a:pPr>
                      <a:r>
                        <a:rPr lang="en-US" sz="2800" dirty="0" err="1" smtClean="0">
                          <a:solidFill>
                            <a:srgbClr val="FFFFFF"/>
                          </a:solidFill>
                          <a:effectLst>
                            <a:outerShdw blurRad="38100" dist="38100" dir="2700000" algn="tl">
                              <a:srgbClr val="000000">
                                <a:alpha val="43137"/>
                              </a:srgbClr>
                            </a:outerShdw>
                          </a:effectLst>
                          <a:latin typeface="+mn-lt"/>
                          <a:ea typeface="Times New Roman"/>
                        </a:rPr>
                        <a:t>Cov</a:t>
                      </a:r>
                      <a:r>
                        <a:rPr lang="en-US" sz="2800" dirty="0" smtClean="0">
                          <a:solidFill>
                            <a:srgbClr val="FFFFFF"/>
                          </a:solidFill>
                          <a:effectLst>
                            <a:outerShdw blurRad="38100" dist="38100" dir="2700000" algn="tl">
                              <a:srgbClr val="000000">
                                <a:alpha val="43137"/>
                              </a:srgbClr>
                            </a:outerShdw>
                          </a:effectLst>
                          <a:latin typeface="+mn-lt"/>
                          <a:ea typeface="Times New Roman"/>
                        </a:rPr>
                        <a:t>. </a:t>
                      </a:r>
                      <a:r>
                        <a:rPr lang="en-US" sz="2800" dirty="0">
                          <a:solidFill>
                            <a:srgbClr val="FFFFFF"/>
                          </a:solidFill>
                          <a:effectLst>
                            <a:outerShdw blurRad="38100" dist="38100" dir="2700000" algn="tl">
                              <a:srgbClr val="000000">
                                <a:alpha val="43137"/>
                              </a:srgbClr>
                            </a:outerShdw>
                          </a:effectLst>
                          <a:latin typeface="+mn-lt"/>
                          <a:ea typeface="Times New Roman"/>
                        </a:rPr>
                        <a:t>Name</a:t>
                      </a:r>
                      <a:endParaRPr lang="en-US" sz="2800" dirty="0">
                        <a:effectLst>
                          <a:outerShdw blurRad="38100" dist="38100" dir="2700000" algn="tl">
                            <a:srgbClr val="000000">
                              <a:alpha val="43137"/>
                            </a:srgbClr>
                          </a:outerShdw>
                        </a:effectLst>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marL="0" marR="0" algn="ctr">
                        <a:spcBef>
                          <a:spcPts val="600"/>
                        </a:spcBef>
                        <a:spcAft>
                          <a:spcPts val="600"/>
                        </a:spcAft>
                      </a:pPr>
                      <a:r>
                        <a:rPr lang="en-US" sz="2800" dirty="0">
                          <a:solidFill>
                            <a:srgbClr val="FFFFFF"/>
                          </a:solidFill>
                          <a:effectLst>
                            <a:outerShdw blurRad="38100" dist="38100" dir="2700000" algn="tl">
                              <a:srgbClr val="000000">
                                <a:alpha val="43137"/>
                              </a:srgbClr>
                            </a:outerShdw>
                          </a:effectLst>
                          <a:latin typeface="+mn-lt"/>
                          <a:ea typeface="Times New Roman"/>
                        </a:rPr>
                        <a:t>Scripture</a:t>
                      </a:r>
                      <a:endParaRPr lang="en-US" sz="2800" dirty="0">
                        <a:effectLst>
                          <a:outerShdw blurRad="38100" dist="38100" dir="2700000" algn="tl">
                            <a:srgbClr val="000000">
                              <a:alpha val="43137"/>
                            </a:srgbClr>
                          </a:outerShdw>
                        </a:effectLst>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marL="0" marR="0" algn="ctr">
                        <a:spcBef>
                          <a:spcPts val="600"/>
                        </a:spcBef>
                        <a:spcAft>
                          <a:spcPts val="600"/>
                        </a:spcAft>
                      </a:pPr>
                      <a:r>
                        <a:rPr lang="en-US" sz="2800" dirty="0">
                          <a:solidFill>
                            <a:srgbClr val="FFFFFF"/>
                          </a:solidFill>
                          <a:effectLst>
                            <a:outerShdw blurRad="38100" dist="38100" dir="2700000" algn="tl">
                              <a:srgbClr val="000000">
                                <a:alpha val="43137"/>
                              </a:srgbClr>
                            </a:outerShdw>
                          </a:effectLst>
                          <a:latin typeface="+mn-lt"/>
                          <a:ea typeface="Times New Roman"/>
                        </a:rPr>
                        <a:t>Terms</a:t>
                      </a:r>
                      <a:endParaRPr lang="en-US" sz="2800" dirty="0">
                        <a:effectLst>
                          <a:outerShdw blurRad="38100" dist="38100" dir="2700000" algn="tl">
                            <a:srgbClr val="000000">
                              <a:alpha val="43137"/>
                            </a:srgbClr>
                          </a:outerShdw>
                        </a:effectLst>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marL="0" marR="0" algn="ctr">
                        <a:spcBef>
                          <a:spcPts val="600"/>
                        </a:spcBef>
                        <a:spcAft>
                          <a:spcPts val="600"/>
                        </a:spcAft>
                      </a:pPr>
                      <a:r>
                        <a:rPr lang="en-US" sz="2800" dirty="0">
                          <a:solidFill>
                            <a:srgbClr val="FFFFFF"/>
                          </a:solidFill>
                          <a:effectLst>
                            <a:outerShdw blurRad="38100" dist="38100" dir="2700000" algn="tl">
                              <a:srgbClr val="000000">
                                <a:alpha val="43137"/>
                              </a:srgbClr>
                            </a:outerShdw>
                          </a:effectLst>
                          <a:latin typeface="+mn-lt"/>
                          <a:ea typeface="Times New Roman"/>
                        </a:rPr>
                        <a:t>Sign</a:t>
                      </a:r>
                      <a:endParaRPr lang="en-US" sz="2800" dirty="0">
                        <a:effectLst>
                          <a:outerShdw blurRad="38100" dist="38100" dir="2700000" algn="tl">
                            <a:srgbClr val="000000">
                              <a:alpha val="43137"/>
                            </a:srgbClr>
                          </a:outerShdw>
                        </a:effectLst>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r>
              <a:tr h="1051185">
                <a:tc>
                  <a:txBody>
                    <a:bodyPr/>
                    <a:lstStyle/>
                    <a:p>
                      <a:pPr marL="457200" marR="0" lvl="0" indent="-457200">
                        <a:spcBef>
                          <a:spcPts val="600"/>
                        </a:spcBef>
                        <a:spcAft>
                          <a:spcPts val="600"/>
                        </a:spcAft>
                        <a:buFont typeface="+mj-lt"/>
                        <a:buAutoNum type="arabicPeriod" startAt="4"/>
                      </a:pPr>
                      <a:r>
                        <a:rPr lang="en-US" sz="2400" dirty="0">
                          <a:effectLst>
                            <a:outerShdw blurRad="38100" dist="38100" dir="2700000" algn="tl">
                              <a:srgbClr val="000000">
                                <a:alpha val="43137"/>
                              </a:srgbClr>
                            </a:outerShdw>
                          </a:effectLst>
                          <a:latin typeface="+mn-lt"/>
                          <a:ea typeface="Times New Roman"/>
                        </a:rPr>
                        <a:t>Mosaic (or </a:t>
                      </a:r>
                      <a:r>
                        <a:rPr lang="en-US" sz="2400" dirty="0" err="1">
                          <a:effectLst>
                            <a:outerShdw blurRad="38100" dist="38100" dir="2700000" algn="tl">
                              <a:srgbClr val="000000">
                                <a:alpha val="43137"/>
                              </a:srgbClr>
                            </a:outerShdw>
                          </a:effectLst>
                          <a:latin typeface="+mn-lt"/>
                          <a:ea typeface="Times New Roman"/>
                        </a:rPr>
                        <a:t>Sinaitic</a:t>
                      </a:r>
                      <a:r>
                        <a:rPr lang="en-US" sz="2400" dirty="0">
                          <a:effectLst>
                            <a:outerShdw blurRad="38100" dist="38100" dir="2700000" algn="tl">
                              <a:srgbClr val="000000">
                                <a:alpha val="43137"/>
                              </a:srgbClr>
                            </a:outerShdw>
                          </a:effectLst>
                          <a:latin typeface="+mn-lt"/>
                          <a:ea typeface="Times New Roman"/>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600"/>
                        </a:spcAft>
                      </a:pPr>
                      <a:r>
                        <a:rPr lang="en-US" sz="2400" dirty="0" smtClean="0">
                          <a:effectLst>
                            <a:outerShdw blurRad="38100" dist="38100" dir="2700000" algn="tl">
                              <a:srgbClr val="000000">
                                <a:alpha val="43137"/>
                              </a:srgbClr>
                            </a:outerShdw>
                          </a:effectLst>
                          <a:latin typeface="+mn-lt"/>
                          <a:ea typeface="Times New Roman"/>
                        </a:rPr>
                        <a:t>Ex. 3:7-8; 19:1-25; 24:1-18</a:t>
                      </a:r>
                      <a:endParaRPr lang="en-US" sz="2400" dirty="0">
                        <a:effectLst>
                          <a:outerShdw blurRad="38100" dist="38100" dir="2700000" algn="tl">
                            <a:srgbClr val="000000">
                              <a:alpha val="43137"/>
                            </a:srgbClr>
                          </a:outerShdw>
                        </a:effectLst>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600"/>
                        </a:spcAft>
                      </a:pPr>
                      <a:r>
                        <a:rPr lang="en-US" sz="2400">
                          <a:effectLst>
                            <a:outerShdw blurRad="38100" dist="38100" dir="2700000" algn="tl">
                              <a:srgbClr val="000000">
                                <a:alpha val="43137"/>
                              </a:srgbClr>
                            </a:outerShdw>
                          </a:effectLst>
                          <a:latin typeface="+mn-lt"/>
                          <a:ea typeface="Times New Roman"/>
                        </a:rPr>
                        <a:t>Deliverance from bondage to the land of rest.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600"/>
                        </a:spcAft>
                      </a:pPr>
                      <a:r>
                        <a:rPr lang="en-US" sz="2400" dirty="0">
                          <a:effectLst>
                            <a:outerShdw blurRad="38100" dist="38100" dir="2700000" algn="tl">
                              <a:srgbClr val="000000">
                                <a:alpha val="43137"/>
                              </a:srgbClr>
                            </a:outerShdw>
                          </a:effectLst>
                          <a:latin typeface="+mn-lt"/>
                          <a:ea typeface="Times New Roman"/>
                        </a:rPr>
                        <a:t>Sabbath Keeping </a:t>
                      </a:r>
                      <a:br>
                        <a:rPr lang="en-US" sz="2400" dirty="0">
                          <a:effectLst>
                            <a:outerShdw blurRad="38100" dist="38100" dir="2700000" algn="tl">
                              <a:srgbClr val="000000">
                                <a:alpha val="43137"/>
                              </a:srgbClr>
                            </a:outerShdw>
                          </a:effectLst>
                          <a:latin typeface="+mn-lt"/>
                          <a:ea typeface="Times New Roman"/>
                        </a:rPr>
                      </a:br>
                      <a:r>
                        <a:rPr lang="en-US" sz="2400" dirty="0" smtClean="0">
                          <a:effectLst>
                            <a:outerShdw blurRad="38100" dist="38100" dir="2700000" algn="tl">
                              <a:srgbClr val="000000">
                                <a:alpha val="43137"/>
                              </a:srgbClr>
                            </a:outerShdw>
                          </a:effectLst>
                          <a:latin typeface="+mn-lt"/>
                          <a:ea typeface="Times New Roman"/>
                        </a:rPr>
                        <a:t>(</a:t>
                      </a:r>
                      <a:r>
                        <a:rPr kumimoji="0" lang="en-US" sz="2400" kern="1200" dirty="0" smtClean="0">
                          <a:solidFill>
                            <a:schemeClr val="tx1"/>
                          </a:solidFill>
                          <a:effectLst>
                            <a:outerShdw blurRad="38100" dist="38100" dir="2700000" algn="tl">
                              <a:srgbClr val="000000">
                                <a:alpha val="43137"/>
                              </a:srgbClr>
                            </a:outerShdw>
                          </a:effectLst>
                          <a:latin typeface="+mn-lt"/>
                          <a:ea typeface="+mn-ea"/>
                          <a:cs typeface="+mn-cs"/>
                        </a:rPr>
                        <a:t>Ex. 31:16-17</a:t>
                      </a:r>
                      <a:r>
                        <a:rPr lang="en-US" sz="2400" dirty="0" smtClean="0">
                          <a:effectLst>
                            <a:outerShdw blurRad="38100" dist="38100" dir="2700000" algn="tl">
                              <a:srgbClr val="000000">
                                <a:alpha val="43137"/>
                              </a:srgbClr>
                            </a:outerShdw>
                          </a:effectLst>
                          <a:latin typeface="+mn-lt"/>
                          <a:ea typeface="Times New Roman"/>
                        </a:rPr>
                        <a:t>)</a:t>
                      </a:r>
                      <a:endParaRPr lang="en-US" sz="2400" dirty="0">
                        <a:effectLst>
                          <a:outerShdw blurRad="38100" dist="38100" dir="2700000" algn="tl">
                            <a:srgbClr val="000000">
                              <a:alpha val="43137"/>
                            </a:srgbClr>
                          </a:outerShdw>
                        </a:effectLst>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00791">
                <a:tc>
                  <a:txBody>
                    <a:bodyPr/>
                    <a:lstStyle/>
                    <a:p>
                      <a:pPr marL="457200" marR="0" lvl="0" indent="-457200">
                        <a:spcBef>
                          <a:spcPts val="600"/>
                        </a:spcBef>
                        <a:spcAft>
                          <a:spcPts val="600"/>
                        </a:spcAft>
                        <a:buFont typeface="+mj-lt"/>
                        <a:buAutoNum type="arabicPeriod" startAt="5"/>
                      </a:pPr>
                      <a:r>
                        <a:rPr lang="en-US" sz="2400" dirty="0">
                          <a:effectLst>
                            <a:outerShdw blurRad="38100" dist="38100" dir="2700000" algn="tl">
                              <a:srgbClr val="000000">
                                <a:alpha val="43137"/>
                              </a:srgbClr>
                            </a:outerShdw>
                          </a:effectLst>
                          <a:latin typeface="+mn-lt"/>
                          <a:ea typeface="Times New Roman"/>
                        </a:rPr>
                        <a:t>Palestinian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600"/>
                        </a:spcAft>
                      </a:pPr>
                      <a:r>
                        <a:rPr kumimoji="0" lang="en-US" sz="2400" kern="1200" dirty="0" smtClean="0">
                          <a:solidFill>
                            <a:schemeClr val="tx1"/>
                          </a:solidFill>
                          <a:effectLst>
                            <a:outerShdw blurRad="38100" dist="38100" dir="2700000" algn="tl">
                              <a:srgbClr val="000000">
                                <a:alpha val="43137"/>
                              </a:srgbClr>
                            </a:outerShdw>
                          </a:effectLst>
                          <a:latin typeface="+mn-lt"/>
                          <a:ea typeface="+mn-ea"/>
                          <a:cs typeface="+mn-cs"/>
                        </a:rPr>
                        <a:t>Deut. 27-32</a:t>
                      </a:r>
                      <a:endParaRPr lang="en-US" sz="2400" dirty="0">
                        <a:effectLst>
                          <a:outerShdw blurRad="38100" dist="38100" dir="2700000" algn="tl">
                            <a:srgbClr val="000000">
                              <a:alpha val="43137"/>
                            </a:srgbClr>
                          </a:outerShdw>
                        </a:effectLst>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600"/>
                        </a:spcAft>
                      </a:pPr>
                      <a:r>
                        <a:rPr lang="en-US" sz="2400" dirty="0">
                          <a:effectLst>
                            <a:outerShdw blurRad="38100" dist="38100" dir="2700000" algn="tl">
                              <a:srgbClr val="000000">
                                <a:alpha val="43137"/>
                              </a:srgbClr>
                            </a:outerShdw>
                          </a:effectLst>
                          <a:latin typeface="+mn-lt"/>
                          <a:ea typeface="Times New Roman"/>
                        </a:rPr>
                        <a:t>Blessings and curses.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600"/>
                        </a:spcAft>
                      </a:pPr>
                      <a:r>
                        <a:rPr kumimoji="0" lang="en-US" sz="2400" kern="1200" dirty="0" smtClean="0">
                          <a:solidFill>
                            <a:schemeClr val="tx1"/>
                          </a:solidFill>
                          <a:effectLst>
                            <a:outerShdw blurRad="38100" dist="38100" dir="2700000" algn="tl">
                              <a:srgbClr val="000000">
                                <a:alpha val="43137"/>
                              </a:srgbClr>
                            </a:outerShdw>
                          </a:effectLst>
                          <a:latin typeface="+mn-lt"/>
                          <a:ea typeface="+mn-ea"/>
                          <a:cs typeface="+mn-cs"/>
                        </a:rPr>
                        <a:t>Mt. </a:t>
                      </a:r>
                      <a:r>
                        <a:rPr kumimoji="0" lang="en-US" sz="2400" kern="1200" dirty="0" err="1" smtClean="0">
                          <a:solidFill>
                            <a:schemeClr val="tx1"/>
                          </a:solidFill>
                          <a:effectLst>
                            <a:outerShdw blurRad="38100" dist="38100" dir="2700000" algn="tl">
                              <a:srgbClr val="000000">
                                <a:alpha val="43137"/>
                              </a:srgbClr>
                            </a:outerShdw>
                          </a:effectLst>
                          <a:latin typeface="+mn-lt"/>
                          <a:ea typeface="+mn-ea"/>
                          <a:cs typeface="+mn-cs"/>
                        </a:rPr>
                        <a:t>Gerizim</a:t>
                      </a:r>
                      <a:r>
                        <a:rPr kumimoji="0" lang="en-US" sz="2400" kern="1200" dirty="0" smtClean="0">
                          <a:solidFill>
                            <a:schemeClr val="tx1"/>
                          </a:solidFill>
                          <a:effectLst>
                            <a:outerShdw blurRad="38100" dist="38100" dir="2700000" algn="tl">
                              <a:srgbClr val="000000">
                                <a:alpha val="43137"/>
                              </a:srgbClr>
                            </a:outerShdw>
                          </a:effectLst>
                          <a:latin typeface="+mn-lt"/>
                          <a:ea typeface="+mn-ea"/>
                          <a:cs typeface="+mn-cs"/>
                        </a:rPr>
                        <a:t> (blessings) and Mt. </a:t>
                      </a:r>
                      <a:r>
                        <a:rPr kumimoji="0" lang="en-US" sz="2400" kern="1200" dirty="0" err="1" smtClean="0">
                          <a:solidFill>
                            <a:schemeClr val="tx1"/>
                          </a:solidFill>
                          <a:effectLst>
                            <a:outerShdw blurRad="38100" dist="38100" dir="2700000" algn="tl">
                              <a:srgbClr val="000000">
                                <a:alpha val="43137"/>
                              </a:srgbClr>
                            </a:outerShdw>
                          </a:effectLst>
                          <a:latin typeface="+mn-lt"/>
                          <a:ea typeface="+mn-ea"/>
                          <a:cs typeface="+mn-cs"/>
                        </a:rPr>
                        <a:t>Ebal</a:t>
                      </a:r>
                      <a:r>
                        <a:rPr kumimoji="0" lang="en-US" sz="2400" kern="1200" dirty="0" smtClean="0">
                          <a:solidFill>
                            <a:schemeClr val="tx1"/>
                          </a:solidFill>
                          <a:effectLst>
                            <a:outerShdw blurRad="38100" dist="38100" dir="2700000" algn="tl">
                              <a:srgbClr val="000000">
                                <a:alpha val="43137"/>
                              </a:srgbClr>
                            </a:outerShdw>
                          </a:effectLst>
                          <a:latin typeface="+mn-lt"/>
                          <a:ea typeface="+mn-ea"/>
                          <a:cs typeface="+mn-cs"/>
                        </a:rPr>
                        <a:t> (curses)</a:t>
                      </a:r>
                      <a:br>
                        <a:rPr kumimoji="0" lang="en-US" sz="2400" kern="1200" dirty="0" smtClean="0">
                          <a:solidFill>
                            <a:schemeClr val="tx1"/>
                          </a:solidFill>
                          <a:effectLst>
                            <a:outerShdw blurRad="38100" dist="38100" dir="2700000" algn="tl">
                              <a:srgbClr val="000000">
                                <a:alpha val="43137"/>
                              </a:srgbClr>
                            </a:outerShdw>
                          </a:effectLst>
                          <a:latin typeface="+mn-lt"/>
                          <a:ea typeface="+mn-ea"/>
                          <a:cs typeface="+mn-cs"/>
                        </a:rPr>
                      </a:br>
                      <a:r>
                        <a:rPr kumimoji="0" lang="en-US" sz="2400" kern="1200" dirty="0" smtClean="0">
                          <a:solidFill>
                            <a:schemeClr val="tx1"/>
                          </a:solidFill>
                          <a:effectLst>
                            <a:outerShdw blurRad="38100" dist="38100" dir="2700000" algn="tl">
                              <a:srgbClr val="000000">
                                <a:alpha val="43137"/>
                              </a:srgbClr>
                            </a:outerShdw>
                          </a:effectLst>
                          <a:latin typeface="+mn-lt"/>
                          <a:ea typeface="+mn-ea"/>
                          <a:cs typeface="+mn-cs"/>
                        </a:rPr>
                        <a:t>(Deut. 27:12)</a:t>
                      </a:r>
                      <a:endParaRPr lang="en-US" sz="2400" dirty="0">
                        <a:effectLst>
                          <a:outerShdw blurRad="38100" dist="38100" dir="2700000" algn="tl">
                            <a:srgbClr val="000000">
                              <a:alpha val="43137"/>
                            </a:srgbClr>
                          </a:outerShdw>
                        </a:effectLst>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00791">
                <a:tc>
                  <a:txBody>
                    <a:bodyPr/>
                    <a:lstStyle/>
                    <a:p>
                      <a:pPr marL="457200" marR="0" lvl="0" indent="-457200">
                        <a:spcBef>
                          <a:spcPts val="600"/>
                        </a:spcBef>
                        <a:spcAft>
                          <a:spcPts val="600"/>
                        </a:spcAft>
                        <a:buFont typeface="+mj-lt"/>
                        <a:buAutoNum type="arabicPeriod" startAt="6"/>
                      </a:pPr>
                      <a:r>
                        <a:rPr lang="en-US" sz="2400" dirty="0">
                          <a:effectLst>
                            <a:outerShdw blurRad="38100" dist="38100" dir="2700000" algn="tl">
                              <a:srgbClr val="000000">
                                <a:alpha val="43137"/>
                              </a:srgbClr>
                            </a:outerShdw>
                          </a:effectLst>
                          <a:latin typeface="+mn-lt"/>
                          <a:ea typeface="Times New Roman"/>
                        </a:rPr>
                        <a:t>Davidic</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600"/>
                        </a:spcAft>
                      </a:pPr>
                      <a:r>
                        <a:rPr kumimoji="0" lang="en-US" sz="2400" kern="1200" dirty="0" smtClean="0">
                          <a:solidFill>
                            <a:schemeClr val="tx1"/>
                          </a:solidFill>
                          <a:effectLst>
                            <a:outerShdw blurRad="38100" dist="38100" dir="2700000" algn="tl">
                              <a:srgbClr val="000000">
                                <a:alpha val="43137"/>
                              </a:srgbClr>
                            </a:outerShdw>
                          </a:effectLst>
                          <a:latin typeface="+mn-lt"/>
                          <a:ea typeface="+mn-ea"/>
                          <a:cs typeface="+mn-cs"/>
                        </a:rPr>
                        <a:t>2 Sa. 7:4-16, 22:51; 23:5; Ps. 89:3-4, 34-37; Lk. 1:32-33</a:t>
                      </a:r>
                      <a:endParaRPr lang="en-US" sz="2400" dirty="0">
                        <a:effectLst>
                          <a:outerShdw blurRad="38100" dist="38100" dir="2700000" algn="tl">
                            <a:srgbClr val="000000">
                              <a:alpha val="43137"/>
                            </a:srgbClr>
                          </a:outerShdw>
                        </a:effectLst>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600"/>
                        </a:spcAft>
                      </a:pPr>
                      <a:r>
                        <a:rPr lang="en-US" sz="2400" dirty="0">
                          <a:effectLst>
                            <a:outerShdw blurRad="38100" dist="38100" dir="2700000" algn="tl">
                              <a:srgbClr val="000000">
                                <a:alpha val="43137"/>
                              </a:srgbClr>
                            </a:outerShdw>
                          </a:effectLst>
                          <a:latin typeface="+mn-lt"/>
                          <a:ea typeface="Times New Roman"/>
                        </a:rPr>
                        <a:t>Everlasting throne.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600"/>
                        </a:spcAft>
                      </a:pPr>
                      <a:r>
                        <a:rPr kumimoji="0" lang="en-US" sz="2400" kern="1200" dirty="0" smtClean="0">
                          <a:solidFill>
                            <a:schemeClr val="tx1"/>
                          </a:solidFill>
                          <a:effectLst>
                            <a:outerShdw blurRad="38100" dist="38100" dir="2700000" algn="tl">
                              <a:srgbClr val="000000">
                                <a:alpha val="43137"/>
                              </a:srgbClr>
                            </a:outerShdw>
                          </a:effectLst>
                          <a:latin typeface="+mn-lt"/>
                          <a:ea typeface="+mn-ea"/>
                          <a:cs typeface="+mn-cs"/>
                        </a:rPr>
                        <a:t>Day Following Night</a:t>
                      </a:r>
                      <a:br>
                        <a:rPr kumimoji="0" lang="en-US" sz="2400" kern="1200" dirty="0" smtClean="0">
                          <a:solidFill>
                            <a:schemeClr val="tx1"/>
                          </a:solidFill>
                          <a:effectLst>
                            <a:outerShdw blurRad="38100" dist="38100" dir="2700000" algn="tl">
                              <a:srgbClr val="000000">
                                <a:alpha val="43137"/>
                              </a:srgbClr>
                            </a:outerShdw>
                          </a:effectLst>
                          <a:latin typeface="+mn-lt"/>
                          <a:ea typeface="+mn-ea"/>
                          <a:cs typeface="+mn-cs"/>
                        </a:rPr>
                      </a:br>
                      <a:r>
                        <a:rPr kumimoji="0" lang="en-US" sz="2400" kern="1200" dirty="0" smtClean="0">
                          <a:solidFill>
                            <a:schemeClr val="tx1"/>
                          </a:solidFill>
                          <a:effectLst>
                            <a:outerShdw blurRad="38100" dist="38100" dir="2700000" algn="tl">
                              <a:srgbClr val="000000">
                                <a:alpha val="43137"/>
                              </a:srgbClr>
                            </a:outerShdw>
                          </a:effectLst>
                          <a:latin typeface="+mn-lt"/>
                          <a:ea typeface="+mn-ea"/>
                          <a:cs typeface="+mn-cs"/>
                        </a:rPr>
                        <a:t>(Jer. 33:19-22)</a:t>
                      </a:r>
                      <a:endParaRPr lang="en-US" sz="2400" dirty="0">
                        <a:effectLst>
                          <a:outerShdw blurRad="38100" dist="38100" dir="2700000" algn="tl">
                            <a:srgbClr val="000000">
                              <a:alpha val="43137"/>
                            </a:srgbClr>
                          </a:outerShdw>
                        </a:effectLst>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graphicFrame>
        <p:nvGraphicFramePr>
          <p:cNvPr id="5" name="Table 4"/>
          <p:cNvGraphicFramePr>
            <a:graphicFrameLocks noGrp="1"/>
          </p:cNvGraphicFramePr>
          <p:nvPr/>
        </p:nvGraphicFramePr>
        <p:xfrm>
          <a:off x="381000" y="1828800"/>
          <a:ext cx="8458200" cy="2987040"/>
        </p:xfrm>
        <a:graphic>
          <a:graphicData uri="http://schemas.openxmlformats.org/drawingml/2006/table">
            <a:tbl>
              <a:tblPr/>
              <a:tblGrid>
                <a:gridCol w="1752600"/>
                <a:gridCol w="2476500"/>
                <a:gridCol w="2114550"/>
                <a:gridCol w="2114550"/>
              </a:tblGrid>
              <a:tr h="382250">
                <a:tc>
                  <a:txBody>
                    <a:bodyPr/>
                    <a:lstStyle/>
                    <a:p>
                      <a:pPr marL="0" marR="0" algn="ctr">
                        <a:spcBef>
                          <a:spcPts val="600"/>
                        </a:spcBef>
                        <a:spcAft>
                          <a:spcPts val="600"/>
                        </a:spcAft>
                      </a:pPr>
                      <a:r>
                        <a:rPr lang="en-US" sz="2800" dirty="0" err="1" smtClean="0">
                          <a:solidFill>
                            <a:srgbClr val="FFFFFF"/>
                          </a:solidFill>
                          <a:effectLst>
                            <a:outerShdw blurRad="38100" dist="38100" dir="2700000" algn="tl">
                              <a:srgbClr val="000000">
                                <a:alpha val="43137"/>
                              </a:srgbClr>
                            </a:outerShdw>
                          </a:effectLst>
                          <a:latin typeface="+mn-lt"/>
                          <a:ea typeface="Times New Roman"/>
                        </a:rPr>
                        <a:t>Cov</a:t>
                      </a:r>
                      <a:r>
                        <a:rPr lang="en-US" sz="2800" dirty="0" smtClean="0">
                          <a:solidFill>
                            <a:srgbClr val="FFFFFF"/>
                          </a:solidFill>
                          <a:effectLst>
                            <a:outerShdw blurRad="38100" dist="38100" dir="2700000" algn="tl">
                              <a:srgbClr val="000000">
                                <a:alpha val="43137"/>
                              </a:srgbClr>
                            </a:outerShdw>
                          </a:effectLst>
                          <a:latin typeface="+mn-lt"/>
                          <a:ea typeface="Times New Roman"/>
                        </a:rPr>
                        <a:t>. </a:t>
                      </a:r>
                      <a:r>
                        <a:rPr lang="en-US" sz="2800" dirty="0">
                          <a:solidFill>
                            <a:srgbClr val="FFFFFF"/>
                          </a:solidFill>
                          <a:effectLst>
                            <a:outerShdw blurRad="38100" dist="38100" dir="2700000" algn="tl">
                              <a:srgbClr val="000000">
                                <a:alpha val="43137"/>
                              </a:srgbClr>
                            </a:outerShdw>
                          </a:effectLst>
                          <a:latin typeface="+mn-lt"/>
                          <a:ea typeface="Times New Roman"/>
                        </a:rPr>
                        <a:t>Name</a:t>
                      </a:r>
                      <a:endParaRPr lang="en-US" sz="2800" dirty="0">
                        <a:effectLst>
                          <a:outerShdw blurRad="38100" dist="38100" dir="2700000" algn="tl">
                            <a:srgbClr val="000000">
                              <a:alpha val="43137"/>
                            </a:srgbClr>
                          </a:outerShdw>
                        </a:effectLst>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marL="0" marR="0" algn="ctr">
                        <a:spcBef>
                          <a:spcPts val="600"/>
                        </a:spcBef>
                        <a:spcAft>
                          <a:spcPts val="600"/>
                        </a:spcAft>
                      </a:pPr>
                      <a:r>
                        <a:rPr lang="en-US" sz="2800" dirty="0">
                          <a:solidFill>
                            <a:srgbClr val="FFFFFF"/>
                          </a:solidFill>
                          <a:effectLst>
                            <a:outerShdw blurRad="38100" dist="38100" dir="2700000" algn="tl">
                              <a:srgbClr val="000000">
                                <a:alpha val="43137"/>
                              </a:srgbClr>
                            </a:outerShdw>
                          </a:effectLst>
                          <a:latin typeface="+mn-lt"/>
                          <a:ea typeface="Times New Roman"/>
                        </a:rPr>
                        <a:t>Scripture</a:t>
                      </a:r>
                      <a:endParaRPr lang="en-US" sz="2800" dirty="0">
                        <a:effectLst>
                          <a:outerShdw blurRad="38100" dist="38100" dir="2700000" algn="tl">
                            <a:srgbClr val="000000">
                              <a:alpha val="43137"/>
                            </a:srgbClr>
                          </a:outerShdw>
                        </a:effectLst>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marL="0" marR="0" algn="ctr">
                        <a:spcBef>
                          <a:spcPts val="600"/>
                        </a:spcBef>
                        <a:spcAft>
                          <a:spcPts val="600"/>
                        </a:spcAft>
                      </a:pPr>
                      <a:r>
                        <a:rPr lang="en-US" sz="2800" dirty="0">
                          <a:solidFill>
                            <a:srgbClr val="FFFFFF"/>
                          </a:solidFill>
                          <a:effectLst>
                            <a:outerShdw blurRad="38100" dist="38100" dir="2700000" algn="tl">
                              <a:srgbClr val="000000">
                                <a:alpha val="43137"/>
                              </a:srgbClr>
                            </a:outerShdw>
                          </a:effectLst>
                          <a:latin typeface="+mn-lt"/>
                          <a:ea typeface="Times New Roman"/>
                        </a:rPr>
                        <a:t>Terms</a:t>
                      </a:r>
                      <a:endParaRPr lang="en-US" sz="2800" dirty="0">
                        <a:effectLst>
                          <a:outerShdw blurRad="38100" dist="38100" dir="2700000" algn="tl">
                            <a:srgbClr val="000000">
                              <a:alpha val="43137"/>
                            </a:srgbClr>
                          </a:outerShdw>
                        </a:effectLst>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marL="0" marR="0" algn="ctr">
                        <a:spcBef>
                          <a:spcPts val="600"/>
                        </a:spcBef>
                        <a:spcAft>
                          <a:spcPts val="600"/>
                        </a:spcAft>
                      </a:pPr>
                      <a:r>
                        <a:rPr lang="en-US" sz="2800" dirty="0">
                          <a:solidFill>
                            <a:srgbClr val="FFFFFF"/>
                          </a:solidFill>
                          <a:effectLst>
                            <a:outerShdw blurRad="38100" dist="38100" dir="2700000" algn="tl">
                              <a:srgbClr val="000000">
                                <a:alpha val="43137"/>
                              </a:srgbClr>
                            </a:outerShdw>
                          </a:effectLst>
                          <a:latin typeface="+mn-lt"/>
                          <a:ea typeface="Times New Roman"/>
                        </a:rPr>
                        <a:t>Sign</a:t>
                      </a:r>
                      <a:endParaRPr lang="en-US" sz="2800" dirty="0">
                        <a:effectLst>
                          <a:outerShdw blurRad="38100" dist="38100" dir="2700000" algn="tl">
                            <a:srgbClr val="000000">
                              <a:alpha val="43137"/>
                            </a:srgbClr>
                          </a:outerShdw>
                        </a:effectLst>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r>
              <a:tr h="1051185">
                <a:tc>
                  <a:txBody>
                    <a:bodyPr/>
                    <a:lstStyle/>
                    <a:p>
                      <a:pPr marL="457200" marR="0" lvl="0" indent="-457200">
                        <a:spcBef>
                          <a:spcPts val="600"/>
                        </a:spcBef>
                        <a:spcAft>
                          <a:spcPts val="600"/>
                        </a:spcAft>
                        <a:buFont typeface="+mj-lt"/>
                        <a:buAutoNum type="arabicPeriod" startAt="7"/>
                      </a:pPr>
                      <a:r>
                        <a:rPr lang="en-US" sz="2400" dirty="0">
                          <a:effectLst>
                            <a:outerShdw blurRad="38100" dist="38100" dir="2700000" algn="tl">
                              <a:srgbClr val="000000">
                                <a:alpha val="43137"/>
                              </a:srgbClr>
                            </a:outerShdw>
                          </a:effectLst>
                          <a:latin typeface="+mn-lt"/>
                          <a:ea typeface="Times New Roman"/>
                        </a:rPr>
                        <a:t>New</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600"/>
                        </a:spcAft>
                      </a:pPr>
                      <a:r>
                        <a:rPr kumimoji="0" lang="en-US" sz="2400" kern="1200" dirty="0" smtClean="0">
                          <a:solidFill>
                            <a:schemeClr val="tx1"/>
                          </a:solidFill>
                          <a:effectLst>
                            <a:outerShdw blurRad="38100" dist="38100" dir="2700000" algn="tl">
                              <a:srgbClr val="000000">
                                <a:alpha val="43137"/>
                              </a:srgbClr>
                            </a:outerShdw>
                          </a:effectLst>
                          <a:latin typeface="+mn-lt"/>
                          <a:ea typeface="+mn-ea"/>
                          <a:cs typeface="+mn-cs"/>
                        </a:rPr>
                        <a:t>Jer. 31:31-34; Ezek. 36-37; Mt. 26:28; Lk. 22:20; He. 8:8-12, 9:15</a:t>
                      </a:r>
                      <a:r>
                        <a:rPr lang="en-US" sz="2400" dirty="0" smtClean="0">
                          <a:effectLst>
                            <a:outerShdw blurRad="38100" dist="38100" dir="2700000" algn="tl">
                              <a:srgbClr val="000000">
                                <a:alpha val="43137"/>
                              </a:srgbClr>
                            </a:outerShdw>
                          </a:effectLst>
                          <a:latin typeface="+mn-lt"/>
                          <a:ea typeface="Times New Roman"/>
                        </a:rPr>
                        <a:t> </a:t>
                      </a:r>
                      <a:endParaRPr lang="en-US" sz="2400" dirty="0">
                        <a:effectLst>
                          <a:outerShdw blurRad="38100" dist="38100" dir="2700000" algn="tl">
                            <a:srgbClr val="000000">
                              <a:alpha val="43137"/>
                            </a:srgbClr>
                          </a:outerShdw>
                        </a:effectLst>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600"/>
                        </a:spcAft>
                      </a:pPr>
                      <a:r>
                        <a:rPr kumimoji="0" lang="en-US" sz="2400" kern="1200" dirty="0" smtClean="0">
                          <a:solidFill>
                            <a:schemeClr val="tx1"/>
                          </a:solidFill>
                          <a:effectLst>
                            <a:outerShdw blurRad="38100" dist="38100" dir="2700000" algn="tl">
                              <a:srgbClr val="000000">
                                <a:alpha val="43137"/>
                              </a:srgbClr>
                            </a:outerShdw>
                          </a:effectLst>
                          <a:latin typeface="+mn-lt"/>
                          <a:ea typeface="+mn-ea"/>
                          <a:cs typeface="+mn-cs"/>
                        </a:rPr>
                        <a:t>Kingdom of God (Lk. 22:29).  </a:t>
                      </a:r>
                      <a:r>
                        <a:rPr lang="en-US" sz="2400" dirty="0" smtClean="0">
                          <a:effectLst>
                            <a:outerShdw blurRad="38100" dist="38100" dir="2700000" algn="tl">
                              <a:srgbClr val="000000">
                                <a:alpha val="43137"/>
                              </a:srgbClr>
                            </a:outerShdw>
                          </a:effectLst>
                          <a:latin typeface="+mn-lt"/>
                          <a:ea typeface="Times New Roman"/>
                        </a:rPr>
                        <a:t>This </a:t>
                      </a:r>
                      <a:r>
                        <a:rPr lang="en-US" sz="2400" dirty="0">
                          <a:effectLst>
                            <a:outerShdw blurRad="38100" dist="38100" dir="2700000" algn="tl">
                              <a:srgbClr val="000000">
                                <a:alpha val="43137"/>
                              </a:srgbClr>
                            </a:outerShdw>
                          </a:effectLst>
                          <a:latin typeface="+mn-lt"/>
                          <a:ea typeface="Times New Roman"/>
                        </a:rPr>
                        <a:t>includes salvation and the law written on hearts.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600"/>
                        </a:spcAft>
                      </a:pPr>
                      <a:r>
                        <a:rPr kumimoji="0" lang="en-US" sz="2400" kern="1200" dirty="0" smtClean="0">
                          <a:solidFill>
                            <a:schemeClr val="tx1"/>
                          </a:solidFill>
                          <a:effectLst>
                            <a:outerShdw blurRad="38100" dist="38100" dir="2700000" algn="tl">
                              <a:srgbClr val="000000">
                                <a:alpha val="43137"/>
                              </a:srgbClr>
                            </a:outerShdw>
                          </a:effectLst>
                          <a:latin typeface="+mn-lt"/>
                          <a:ea typeface="+mn-ea"/>
                          <a:cs typeface="+mn-cs"/>
                        </a:rPr>
                        <a:t>Communion</a:t>
                      </a:r>
                      <a:br>
                        <a:rPr kumimoji="0" lang="en-US" sz="2400" kern="1200" dirty="0" smtClean="0">
                          <a:solidFill>
                            <a:schemeClr val="tx1"/>
                          </a:solidFill>
                          <a:effectLst>
                            <a:outerShdw blurRad="38100" dist="38100" dir="2700000" algn="tl">
                              <a:srgbClr val="000000">
                                <a:alpha val="43137"/>
                              </a:srgbClr>
                            </a:outerShdw>
                          </a:effectLst>
                          <a:latin typeface="+mn-lt"/>
                          <a:ea typeface="+mn-ea"/>
                          <a:cs typeface="+mn-cs"/>
                        </a:rPr>
                      </a:br>
                      <a:r>
                        <a:rPr kumimoji="0" lang="en-US" sz="2400" kern="1200" dirty="0" smtClean="0">
                          <a:solidFill>
                            <a:schemeClr val="tx1"/>
                          </a:solidFill>
                          <a:effectLst>
                            <a:outerShdw blurRad="38100" dist="38100" dir="2700000" algn="tl">
                              <a:srgbClr val="000000">
                                <a:alpha val="43137"/>
                              </a:srgbClr>
                            </a:outerShdw>
                          </a:effectLst>
                          <a:latin typeface="+mn-lt"/>
                          <a:ea typeface="+mn-ea"/>
                          <a:cs typeface="+mn-cs"/>
                        </a:rPr>
                        <a:t>(1 Cor. 11:24-25)</a:t>
                      </a:r>
                      <a:endParaRPr lang="en-US" sz="2400" dirty="0">
                        <a:effectLst>
                          <a:outerShdw blurRad="38100" dist="38100" dir="2700000" algn="tl">
                            <a:srgbClr val="000000">
                              <a:alpha val="43137"/>
                            </a:srgbClr>
                          </a:outerShdw>
                        </a:effectLst>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a:xfrm>
            <a:off x="457200" y="1775191"/>
            <a:ext cx="8229600" cy="4854209"/>
          </a:xfrm>
        </p:spPr>
        <p:txBody>
          <a:bodyPr>
            <a:normAutofit/>
          </a:bodyPr>
          <a:lstStyle/>
          <a:p>
            <a:r>
              <a:rPr lang="en-US" dirty="0" smtClean="0">
                <a:effectLst>
                  <a:outerShdw blurRad="38100" dist="38100" dir="2700000" algn="tl">
                    <a:srgbClr val="000000">
                      <a:alpha val="43137"/>
                    </a:srgbClr>
                  </a:outerShdw>
                </a:effectLst>
              </a:rPr>
              <a:t>Take a Bible and open it to any page. </a:t>
            </a:r>
          </a:p>
          <a:p>
            <a:r>
              <a:rPr lang="en-US" dirty="0" smtClean="0">
                <a:effectLst>
                  <a:outerShdw blurRad="38100" dist="38100" dir="2700000" algn="tl">
                    <a:srgbClr val="000000">
                      <a:alpha val="43137"/>
                    </a:srgbClr>
                  </a:outerShdw>
                </a:effectLst>
              </a:rPr>
              <a:t>Most likely, you are reading a passage involving one or more Bible covenants.</a:t>
            </a:r>
          </a:p>
          <a:p>
            <a:r>
              <a:rPr lang="en-US" dirty="0" smtClean="0">
                <a:effectLst>
                  <a:outerShdw blurRad="38100" dist="38100" dir="2700000" algn="tl">
                    <a:srgbClr val="000000">
                      <a:alpha val="43137"/>
                    </a:srgbClr>
                  </a:outerShdw>
                </a:effectLst>
              </a:rPr>
              <a:t>Even if a covenant is not specifically mentioned, or covenant language used, the covenant relationship is always in the background informing every verse. </a:t>
            </a:r>
          </a:p>
          <a:p>
            <a:r>
              <a:rPr lang="en-US" dirty="0" smtClean="0">
                <a:effectLst>
                  <a:outerShdw blurRad="38100" dist="38100" dir="2700000" algn="tl">
                    <a:srgbClr val="000000">
                      <a:alpha val="43137"/>
                    </a:srgbClr>
                  </a:outerShdw>
                </a:effectLst>
              </a:rPr>
              <a:t>The Bible is a book of covenants, and almost every word relates to those agreements.</a:t>
            </a:r>
            <a:endParaRPr lang="en-US" b="1" dirty="0" smtClean="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pic>
        <p:nvPicPr>
          <p:cNvPr id="32770" name="Picture 2" descr="http://www.cogwms.com/wp-content/uploads/2011/06/Jesus-disciples-passover-New-Covenant.jpg"/>
          <p:cNvPicPr>
            <a:picLocks noChangeAspect="1" noChangeArrowheads="1"/>
          </p:cNvPicPr>
          <p:nvPr/>
        </p:nvPicPr>
        <p:blipFill>
          <a:blip r:embed="rId2" cstate="print"/>
          <a:srcRect/>
          <a:stretch>
            <a:fillRect/>
          </a:stretch>
        </p:blipFill>
        <p:spPr bwMode="auto">
          <a:xfrm>
            <a:off x="457200" y="1828800"/>
            <a:ext cx="8240574" cy="4648200"/>
          </a:xfrm>
          <a:prstGeom prst="rect">
            <a:avLst/>
          </a:prstGeom>
          <a:ln>
            <a:noFill/>
          </a:ln>
          <a:effectLst>
            <a:softEdge rad="112500"/>
          </a:effectLst>
        </p:spPr>
      </p:pic>
      <p:sp>
        <p:nvSpPr>
          <p:cNvPr id="4" name="TextBox 3"/>
          <p:cNvSpPr txBox="1"/>
          <p:nvPr/>
        </p:nvSpPr>
        <p:spPr>
          <a:xfrm>
            <a:off x="609600" y="6248400"/>
            <a:ext cx="7451335" cy="400110"/>
          </a:xfrm>
          <a:prstGeom prst="rect">
            <a:avLst/>
          </a:prstGeom>
          <a:noFill/>
        </p:spPr>
        <p:txBody>
          <a:bodyPr wrap="none" rtlCol="0">
            <a:spAutoFit/>
          </a:bodyPr>
          <a:lstStyle/>
          <a:p>
            <a:r>
              <a:rPr lang="en-US" sz="2000" dirty="0" smtClean="0">
                <a:effectLst>
                  <a:outerShdw blurRad="38100" dist="38100" dir="2700000" algn="tl">
                    <a:srgbClr val="000000">
                      <a:alpha val="43137"/>
                    </a:srgbClr>
                  </a:outerShdw>
                </a:effectLst>
              </a:rPr>
              <a:t>Christ institutes the New Covenant with His disciples during Passover.</a:t>
            </a:r>
            <a:endParaRPr lang="en-US" sz="200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a:xfrm>
            <a:off x="457200" y="1775191"/>
            <a:ext cx="8229600" cy="5082809"/>
          </a:xfrm>
        </p:spPr>
        <p:txBody>
          <a:bodyPr>
            <a:normAutofit fontScale="92500" lnSpcReduction="10000"/>
          </a:bodyPr>
          <a:lstStyle/>
          <a:p>
            <a:r>
              <a:rPr lang="en-US" dirty="0" smtClean="0">
                <a:effectLst>
                  <a:outerShdw blurRad="38100" dist="38100" dir="2700000" algn="tl">
                    <a:srgbClr val="000000">
                      <a:alpha val="43137"/>
                    </a:srgbClr>
                  </a:outerShdw>
                </a:effectLst>
              </a:rPr>
              <a:t>The </a:t>
            </a:r>
            <a:r>
              <a:rPr lang="en-US" dirty="0" err="1" smtClean="0">
                <a:effectLst>
                  <a:outerShdw blurRad="38100" dist="38100" dir="2700000" algn="tl">
                    <a:srgbClr val="000000">
                      <a:alpha val="43137"/>
                    </a:srgbClr>
                  </a:outerShdw>
                </a:effectLst>
              </a:rPr>
              <a:t>Adamic</a:t>
            </a:r>
            <a:r>
              <a:rPr lang="en-US" dirty="0" smtClean="0">
                <a:effectLst>
                  <a:outerShdw blurRad="38100" dist="38100" dir="2700000" algn="tl">
                    <a:srgbClr val="000000">
                      <a:alpha val="43137"/>
                    </a:srgbClr>
                  </a:outerShdw>
                </a:effectLst>
              </a:rPr>
              <a:t> covenant dealt with the global </a:t>
            </a:r>
            <a:r>
              <a:rPr lang="en-US" dirty="0" smtClean="0">
                <a:effectLst>
                  <a:outerShdw blurRad="38100" dist="38100" dir="2700000" algn="tl">
                    <a:srgbClr val="000000">
                      <a:alpha val="43137"/>
                    </a:srgbClr>
                  </a:outerShdw>
                </a:effectLst>
              </a:rPr>
              <a:t>effects </a:t>
            </a:r>
            <a:r>
              <a:rPr lang="en-US" dirty="0" smtClean="0">
                <a:effectLst>
                  <a:outerShdw blurRad="38100" dist="38100" dir="2700000" algn="tl">
                    <a:srgbClr val="000000">
                      <a:alpha val="43137"/>
                    </a:srgbClr>
                  </a:outerShdw>
                </a:effectLst>
              </a:rPr>
              <a:t>of the Fall (Ge. 3).</a:t>
            </a:r>
          </a:p>
          <a:p>
            <a:r>
              <a:rPr lang="en-US" dirty="0" smtClean="0">
                <a:effectLst>
                  <a:outerShdw blurRad="38100" dist="38100" dir="2700000" algn="tl">
                    <a:srgbClr val="000000">
                      <a:alpha val="43137"/>
                    </a:srgbClr>
                  </a:outerShdw>
                </a:effectLst>
              </a:rPr>
              <a:t>The </a:t>
            </a:r>
            <a:r>
              <a:rPr lang="en-US" dirty="0" err="1" smtClean="0">
                <a:effectLst>
                  <a:outerShdw blurRad="38100" dist="38100" dir="2700000" algn="tl">
                    <a:srgbClr val="000000">
                      <a:alpha val="43137"/>
                    </a:srgbClr>
                  </a:outerShdw>
                </a:effectLst>
              </a:rPr>
              <a:t>Noahic</a:t>
            </a:r>
            <a:r>
              <a:rPr lang="en-US" dirty="0" smtClean="0">
                <a:effectLst>
                  <a:outerShdw blurRad="38100" dist="38100" dir="2700000" algn="tl">
                    <a:srgbClr val="000000">
                      <a:alpha val="43137"/>
                    </a:srgbClr>
                  </a:outerShdw>
                </a:effectLst>
              </a:rPr>
              <a:t> covenant dealt with the global </a:t>
            </a:r>
            <a:r>
              <a:rPr lang="en-US" dirty="0" smtClean="0">
                <a:effectLst>
                  <a:outerShdw blurRad="38100" dist="38100" dir="2700000" algn="tl">
                    <a:srgbClr val="000000">
                      <a:alpha val="43137"/>
                    </a:srgbClr>
                  </a:outerShdw>
                </a:effectLst>
              </a:rPr>
              <a:t>effects </a:t>
            </a:r>
            <a:r>
              <a:rPr lang="en-US" dirty="0" smtClean="0">
                <a:effectLst>
                  <a:outerShdw blurRad="38100" dist="38100" dir="2700000" algn="tl">
                    <a:srgbClr val="000000">
                      <a:alpha val="43137"/>
                    </a:srgbClr>
                  </a:outerShdw>
                </a:effectLst>
              </a:rPr>
              <a:t>of the flood (Ge. 6-8).</a:t>
            </a:r>
          </a:p>
          <a:p>
            <a:r>
              <a:rPr lang="en-US" dirty="0" smtClean="0">
                <a:effectLst>
                  <a:outerShdw blurRad="38100" dist="38100" dir="2700000" algn="tl">
                    <a:srgbClr val="000000">
                      <a:alpha val="43137"/>
                    </a:srgbClr>
                  </a:outerShdw>
                </a:effectLst>
              </a:rPr>
              <a:t>The Abrahamic covenant brought a global promise (Ge. 12).</a:t>
            </a:r>
          </a:p>
          <a:p>
            <a:r>
              <a:rPr lang="en-US" dirty="0" smtClean="0">
                <a:effectLst>
                  <a:outerShdw blurRad="38100" dist="38100" dir="2700000" algn="tl">
                    <a:srgbClr val="000000">
                      <a:alpha val="43137"/>
                    </a:srgbClr>
                  </a:outerShdw>
                </a:effectLst>
              </a:rPr>
              <a:t>The </a:t>
            </a:r>
            <a:r>
              <a:rPr lang="en-US" dirty="0" err="1" smtClean="0">
                <a:effectLst>
                  <a:outerShdw blurRad="38100" dist="38100" dir="2700000" algn="tl">
                    <a:srgbClr val="000000">
                      <a:alpha val="43137"/>
                    </a:srgbClr>
                  </a:outerShdw>
                </a:effectLst>
              </a:rPr>
              <a:t>Mosiac</a:t>
            </a:r>
            <a:r>
              <a:rPr lang="en-US" dirty="0" smtClean="0">
                <a:effectLst>
                  <a:outerShdw blurRad="38100" dist="38100" dir="2700000" algn="tl">
                    <a:srgbClr val="000000">
                      <a:alpha val="43137"/>
                    </a:srgbClr>
                  </a:outerShdw>
                </a:effectLst>
              </a:rPr>
              <a:t> covenant brought a global recognition of God’s love for His people (Deut. 4:6-8; Ps. 67).</a:t>
            </a:r>
          </a:p>
          <a:p>
            <a:r>
              <a:rPr lang="en-US" dirty="0" smtClean="0">
                <a:effectLst>
                  <a:outerShdw blurRad="38100" dist="38100" dir="2700000" algn="tl">
                    <a:srgbClr val="000000">
                      <a:alpha val="43137"/>
                    </a:srgbClr>
                  </a:outerShdw>
                </a:effectLst>
              </a:rPr>
              <a:t>The New covenant brought global salvation through Christ (Jn. 3:16).</a:t>
            </a:r>
          </a:p>
          <a:p>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All but two (Mosaic and Palestinian) of the divine covenants are irrevocable.</a:t>
            </a:r>
          </a:p>
          <a:p>
            <a:r>
              <a:rPr lang="en-US" dirty="0" smtClean="0">
                <a:effectLst>
                  <a:outerShdw blurRad="38100" dist="38100" dir="2700000" algn="tl">
                    <a:srgbClr val="000000">
                      <a:alpha val="43137"/>
                    </a:srgbClr>
                  </a:outerShdw>
                </a:effectLst>
              </a:rPr>
              <a:t>Regarding the irrevocable covenants, when God made His covenant with Abraham, for example, He alone passed through the pieces of the sacrifices.</a:t>
            </a:r>
          </a:p>
          <a:p>
            <a:r>
              <a:rPr lang="en-US" dirty="0" smtClean="0">
                <a:effectLst>
                  <a:outerShdw blurRad="38100" dist="38100" dir="2700000" algn="tl">
                    <a:srgbClr val="000000">
                      <a:alpha val="43137"/>
                    </a:srgbClr>
                  </a:outerShdw>
                </a:effectLst>
              </a:rPr>
              <a:t>He did not require Abraham to do the same.</a:t>
            </a:r>
          </a:p>
          <a:p>
            <a:r>
              <a:rPr lang="en-US" dirty="0" smtClean="0">
                <a:effectLst>
                  <a:outerShdw blurRad="38100" dist="38100" dir="2700000" algn="tl">
                    <a:srgbClr val="000000">
                      <a:alpha val="43137"/>
                    </a:srgbClr>
                  </a:outerShdw>
                </a:effectLst>
              </a:rPr>
              <a:t>Further, God </a:t>
            </a:r>
            <a:r>
              <a:rPr lang="en-US" i="1" dirty="0" smtClean="0">
                <a:effectLst>
                  <a:outerShdw blurRad="38100" dist="38100" dir="2700000" algn="tl">
                    <a:srgbClr val="000000">
                      <a:alpha val="43137"/>
                    </a:srgbClr>
                  </a:outerShdw>
                </a:effectLst>
              </a:rPr>
              <a:t>alone</a:t>
            </a:r>
            <a:r>
              <a:rPr lang="en-US" dirty="0" smtClean="0">
                <a:effectLst>
                  <a:outerShdw blurRad="38100" dist="38100" dir="2700000" algn="tl">
                    <a:srgbClr val="000000">
                      <a:alpha val="43137"/>
                    </a:srgbClr>
                  </a:outerShdw>
                </a:effectLst>
              </a:rPr>
              <a:t> swore by His eternal, unchangeable nature (He. 6:16-18).</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a:xfrm>
            <a:off x="457200" y="1775191"/>
            <a:ext cx="8229600" cy="5082809"/>
          </a:xfrm>
        </p:spPr>
        <p:txBody>
          <a:bodyPr>
            <a:normAutofit/>
          </a:bodyPr>
          <a:lstStyle/>
          <a:p>
            <a:r>
              <a:rPr lang="en-US" dirty="0" smtClean="0">
                <a:effectLst>
                  <a:outerShdw blurRad="38100" dist="38100" dir="2700000" algn="tl">
                    <a:srgbClr val="000000">
                      <a:alpha val="43137"/>
                    </a:srgbClr>
                  </a:outerShdw>
                </a:effectLst>
              </a:rPr>
              <a:t>The promise and the oath guaranteed that God would unilaterally fulfill His covenant to Abraham.</a:t>
            </a:r>
          </a:p>
          <a:p>
            <a:r>
              <a:rPr lang="en-US" dirty="0" smtClean="0">
                <a:effectLst>
                  <a:outerShdw blurRad="38100" dist="38100" dir="2700000" algn="tl">
                    <a:srgbClr val="000000">
                      <a:alpha val="43137"/>
                    </a:srgbClr>
                  </a:outerShdw>
                </a:effectLst>
              </a:rPr>
              <a:t>In this way, God’s covenant with Abraham was an irrevocable, “everlasting covenant” (Ge. 17:7, 13, 19).</a:t>
            </a:r>
          </a:p>
          <a:p>
            <a:r>
              <a:rPr lang="en-US" dirty="0" smtClean="0">
                <a:effectLst>
                  <a:outerShdw blurRad="38100" dist="38100" dir="2700000" algn="tl">
                    <a:srgbClr val="000000">
                      <a:alpha val="43137"/>
                    </a:srgbClr>
                  </a:outerShdw>
                </a:effectLst>
              </a:rPr>
              <a:t>Taking another example, in the Davidic covenant, God promised a kingdom to David’s posterity.  It was likewise irrevocable (see Psalm 89:28-37).</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In contrast, the only revocable divine covenants are the Mosaic Covenant and the closely related Palestinian Covenant.</a:t>
            </a:r>
          </a:p>
          <a:p>
            <a:r>
              <a:rPr lang="en-US" dirty="0" smtClean="0">
                <a:effectLst>
                  <a:outerShdw blurRad="38100" dist="38100" dir="2700000" algn="tl">
                    <a:srgbClr val="000000">
                      <a:alpha val="43137"/>
                    </a:srgbClr>
                  </a:outerShdw>
                </a:effectLst>
              </a:rPr>
              <a:t>The covenant made with Moses and the nation of Israel (Mosaic) and reiterated and updated by Joshua (Palestinian) was contingent upon their obedience to the law (Ex. 19:5-8).</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The Mosaic Covenant was a covenant of works, “not an unconditional promise of salvation made to the whole world but a special contract made with a special people...”.</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With the failure of Israel to keep their covenant (Jer. 31:32; Zech. 11:10), God promised a </a:t>
            </a:r>
            <a:r>
              <a:rPr lang="en-US" i="1" dirty="0" smtClean="0">
                <a:effectLst>
                  <a:outerShdw blurRad="38100" dist="38100" dir="2700000" algn="tl">
                    <a:srgbClr val="000000">
                      <a:alpha val="43137"/>
                    </a:srgbClr>
                  </a:outerShdw>
                </a:effectLst>
              </a:rPr>
              <a:t>new</a:t>
            </a:r>
            <a:r>
              <a:rPr lang="en-US" dirty="0" smtClean="0">
                <a:effectLst>
                  <a:outerShdw blurRad="38100" dist="38100" dir="2700000" algn="tl">
                    <a:srgbClr val="000000">
                      <a:alpha val="43137"/>
                    </a:srgbClr>
                  </a:outerShdw>
                </a:effectLst>
              </a:rPr>
              <a:t> covenant with the “house of Israel and the house of Judah” that was “</a:t>
            </a:r>
            <a:r>
              <a:rPr lang="en-US" i="1" dirty="0" smtClean="0">
                <a:effectLst>
                  <a:outerShdw blurRad="38100" dist="38100" dir="2700000" algn="tl">
                    <a:srgbClr val="000000">
                      <a:alpha val="43137"/>
                    </a:srgbClr>
                  </a:outerShdw>
                </a:effectLst>
              </a:rPr>
              <a:t>not like</a:t>
            </a:r>
            <a:r>
              <a:rPr lang="en-US" dirty="0" smtClean="0">
                <a:effectLst>
                  <a:outerShdw blurRad="38100" dist="38100" dir="2700000" algn="tl">
                    <a:srgbClr val="000000">
                      <a:alpha val="43137"/>
                    </a:srgbClr>
                  </a:outerShdw>
                </a:effectLst>
              </a:rPr>
              <a:t> the covenant I made with their fathers” (Jer. 31:31-32). </a:t>
            </a:r>
          </a:p>
          <a:p>
            <a:r>
              <a:rPr lang="en-US" dirty="0" smtClean="0">
                <a:effectLst>
                  <a:outerShdw blurRad="38100" dist="38100" dir="2700000" algn="tl">
                    <a:srgbClr val="000000">
                      <a:alpha val="43137"/>
                    </a:srgbClr>
                  </a:outerShdw>
                </a:effectLst>
              </a:rPr>
              <a:t>In fact, the writer of Hebrews declared that the Mosaic covenant was </a:t>
            </a:r>
            <a:r>
              <a:rPr lang="en-US" i="1" dirty="0" smtClean="0">
                <a:effectLst>
                  <a:outerShdw blurRad="38100" dist="38100" dir="2700000" algn="tl">
                    <a:srgbClr val="000000">
                      <a:alpha val="43137"/>
                    </a:srgbClr>
                  </a:outerShdw>
                </a:effectLst>
              </a:rPr>
              <a:t>passing away</a:t>
            </a:r>
            <a:r>
              <a:rPr lang="en-US" dirty="0" smtClean="0">
                <a:effectLst>
                  <a:outerShdw blurRad="38100" dist="38100" dir="2700000" algn="tl">
                    <a:srgbClr val="000000">
                      <a:alpha val="43137"/>
                    </a:srgbClr>
                  </a:outerShdw>
                </a:effectLst>
              </a:rPr>
              <a:t> (He. 8:13).</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sz="3600" b="1" dirty="0" smtClean="0">
                <a:effectLst>
                  <a:outerShdw blurRad="38100" dist="38100" dir="2700000" algn="tl">
                    <a:srgbClr val="000000">
                      <a:alpha val="43137"/>
                    </a:srgbClr>
                  </a:outerShdw>
                </a:effectLst>
              </a:rPr>
              <a:t>What does a covenant with God provide?</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lnSpcReduction="10000"/>
          </a:bodyPr>
          <a:lstStyle/>
          <a:p>
            <a:r>
              <a:rPr lang="en-US" i="1" dirty="0" smtClean="0">
                <a:effectLst>
                  <a:outerShdw blurRad="38100" dist="38100" dir="2700000" algn="tl">
                    <a:srgbClr val="000000">
                      <a:alpha val="43137"/>
                    </a:srgbClr>
                  </a:outerShdw>
                </a:effectLst>
              </a:rPr>
              <a:t>A covenant provides God’s grace.  </a:t>
            </a:r>
            <a:r>
              <a:rPr lang="en-US" dirty="0" smtClean="0">
                <a:effectLst>
                  <a:outerShdw blurRad="38100" dist="38100" dir="2700000" algn="tl">
                    <a:srgbClr val="000000">
                      <a:alpha val="43137"/>
                    </a:srgbClr>
                  </a:outerShdw>
                </a:effectLst>
              </a:rPr>
              <a:t>Covenants are not just legal treaties.  They are gratuitous acts—divine dispositions of His grace and mercy. </a:t>
            </a:r>
          </a:p>
          <a:p>
            <a:r>
              <a:rPr lang="en-US" dirty="0" smtClean="0">
                <a:effectLst>
                  <a:outerShdw blurRad="38100" dist="38100" dir="2700000" algn="tl">
                    <a:srgbClr val="000000">
                      <a:alpha val="43137"/>
                    </a:srgbClr>
                  </a:outerShdw>
                </a:effectLst>
              </a:rPr>
              <a:t>God initiates the covenant process (Ge. 6:18; 15:18; Ex. 24:8; Jer. 31:31; Lk. 22:20) and provides the means to fulfill the terms.</a:t>
            </a:r>
          </a:p>
          <a:p>
            <a:r>
              <a:rPr lang="en-US" dirty="0" smtClean="0">
                <a:effectLst>
                  <a:outerShdw blurRad="38100" dist="38100" dir="2700000" algn="tl">
                    <a:srgbClr val="000000">
                      <a:alpha val="43137"/>
                    </a:srgbClr>
                  </a:outerShdw>
                </a:effectLst>
              </a:rPr>
              <a:t>Grace is God extending Himself to meet our needs.  Without His grace, we would not be able to have a relationship with Him.</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i="1" dirty="0" smtClean="0">
                <a:effectLst>
                  <a:outerShdw blurRad="38100" dist="38100" dir="2700000" algn="tl">
                    <a:srgbClr val="000000">
                      <a:alpha val="43137"/>
                    </a:srgbClr>
                  </a:outerShdw>
                </a:effectLst>
              </a:rPr>
              <a:t>A covenant provides great promises.  </a:t>
            </a:r>
            <a:r>
              <a:rPr lang="en-US" dirty="0" smtClean="0">
                <a:effectLst>
                  <a:outerShdw blurRad="38100" dist="38100" dir="2700000" algn="tl">
                    <a:srgbClr val="000000">
                      <a:alpha val="43137"/>
                    </a:srgbClr>
                  </a:outerShdw>
                </a:effectLst>
              </a:rPr>
              <a:t>God </a:t>
            </a:r>
            <a:r>
              <a:rPr lang="en-US" dirty="0" err="1" smtClean="0">
                <a:effectLst>
                  <a:outerShdw blurRad="38100" dist="38100" dir="2700000" algn="tl">
                    <a:srgbClr val="000000">
                      <a:alpha val="43137"/>
                    </a:srgbClr>
                  </a:outerShdw>
                </a:effectLst>
              </a:rPr>
              <a:t>sovereignly</a:t>
            </a:r>
            <a:r>
              <a:rPr lang="en-US" dirty="0" smtClean="0">
                <a:effectLst>
                  <a:outerShdw blurRad="38100" dist="38100" dir="2700000" algn="tl">
                    <a:srgbClr val="000000">
                      <a:alpha val="43137"/>
                    </a:srgbClr>
                  </a:outerShdw>
                </a:effectLst>
              </a:rPr>
              <a:t> makes wonderful promises to humankind in his covenants, and He keeps them! (cf. Ge. 12:1-3; Gal. 3:8-9).</a:t>
            </a:r>
          </a:p>
          <a:p>
            <a:r>
              <a:rPr lang="en-US" dirty="0" smtClean="0">
                <a:effectLst>
                  <a:outerShdw blurRad="38100" dist="38100" dir="2700000" algn="tl">
                    <a:srgbClr val="000000">
                      <a:alpha val="43137"/>
                    </a:srgbClr>
                  </a:outerShdw>
                </a:effectLst>
              </a:rPr>
              <a:t>Not only did God promise to personally bless Abram, but all people—including Gentiles—have the promise of blessing as well.</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lstStyle/>
          <a:p>
            <a:r>
              <a:rPr lang="en-US" sz="3600" b="1" dirty="0" smtClean="0">
                <a:effectLst>
                  <a:outerShdw blurRad="38100" dist="38100" dir="2700000" algn="tl">
                    <a:srgbClr val="000000">
                      <a:alpha val="43137"/>
                    </a:srgbClr>
                  </a:outerShdw>
                </a:effectLst>
              </a:rPr>
              <a:t>What is a covenant?</a:t>
            </a:r>
          </a:p>
          <a:p>
            <a:r>
              <a:rPr lang="en-US" dirty="0" smtClean="0">
                <a:effectLst>
                  <a:outerShdw blurRad="38100" dist="38100" dir="2700000" algn="tl">
                    <a:srgbClr val="000000">
                      <a:alpha val="43137"/>
                    </a:srgbClr>
                  </a:outerShdw>
                </a:effectLst>
              </a:rPr>
              <a:t>In simple terms, a covenant, or testament, is an agreement between two parties.</a:t>
            </a:r>
          </a:p>
          <a:p>
            <a:r>
              <a:rPr lang="en-US" dirty="0" smtClean="0">
                <a:effectLst>
                  <a:outerShdw blurRad="38100" dist="38100" dir="2700000" algn="tl">
                    <a:srgbClr val="000000">
                      <a:alpha val="43137"/>
                    </a:srgbClr>
                  </a:outerShdw>
                </a:effectLst>
              </a:rPr>
              <a:t>It establishes a relationship between them for mutual benefit.</a:t>
            </a:r>
          </a:p>
          <a:p>
            <a:r>
              <a:rPr lang="en-US" dirty="0" smtClean="0">
                <a:effectLst>
                  <a:outerShdw blurRad="38100" dist="38100" dir="2700000" algn="tl">
                    <a:srgbClr val="000000">
                      <a:alpha val="43137"/>
                    </a:srgbClr>
                  </a:outerShdw>
                </a:effectLst>
              </a:rPr>
              <a:t>Both parties pledge to uphold the terms of the agreement and the consequences of defaulting are clearly defined.</a:t>
            </a:r>
            <a:endParaRPr lang="en-US"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i="1" dirty="0" smtClean="0">
                <a:effectLst>
                  <a:outerShdw blurRad="38100" dist="38100" dir="2700000" algn="tl">
                    <a:srgbClr val="000000">
                      <a:alpha val="43137"/>
                    </a:srgbClr>
                  </a:outerShdw>
                </a:effectLst>
              </a:rPr>
              <a:t>A covenant results in fellowship.  </a:t>
            </a:r>
            <a:r>
              <a:rPr lang="en-US" dirty="0" smtClean="0">
                <a:effectLst>
                  <a:outerShdw blurRad="38100" dist="38100" dir="2700000" algn="tl">
                    <a:srgbClr val="000000">
                      <a:alpha val="43137"/>
                    </a:srgbClr>
                  </a:outerShdw>
                </a:effectLst>
              </a:rPr>
              <a:t>This is one of the primary purposes for covenants (and we will discuss this further in the next lesson). </a:t>
            </a:r>
          </a:p>
          <a:p>
            <a:r>
              <a:rPr lang="en-US" dirty="0" smtClean="0">
                <a:effectLst>
                  <a:outerShdw blurRad="38100" dist="38100" dir="2700000" algn="tl">
                    <a:srgbClr val="000000">
                      <a:alpha val="43137"/>
                    </a:srgbClr>
                  </a:outerShdw>
                </a:effectLst>
              </a:rPr>
              <a:t>God declared to Abram and Ezekiel the nature of the relationship in what is called the Tripartite Promise (Ge. 17:7-8; Ezek. 37:26-27).</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a:xfrm>
            <a:off x="457200" y="1775191"/>
            <a:ext cx="8229600" cy="5082809"/>
          </a:xfrm>
        </p:spPr>
        <p:txBody>
          <a:bodyPr>
            <a:normAutofit/>
          </a:bodyPr>
          <a:lstStyle/>
          <a:p>
            <a:r>
              <a:rPr lang="en-US" dirty="0" smtClean="0">
                <a:effectLst>
                  <a:outerShdw blurRad="38100" dist="38100" dir="2700000" algn="tl">
                    <a:srgbClr val="000000">
                      <a:alpha val="43137"/>
                    </a:srgbClr>
                  </a:outerShdw>
                </a:effectLst>
              </a:rPr>
              <a:t>The tripartite promise states: “I will be their God, they will be my people, and I will dwell in their midst.”   This is clearly covenant language) ”their God…my people”).</a:t>
            </a:r>
          </a:p>
          <a:p>
            <a:r>
              <a:rPr lang="en-US" dirty="0" smtClean="0">
                <a:effectLst>
                  <a:outerShdw blurRad="38100" dist="38100" dir="2700000" algn="tl">
                    <a:srgbClr val="000000">
                      <a:alpha val="43137"/>
                    </a:srgbClr>
                  </a:outerShdw>
                </a:effectLst>
              </a:rPr>
              <a:t>This promise succinctly reveals God’s overall purpose for fellowship.</a:t>
            </a:r>
          </a:p>
          <a:p>
            <a:r>
              <a:rPr lang="en-US" dirty="0" smtClean="0">
                <a:effectLst>
                  <a:outerShdw blurRad="38100" dist="38100" dir="2700000" algn="tl">
                    <a:srgbClr val="000000">
                      <a:alpha val="43137"/>
                    </a:srgbClr>
                  </a:outerShdw>
                </a:effectLst>
              </a:rPr>
              <a:t>This also shows that Abraham and his descendants were set apart as belonging to God.</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Thus, the covenant defined who they were in relationship to God.</a:t>
            </a:r>
          </a:p>
          <a:p>
            <a:r>
              <a:rPr lang="en-US" dirty="0" smtClean="0">
                <a:effectLst>
                  <a:outerShdw blurRad="38100" dist="38100" dir="2700000" algn="tl">
                    <a:srgbClr val="000000">
                      <a:alpha val="43137"/>
                    </a:srgbClr>
                  </a:outerShdw>
                </a:effectLst>
              </a:rPr>
              <a:t>God’s desire for fellowship further reveals His desire to communicate with His people.</a:t>
            </a:r>
          </a:p>
          <a:p>
            <a:r>
              <a:rPr lang="en-US" dirty="0" smtClean="0">
                <a:effectLst>
                  <a:outerShdw blurRad="38100" dist="38100" dir="2700000" algn="tl">
                    <a:srgbClr val="000000">
                      <a:alpha val="43137"/>
                    </a:srgbClr>
                  </a:outerShdw>
                </a:effectLst>
              </a:rPr>
              <a:t>Through covenants He has revealed His will for fellowship and the conditions for having that fellowship.</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sz="3600" b="1" dirty="0" smtClean="0">
                <a:effectLst>
                  <a:outerShdw blurRad="38100" dist="38100" dir="2700000" algn="tl">
                    <a:srgbClr val="000000">
                      <a:alpha val="43137"/>
                    </a:srgbClr>
                  </a:outerShdw>
                </a:effectLst>
              </a:rPr>
              <a:t>What are the parts of a covenant?</a:t>
            </a:r>
          </a:p>
          <a:p>
            <a:r>
              <a:rPr lang="en-US" b="1" dirty="0" smtClean="0">
                <a:effectLst>
                  <a:outerShdw blurRad="38100" dist="38100" dir="2700000" algn="tl">
                    <a:srgbClr val="000000">
                      <a:alpha val="43137"/>
                    </a:srgbClr>
                  </a:outerShdw>
                </a:effectLst>
              </a:rPr>
              <a:t>The major Bible covenants contain three basic parts.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lnSpcReduction="10000"/>
          </a:bodyPr>
          <a:lstStyle/>
          <a:p>
            <a:r>
              <a:rPr lang="en-US" i="1" dirty="0" smtClean="0">
                <a:effectLst>
                  <a:outerShdw blurRad="38100" dist="38100" dir="2700000" algn="tl">
                    <a:srgbClr val="000000">
                      <a:alpha val="43137"/>
                    </a:srgbClr>
                  </a:outerShdw>
                </a:effectLst>
              </a:rPr>
              <a:t>The terms of the agreement.  </a:t>
            </a:r>
            <a:r>
              <a:rPr lang="en-US" dirty="0" smtClean="0">
                <a:effectLst>
                  <a:outerShdw blurRad="38100" dist="38100" dir="2700000" algn="tl">
                    <a:srgbClr val="000000">
                      <a:alpha val="43137"/>
                    </a:srgbClr>
                  </a:outerShdw>
                </a:effectLst>
              </a:rPr>
              <a:t>This included the stipulations, curses and blessings, and the arrangement for the continuation of the agreement.</a:t>
            </a:r>
          </a:p>
          <a:p>
            <a:r>
              <a:rPr lang="en-US" i="1" dirty="0" smtClean="0">
                <a:effectLst>
                  <a:outerShdw blurRad="38100" dist="38100" dir="2700000" algn="tl">
                    <a:srgbClr val="000000">
                      <a:alpha val="43137"/>
                    </a:srgbClr>
                  </a:outerShdw>
                </a:effectLst>
              </a:rPr>
              <a:t>The inauguration or ratification of the agreement.</a:t>
            </a:r>
            <a:r>
              <a:rPr lang="en-US" dirty="0" smtClean="0">
                <a:effectLst>
                  <a:outerShdw blurRad="38100" dist="38100" dir="2700000" algn="tl">
                    <a:srgbClr val="000000">
                      <a:alpha val="43137"/>
                    </a:srgbClr>
                  </a:outerShdw>
                </a:effectLst>
              </a:rPr>
              <a:t>  This often involved shedding of blood.  The old covenants were inaugurated by shedding the blood of sacrifices.  The New Covenant was inaugurated by the shedding of Christ’s blood on the cross.</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pic>
        <p:nvPicPr>
          <p:cNvPr id="1026" name="Picture 2" descr="http://womenatcrossroads.files.wordpress.com/2010/04/jesus-cross-crucifixion01.jpg"/>
          <p:cNvPicPr>
            <a:picLocks noChangeAspect="1" noChangeArrowheads="1"/>
          </p:cNvPicPr>
          <p:nvPr/>
        </p:nvPicPr>
        <p:blipFill>
          <a:blip r:embed="rId2" cstate="print"/>
          <a:srcRect/>
          <a:stretch>
            <a:fillRect/>
          </a:stretch>
        </p:blipFill>
        <p:spPr bwMode="auto">
          <a:xfrm>
            <a:off x="717580" y="1844341"/>
            <a:ext cx="7740620" cy="4556459"/>
          </a:xfrm>
          <a:prstGeom prst="rect">
            <a:avLst/>
          </a:prstGeom>
          <a:ln>
            <a:noFill/>
          </a:ln>
          <a:effectLst>
            <a:softEdge rad="112500"/>
          </a:effectLst>
        </p:spPr>
      </p:pic>
      <p:sp>
        <p:nvSpPr>
          <p:cNvPr id="4" name="TextBox 3"/>
          <p:cNvSpPr txBox="1"/>
          <p:nvPr/>
        </p:nvSpPr>
        <p:spPr>
          <a:xfrm>
            <a:off x="6705600" y="3276600"/>
            <a:ext cx="2249334" cy="1631216"/>
          </a:xfrm>
          <a:prstGeom prst="rect">
            <a:avLst/>
          </a:prstGeom>
          <a:noFill/>
        </p:spPr>
        <p:txBody>
          <a:bodyPr wrap="none" rtlCol="0">
            <a:spAutoFit/>
          </a:bodyPr>
          <a:lstStyle/>
          <a:p>
            <a:r>
              <a:rPr lang="en-US" sz="2000" dirty="0" smtClean="0">
                <a:effectLst>
                  <a:outerShdw blurRad="38100" dist="38100" dir="2700000" algn="tl">
                    <a:srgbClr val="000000">
                      <a:alpha val="43137"/>
                    </a:srgbClr>
                  </a:outerShdw>
                </a:effectLst>
              </a:rPr>
              <a:t>The New Covenant </a:t>
            </a:r>
          </a:p>
          <a:p>
            <a:r>
              <a:rPr lang="en-US" sz="2000" dirty="0" smtClean="0">
                <a:effectLst>
                  <a:outerShdw blurRad="38100" dist="38100" dir="2700000" algn="tl">
                    <a:srgbClr val="000000">
                      <a:alpha val="43137"/>
                    </a:srgbClr>
                  </a:outerShdw>
                </a:effectLst>
              </a:rPr>
              <a:t>was inaugurated by</a:t>
            </a:r>
          </a:p>
          <a:p>
            <a:r>
              <a:rPr lang="en-US" sz="2000" dirty="0" smtClean="0">
                <a:effectLst>
                  <a:outerShdw blurRad="38100" dist="38100" dir="2700000" algn="tl">
                    <a:srgbClr val="000000">
                      <a:alpha val="43137"/>
                    </a:srgbClr>
                  </a:outerShdw>
                </a:effectLst>
              </a:rPr>
              <a:t>the shedding of</a:t>
            </a:r>
          </a:p>
          <a:p>
            <a:r>
              <a:rPr lang="en-US" sz="2000" dirty="0" smtClean="0">
                <a:effectLst>
                  <a:outerShdw blurRad="38100" dist="38100" dir="2700000" algn="tl">
                    <a:srgbClr val="000000">
                      <a:alpha val="43137"/>
                    </a:srgbClr>
                  </a:outerShdw>
                </a:effectLst>
              </a:rPr>
              <a:t>Christ’s blood on</a:t>
            </a:r>
          </a:p>
          <a:p>
            <a:r>
              <a:rPr lang="en-US" sz="2000" dirty="0" smtClean="0">
                <a:effectLst>
                  <a:outerShdw blurRad="38100" dist="38100" dir="2700000" algn="tl">
                    <a:srgbClr val="000000">
                      <a:alpha val="43137"/>
                    </a:srgbClr>
                  </a:outerShdw>
                </a:effectLst>
              </a:rPr>
              <a:t>the cross.</a:t>
            </a:r>
            <a:endParaRPr lang="en-US" sz="2000"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a:xfrm>
            <a:off x="457200" y="1775191"/>
            <a:ext cx="8229600" cy="4854209"/>
          </a:xfrm>
        </p:spPr>
        <p:txBody>
          <a:bodyPr>
            <a:normAutofit lnSpcReduction="10000"/>
          </a:bodyPr>
          <a:lstStyle/>
          <a:p>
            <a:r>
              <a:rPr lang="en-US" i="1" dirty="0" smtClean="0">
                <a:effectLst>
                  <a:outerShdw blurRad="38100" dist="38100" dir="2700000" algn="tl">
                    <a:srgbClr val="000000">
                      <a:alpha val="43137"/>
                    </a:srgbClr>
                  </a:outerShdw>
                </a:effectLst>
              </a:rPr>
              <a:t>The reminder sign or seal of the agreement.</a:t>
            </a:r>
            <a:r>
              <a:rPr lang="en-US" dirty="0" smtClean="0">
                <a:effectLst>
                  <a:outerShdw blurRad="38100" dist="38100" dir="2700000" algn="tl">
                    <a:srgbClr val="000000">
                      <a:alpha val="43137"/>
                    </a:srgbClr>
                  </a:outerShdw>
                </a:effectLst>
              </a:rPr>
              <a:t>  This was to be “an ongoing tangible witness to the veracity of the covenant.”</a:t>
            </a:r>
          </a:p>
          <a:p>
            <a:r>
              <a:rPr lang="en-US" dirty="0" smtClean="0">
                <a:effectLst>
                  <a:outerShdw blurRad="38100" dist="38100" dir="2700000" algn="tl">
                    <a:srgbClr val="000000">
                      <a:alpha val="43137"/>
                    </a:srgbClr>
                  </a:outerShdw>
                </a:effectLst>
              </a:rPr>
              <a:t>When God made a covenant with Noah, He set the rainbow in the heavens for the first time (Ge. 9:12-13).</a:t>
            </a:r>
          </a:p>
          <a:p>
            <a:r>
              <a:rPr lang="en-US" dirty="0" smtClean="0">
                <a:effectLst>
                  <a:outerShdw blurRad="38100" dist="38100" dir="2700000" algn="tl">
                    <a:srgbClr val="000000">
                      <a:alpha val="43137"/>
                    </a:srgbClr>
                  </a:outerShdw>
                </a:effectLst>
              </a:rPr>
              <a:t>Circumcision was a sign God required of Abraham and his descendants.</a:t>
            </a:r>
          </a:p>
          <a:p>
            <a:r>
              <a:rPr lang="en-US" dirty="0" smtClean="0">
                <a:effectLst>
                  <a:outerShdw blurRad="38100" dist="38100" dir="2700000" algn="tl">
                    <a:srgbClr val="000000">
                      <a:alpha val="43137"/>
                    </a:srgbClr>
                  </a:outerShdw>
                </a:effectLst>
              </a:rPr>
              <a:t>These signs served as a reminder of the terms of the covenant.</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pic>
        <p:nvPicPr>
          <p:cNvPr id="58370" name="Picture 2" descr="http://ubdavid.org/advanced/greatsalvation/graphics/12_noah-rainbow.jpg"/>
          <p:cNvPicPr>
            <a:picLocks noChangeAspect="1" noChangeArrowheads="1"/>
          </p:cNvPicPr>
          <p:nvPr/>
        </p:nvPicPr>
        <p:blipFill>
          <a:blip r:embed="rId2" cstate="print"/>
          <a:srcRect/>
          <a:stretch>
            <a:fillRect/>
          </a:stretch>
        </p:blipFill>
        <p:spPr bwMode="auto">
          <a:xfrm>
            <a:off x="1600200" y="1676400"/>
            <a:ext cx="4952998" cy="4953000"/>
          </a:xfrm>
          <a:prstGeom prst="rect">
            <a:avLst/>
          </a:prstGeom>
          <a:ln>
            <a:noFill/>
          </a:ln>
          <a:effectLst>
            <a:softEdge rad="112500"/>
          </a:effectLst>
        </p:spPr>
      </p:pic>
      <p:sp>
        <p:nvSpPr>
          <p:cNvPr id="4" name="TextBox 3"/>
          <p:cNvSpPr txBox="1"/>
          <p:nvPr/>
        </p:nvSpPr>
        <p:spPr>
          <a:xfrm>
            <a:off x="6553200" y="2743200"/>
            <a:ext cx="2416815" cy="1200329"/>
          </a:xfrm>
          <a:prstGeom prst="rect">
            <a:avLst/>
          </a:prstGeom>
          <a:noFill/>
        </p:spPr>
        <p:txBody>
          <a:bodyPr wrap="none" rtlCol="0">
            <a:spAutoFit/>
          </a:bodyPr>
          <a:lstStyle/>
          <a:p>
            <a:r>
              <a:rPr lang="en-US" sz="2400" dirty="0" smtClean="0">
                <a:effectLst>
                  <a:outerShdw blurRad="38100" dist="38100" dir="2700000" algn="tl">
                    <a:srgbClr val="000000">
                      <a:alpha val="43137"/>
                    </a:srgbClr>
                  </a:outerShdw>
                </a:effectLst>
              </a:rPr>
              <a:t>The Rainbow was</a:t>
            </a:r>
            <a:br>
              <a:rPr lang="en-US" sz="2400" dirty="0" smtClean="0">
                <a:effectLst>
                  <a:outerShdw blurRad="38100" dist="38100" dir="2700000" algn="tl">
                    <a:srgbClr val="000000">
                      <a:alpha val="43137"/>
                    </a:srgbClr>
                  </a:outerShdw>
                </a:effectLst>
              </a:rPr>
            </a:br>
            <a:r>
              <a:rPr lang="en-US" sz="2400" dirty="0" smtClean="0">
                <a:effectLst>
                  <a:outerShdw blurRad="38100" dist="38100" dir="2700000" algn="tl">
                    <a:srgbClr val="000000">
                      <a:alpha val="43137"/>
                    </a:srgbClr>
                  </a:outerShdw>
                </a:effectLst>
              </a:rPr>
              <a:t>the sign of the</a:t>
            </a:r>
            <a:br>
              <a:rPr lang="en-US" sz="2400" dirty="0" smtClean="0">
                <a:effectLst>
                  <a:outerShdw blurRad="38100" dist="38100" dir="2700000" algn="tl">
                    <a:srgbClr val="000000">
                      <a:alpha val="43137"/>
                    </a:srgbClr>
                  </a:outerShdw>
                </a:effectLst>
              </a:rPr>
            </a:br>
            <a:r>
              <a:rPr lang="en-US" sz="2400" dirty="0" err="1" smtClean="0">
                <a:effectLst>
                  <a:outerShdw blurRad="38100" dist="38100" dir="2700000" algn="tl">
                    <a:srgbClr val="000000">
                      <a:alpha val="43137"/>
                    </a:srgbClr>
                  </a:outerShdw>
                </a:effectLst>
              </a:rPr>
              <a:t>Noahic</a:t>
            </a:r>
            <a:r>
              <a:rPr lang="en-US" sz="2400" dirty="0" smtClean="0">
                <a:effectLst>
                  <a:outerShdw blurRad="38100" dist="38100" dir="2700000" algn="tl">
                    <a:srgbClr val="000000">
                      <a:alpha val="43137"/>
                    </a:srgbClr>
                  </a:outerShdw>
                </a:effectLst>
              </a:rPr>
              <a:t> Covenant</a:t>
            </a:r>
            <a:r>
              <a:rPr lang="en-US" dirty="0" smtClean="0">
                <a:effectLst>
                  <a:outerShdw blurRad="38100" dist="38100" dir="2700000" algn="tl">
                    <a:srgbClr val="000000">
                      <a:alpha val="43137"/>
                    </a:srgbClr>
                  </a:outerShdw>
                </a:effectLst>
              </a:rPr>
              <a:t>.</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a:xfrm>
            <a:off x="457200" y="1775191"/>
            <a:ext cx="8229600" cy="5082809"/>
          </a:xfrm>
        </p:spPr>
        <p:txBody>
          <a:bodyPr>
            <a:normAutofit/>
          </a:bodyPr>
          <a:lstStyle/>
          <a:p>
            <a:r>
              <a:rPr lang="en-US" dirty="0" smtClean="0">
                <a:effectLst>
                  <a:outerShdw blurRad="38100" dist="38100" dir="2700000" algn="tl">
                    <a:srgbClr val="000000">
                      <a:alpha val="43137"/>
                    </a:srgbClr>
                  </a:outerShdw>
                </a:effectLst>
              </a:rPr>
              <a:t>Just as an ancient Near Eastern sovereign would make a treaty with another nation to provide protection for it, so the Lord has pledged to protect His covenant people.</a:t>
            </a:r>
          </a:p>
          <a:p>
            <a:r>
              <a:rPr lang="en-US" dirty="0" smtClean="0">
                <a:effectLst>
                  <a:outerShdw blurRad="38100" dist="38100" dir="2700000" algn="tl">
                    <a:srgbClr val="000000">
                      <a:alpha val="43137"/>
                    </a:srgbClr>
                  </a:outerShdw>
                </a:effectLst>
              </a:rPr>
              <a:t>As a result of the covenant, Israel’s enemies became God’s enemies.</a:t>
            </a:r>
          </a:p>
          <a:p>
            <a:r>
              <a:rPr lang="en-US" dirty="0" smtClean="0">
                <a:effectLst>
                  <a:outerShdw blurRad="38100" dist="38100" dir="2700000" algn="tl">
                    <a:srgbClr val="000000">
                      <a:alpha val="43137"/>
                    </a:srgbClr>
                  </a:outerShdw>
                </a:effectLst>
              </a:rPr>
              <a:t>This is why we have the Psalmists crying out to God to judge Israel’s enemies.</a:t>
            </a:r>
          </a:p>
          <a:p>
            <a:r>
              <a:rPr lang="en-US" dirty="0" smtClean="0">
                <a:effectLst>
                  <a:outerShdw blurRad="38100" dist="38100" dir="2700000" algn="tl">
                    <a:srgbClr val="000000">
                      <a:alpha val="43137"/>
                    </a:srgbClr>
                  </a:outerShdw>
                </a:effectLst>
              </a:rPr>
              <a:t>The Psalmist is appealing to God for his help according to the covenant terms.</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Just as ancient treaties included a “curse” section for breaking the covenant, so God’s covenants contain curses for breaking the terms (Deut. 28:15ff).</a:t>
            </a:r>
          </a:p>
          <a:p>
            <a:r>
              <a:rPr lang="en-US" dirty="0" smtClean="0">
                <a:effectLst>
                  <a:outerShdw blurRad="38100" dist="38100" dir="2700000" algn="tl">
                    <a:srgbClr val="000000">
                      <a:alpha val="43137"/>
                    </a:srgbClr>
                  </a:outerShdw>
                </a:effectLst>
              </a:rPr>
              <a:t>In fulfillment of these curses, the Lord brought judgments against the nation of Israel for breaking the covenant.</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lnSpcReduction="10000"/>
          </a:bodyPr>
          <a:lstStyle/>
          <a:p>
            <a:r>
              <a:rPr lang="en-US" dirty="0" smtClean="0">
                <a:effectLst>
                  <a:outerShdw blurRad="38100" dist="38100" dir="2700000" algn="tl">
                    <a:srgbClr val="000000">
                      <a:alpha val="43137"/>
                    </a:srgbClr>
                  </a:outerShdw>
                </a:effectLst>
              </a:rPr>
              <a:t>A covenant is a “compact or agreement between two parties binding them mutually to undertakings on each other’s behalf.  Theologically (used of relations between God and man) it denotes a gracious undertaking entered into by God for the benefit and blessing of man, and specifically of those men who by faith receive the promises and commit themselves to the obligations which this undertaking involves.”—Gleason Archer</a:t>
            </a:r>
            <a:endParaRPr lang="en-US"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Just as the ancient treaties often required that the vassal must visit the king annually to renew the treaty, so the Israelites were required to gather at the temple during the feasts and hear the terms of the covenant read to them (Deut. </a:t>
            </a:r>
            <a:r>
              <a:rPr lang="en-US" smtClean="0">
                <a:effectLst>
                  <a:outerShdw blurRad="38100" dist="38100" dir="2700000" algn="tl">
                    <a:srgbClr val="000000">
                      <a:alpha val="43137"/>
                    </a:srgbClr>
                  </a:outerShdw>
                </a:effectLst>
              </a:rPr>
              <a:t>31:10-11).</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a:xfrm>
            <a:off x="457200" y="1775191"/>
            <a:ext cx="8229600" cy="5082809"/>
          </a:xfrm>
        </p:spPr>
        <p:txBody>
          <a:bodyPr>
            <a:normAutofit/>
          </a:bodyPr>
          <a:lstStyle/>
          <a:p>
            <a:r>
              <a:rPr lang="en-US" dirty="0" smtClean="0">
                <a:effectLst>
                  <a:outerShdw blurRad="38100" dist="38100" dir="2700000" algn="tl">
                    <a:srgbClr val="000000">
                      <a:alpha val="43137"/>
                    </a:srgbClr>
                  </a:outerShdw>
                </a:effectLst>
              </a:rPr>
              <a:t>Just as the parties of an ancient treaty would have emissaries to declare an infraction or threaten enforcement of the terms, so God’s prophets are His covenant enforcers.</a:t>
            </a:r>
          </a:p>
          <a:p>
            <a:r>
              <a:rPr lang="en-US" dirty="0" smtClean="0">
                <a:effectLst>
                  <a:outerShdw blurRad="38100" dist="38100" dir="2700000" algn="tl">
                    <a:srgbClr val="000000">
                      <a:alpha val="43137"/>
                    </a:srgbClr>
                  </a:outerShdw>
                </a:effectLst>
              </a:rPr>
              <a:t>Old Testament prophets were the covenant spokesmen for God.  </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They spoke directly to the specific circumstances of the day in relation to the terms of the covenant between God and His people.</a:t>
            </a:r>
          </a:p>
          <a:p>
            <a:r>
              <a:rPr lang="en-US" dirty="0" smtClean="0">
                <a:effectLst>
                  <a:outerShdw blurRad="38100" dist="38100" dir="2700000" algn="tl">
                    <a:srgbClr val="000000">
                      <a:alpha val="43137"/>
                    </a:srgbClr>
                  </a:outerShdw>
                </a:effectLst>
              </a:rPr>
              <a:t>Thus, prophets often warned the nation of Israel that they had violated their contract with God.</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pic>
        <p:nvPicPr>
          <p:cNvPr id="59396" name="Picture 4" descr="http://www.peacercus.com/wp/wp-content/uploads/2011/09/david-and-nathan.jpg"/>
          <p:cNvPicPr>
            <a:picLocks noChangeAspect="1" noChangeArrowheads="1"/>
          </p:cNvPicPr>
          <p:nvPr/>
        </p:nvPicPr>
        <p:blipFill>
          <a:blip r:embed="rId2" cstate="print"/>
          <a:srcRect/>
          <a:stretch>
            <a:fillRect/>
          </a:stretch>
        </p:blipFill>
        <p:spPr bwMode="auto">
          <a:xfrm>
            <a:off x="2286000" y="1828800"/>
            <a:ext cx="6248400" cy="4745622"/>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152400" y="2743200"/>
            <a:ext cx="2031325" cy="1200329"/>
          </a:xfrm>
          <a:prstGeom prst="rect">
            <a:avLst/>
          </a:prstGeom>
          <a:noFill/>
        </p:spPr>
        <p:txBody>
          <a:bodyPr wrap="none" rtlCol="0">
            <a:spAutoFit/>
          </a:bodyPr>
          <a:lstStyle/>
          <a:p>
            <a:pPr algn="r"/>
            <a:r>
              <a:rPr lang="en-US" sz="2400" dirty="0" smtClean="0"/>
              <a:t>Prophets were</a:t>
            </a:r>
            <a:br>
              <a:rPr lang="en-US" sz="2400" dirty="0" smtClean="0"/>
            </a:br>
            <a:r>
              <a:rPr lang="en-US" sz="2400" dirty="0" smtClean="0"/>
              <a:t>covenant</a:t>
            </a:r>
            <a:br>
              <a:rPr lang="en-US" sz="2400" dirty="0" smtClean="0"/>
            </a:br>
            <a:r>
              <a:rPr lang="en-US" sz="2400" dirty="0" smtClean="0"/>
              <a:t>enforcers</a:t>
            </a:r>
            <a:r>
              <a:rPr lang="en-US" dirty="0" smtClean="0"/>
              <a:t>.</a:t>
            </a:r>
            <a:endParaRPr lang="en-US" dirty="0"/>
          </a:p>
        </p:txBody>
      </p:sp>
      <p:sp>
        <p:nvSpPr>
          <p:cNvPr id="5" name="TextBox 4"/>
          <p:cNvSpPr txBox="1"/>
          <p:nvPr/>
        </p:nvSpPr>
        <p:spPr>
          <a:xfrm>
            <a:off x="2438400" y="5943600"/>
            <a:ext cx="3992568" cy="461665"/>
          </a:xfrm>
          <a:prstGeom prst="rect">
            <a:avLst/>
          </a:prstGeom>
          <a:noFill/>
        </p:spPr>
        <p:txBody>
          <a:bodyPr wrap="none" rtlCol="0">
            <a:spAutoFit/>
          </a:bodyPr>
          <a:lstStyle/>
          <a:p>
            <a:r>
              <a:rPr lang="en-US" sz="2400" dirty="0" smtClean="0"/>
              <a:t>Nathan Condemns King David</a:t>
            </a:r>
            <a:endParaRPr lang="en-US" sz="2400"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sz="3600" b="1" dirty="0" smtClean="0">
                <a:effectLst>
                  <a:outerShdw blurRad="38100" dist="38100" dir="2700000" algn="tl">
                    <a:srgbClr val="000000">
                      <a:alpha val="43137"/>
                    </a:srgbClr>
                  </a:outerShdw>
                </a:effectLst>
              </a:rPr>
              <a:t>What is the covenant process?</a:t>
            </a:r>
          </a:p>
          <a:p>
            <a:r>
              <a:rPr lang="en-US" dirty="0" smtClean="0"/>
              <a:t>Keith </a:t>
            </a:r>
            <a:r>
              <a:rPr lang="en-US" dirty="0" err="1" smtClean="0"/>
              <a:t>Intrater</a:t>
            </a:r>
            <a:r>
              <a:rPr lang="en-US" dirty="0" smtClean="0"/>
              <a:t> summarizes:</a:t>
            </a:r>
            <a:endParaRPr lang="en-US"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t>“First there is an intervening act of redemption on the part of the savior.  Then there is a gracious offer of relationship from the savior to the rescued party. </a:t>
            </a:r>
          </a:p>
          <a:p>
            <a:r>
              <a:rPr lang="en-US" dirty="0" smtClean="0"/>
              <a:t>“This relationship is the heart and the goal of the whole matter.  Words and promises of a covenant are set forward to delineate the nature of that relationship. </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t>“Signs of remembrance are given to make a graphic impression upon both parties of the permanence of the covenant.</a:t>
            </a:r>
          </a:p>
          <a:p>
            <a:r>
              <a:rPr lang="en-US" dirty="0" smtClean="0"/>
              <a:t>“Terms of expectation between the two parties are set forth in the form of law.  </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“The positive rewards (or blessings) for continuing in the covenant are set forth.</a:t>
            </a:r>
          </a:p>
          <a:p>
            <a:r>
              <a:rPr lang="en-US" dirty="0" smtClean="0">
                <a:effectLst>
                  <a:outerShdw blurRad="38100" dist="38100" dir="2700000" algn="tl">
                    <a:srgbClr val="000000">
                      <a:alpha val="43137"/>
                    </a:srgbClr>
                  </a:outerShdw>
                </a:effectLst>
              </a:rPr>
              <a:t>“The punishments (or curses) for breaking the articles of the covenant are also set forward to enforce it.</a:t>
            </a:r>
          </a:p>
          <a:p>
            <a:r>
              <a:rPr lang="en-US" dirty="0" smtClean="0">
                <a:effectLst>
                  <a:outerShdw blurRad="38100" dist="38100" dir="2700000" algn="tl">
                    <a:srgbClr val="000000">
                      <a:alpha val="43137"/>
                    </a:srgbClr>
                  </a:outerShdw>
                </a:effectLst>
              </a:rPr>
              <a:t>“The various parts of Scripture work together to form a composite picture that we call a covenant.”</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sz="3600" b="1" dirty="0" smtClean="0">
                <a:effectLst>
                  <a:outerShdw blurRad="38100" dist="38100" dir="2700000" algn="tl">
                    <a:srgbClr val="000000">
                      <a:alpha val="43137"/>
                    </a:srgbClr>
                  </a:outerShdw>
                </a:effectLst>
              </a:rPr>
              <a:t>Summary</a:t>
            </a:r>
          </a:p>
          <a:p>
            <a:r>
              <a:rPr lang="en-US" dirty="0" smtClean="0">
                <a:effectLst>
                  <a:outerShdw blurRad="38100" dist="38100" dir="2700000" algn="tl">
                    <a:srgbClr val="000000">
                      <a:alpha val="43137"/>
                    </a:srgbClr>
                  </a:outerShdw>
                </a:effectLst>
              </a:rPr>
              <a:t>It was by the means of covenants that God chose to relate to His people.</a:t>
            </a:r>
          </a:p>
          <a:p>
            <a:r>
              <a:rPr lang="en-US" dirty="0" smtClean="0">
                <a:effectLst>
                  <a:outerShdw blurRad="38100" dist="38100" dir="2700000" algn="tl">
                    <a:srgbClr val="000000">
                      <a:alpha val="43137"/>
                    </a:srgbClr>
                  </a:outerShdw>
                </a:effectLst>
              </a:rPr>
              <a:t>God “cut” covenant with Adam, Noah, Abraham, Moses and the nation of Israel, and David.  The blood of sacrifices flowed.  </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t>A Christian’s relationship with God is through the New Covenant inaugurated by the once-for-all shedding of Christ’s blood and remembered in the communion service.</a:t>
            </a:r>
          </a:p>
          <a:p>
            <a:r>
              <a:rPr lang="en-US" dirty="0" smtClean="0"/>
              <a:t>Therefore, it is by covenants that we bind ourselves in intimate relationship to God.</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The Hebrew word for covenant (“</a:t>
            </a:r>
            <a:r>
              <a:rPr lang="en-US" dirty="0" err="1" smtClean="0">
                <a:effectLst>
                  <a:outerShdw blurRad="38100" dist="38100" dir="2700000" algn="tl">
                    <a:srgbClr val="000000">
                      <a:alpha val="43137"/>
                    </a:srgbClr>
                  </a:outerShdw>
                </a:effectLst>
              </a:rPr>
              <a:t>berit</a:t>
            </a:r>
            <a:r>
              <a:rPr lang="en-US" dirty="0" smtClean="0">
                <a:effectLst>
                  <a:outerShdw blurRad="38100" dist="38100" dir="2700000" algn="tl">
                    <a:srgbClr val="000000">
                      <a:alpha val="43137"/>
                    </a:srgbClr>
                  </a:outerShdw>
                </a:effectLst>
              </a:rPr>
              <a:t>”) comes from a root word that means “to cut.”  </a:t>
            </a:r>
          </a:p>
          <a:p>
            <a:r>
              <a:rPr lang="en-US" dirty="0" smtClean="0">
                <a:effectLst>
                  <a:outerShdw blurRad="38100" dist="38100" dir="2700000" algn="tl">
                    <a:srgbClr val="000000">
                      <a:alpha val="43137"/>
                    </a:srgbClr>
                  </a:outerShdw>
                </a:effectLst>
              </a:rPr>
              <a:t>The cutting and offering of sacrifices and the shedding of blood were an integral part of covenant making.</a:t>
            </a:r>
          </a:p>
          <a:p>
            <a:r>
              <a:rPr lang="en-US" dirty="0" smtClean="0">
                <a:effectLst>
                  <a:outerShdw blurRad="38100" dist="38100" dir="2700000" algn="tl">
                    <a:srgbClr val="000000">
                      <a:alpha val="43137"/>
                    </a:srgbClr>
                  </a:outerShdw>
                </a:effectLst>
              </a:rPr>
              <a:t>Abraham, for example, cut each of his sacrifices in half and laid the pieces out as an offering to God in response to the covenant God had made with him.</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uiExpand="1"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sz="2000" dirty="0" smtClean="0">
                <a:effectLst>
                  <a:outerShdw blurRad="38100" dist="38100" dir="2700000" algn="tl">
                    <a:srgbClr val="000000">
                      <a:alpha val="43137"/>
                    </a:srgbClr>
                  </a:outerShdw>
                </a:effectLst>
              </a:rPr>
              <a:t>Gleason Archer, </a:t>
            </a:r>
            <a:r>
              <a:rPr lang="en-US" sz="2000" i="1" dirty="0" smtClean="0">
                <a:effectLst>
                  <a:outerShdw blurRad="38100" dist="38100" dir="2700000" algn="tl">
                    <a:srgbClr val="000000">
                      <a:alpha val="43137"/>
                    </a:srgbClr>
                  </a:outerShdw>
                </a:effectLst>
              </a:rPr>
              <a:t>Covenant</a:t>
            </a:r>
            <a:r>
              <a:rPr lang="en-US" sz="2000" dirty="0" smtClean="0">
                <a:effectLst>
                  <a:outerShdw blurRad="38100" dist="38100" dir="2700000" algn="tl">
                    <a:srgbClr val="000000">
                      <a:alpha val="43137"/>
                    </a:srgbClr>
                  </a:outerShdw>
                </a:effectLst>
              </a:rPr>
              <a:t>, </a:t>
            </a:r>
            <a:r>
              <a:rPr lang="en-US" sz="2000" u="sng" dirty="0" smtClean="0">
                <a:effectLst>
                  <a:outerShdw blurRad="38100" dist="38100" dir="2700000" algn="tl">
                    <a:srgbClr val="000000">
                      <a:alpha val="43137"/>
                    </a:srgbClr>
                  </a:outerShdw>
                </a:effectLst>
              </a:rPr>
              <a:t>Evangelical Dictionary of Theology</a:t>
            </a:r>
            <a:r>
              <a:rPr lang="en-US" sz="2000" dirty="0" smtClean="0">
                <a:effectLst>
                  <a:outerShdw blurRad="38100" dist="38100" dir="2700000" algn="tl">
                    <a:srgbClr val="000000">
                      <a:alpha val="43137"/>
                    </a:srgbClr>
                  </a:outerShdw>
                </a:effectLst>
              </a:rPr>
              <a:t> (Grand Rapids: Baker, 1984) 276.  Cited in Homer Kent, </a:t>
            </a:r>
            <a:r>
              <a:rPr lang="en-US" sz="2000" i="1" dirty="0" smtClean="0">
                <a:effectLst>
                  <a:outerShdw blurRad="38100" dist="38100" dir="2700000" algn="tl">
                    <a:srgbClr val="000000">
                      <a:alpha val="43137"/>
                    </a:srgbClr>
                  </a:outerShdw>
                </a:effectLst>
              </a:rPr>
              <a:t>The New Covenant and the Church</a:t>
            </a:r>
            <a:r>
              <a:rPr lang="en-US" sz="2000" dirty="0" smtClean="0">
                <a:effectLst>
                  <a:outerShdw blurRad="38100" dist="38100" dir="2700000" algn="tl">
                    <a:srgbClr val="000000">
                      <a:alpha val="43137"/>
                    </a:srgbClr>
                  </a:outerShdw>
                </a:effectLst>
              </a:rPr>
              <a:t>, </a:t>
            </a:r>
            <a:r>
              <a:rPr lang="en-US" sz="2000" b="1" dirty="0" smtClean="0">
                <a:effectLst>
                  <a:outerShdw blurRad="38100" dist="38100" dir="2700000" algn="tl">
                    <a:srgbClr val="000000">
                      <a:alpha val="43137"/>
                    </a:srgbClr>
                  </a:outerShdw>
                </a:effectLst>
              </a:rPr>
              <a:t>Grace Theological Journal</a:t>
            </a:r>
            <a:r>
              <a:rPr lang="en-US" sz="2000" dirty="0" smtClean="0">
                <a:effectLst>
                  <a:outerShdw blurRad="38100" dist="38100" dir="2700000" algn="tl">
                    <a:srgbClr val="000000">
                      <a:alpha val="43137"/>
                    </a:srgbClr>
                  </a:outerShdw>
                </a:effectLst>
              </a:rPr>
              <a:t>, vol. 6, Fall 1985, 289.</a:t>
            </a:r>
          </a:p>
          <a:p>
            <a:r>
              <a:rPr lang="en-US" sz="2000" dirty="0" smtClean="0">
                <a:effectLst>
                  <a:outerShdw blurRad="38100" dist="38100" dir="2700000" algn="tl">
                    <a:srgbClr val="000000">
                      <a:alpha val="43137"/>
                    </a:srgbClr>
                  </a:outerShdw>
                </a:effectLst>
              </a:rPr>
              <a:t>Kevin Conner and Ken </a:t>
            </a:r>
            <a:r>
              <a:rPr lang="en-US" sz="2000" dirty="0" err="1" smtClean="0">
                <a:effectLst>
                  <a:outerShdw blurRad="38100" dist="38100" dir="2700000" algn="tl">
                    <a:srgbClr val="000000">
                      <a:alpha val="43137"/>
                    </a:srgbClr>
                  </a:outerShdw>
                </a:effectLst>
              </a:rPr>
              <a:t>Malmin</a:t>
            </a:r>
            <a:r>
              <a:rPr lang="en-US" sz="2000" dirty="0" smtClean="0">
                <a:effectLst>
                  <a:outerShdw blurRad="38100" dist="38100" dir="2700000" algn="tl">
                    <a:srgbClr val="000000">
                      <a:alpha val="43137"/>
                    </a:srgbClr>
                  </a:outerShdw>
                </a:effectLst>
              </a:rPr>
              <a:t>, </a:t>
            </a:r>
            <a:r>
              <a:rPr lang="en-US" sz="2000" i="1" dirty="0" smtClean="0">
                <a:effectLst>
                  <a:outerShdw blurRad="38100" dist="38100" dir="2700000" algn="tl">
                    <a:srgbClr val="000000">
                      <a:alpha val="43137"/>
                    </a:srgbClr>
                  </a:outerShdw>
                </a:effectLst>
              </a:rPr>
              <a:t>The Covenants</a:t>
            </a:r>
            <a:r>
              <a:rPr lang="en-US" sz="2000" dirty="0" smtClean="0">
                <a:effectLst>
                  <a:outerShdw blurRad="38100" dist="38100" dir="2700000" algn="tl">
                    <a:srgbClr val="000000">
                      <a:alpha val="43137"/>
                    </a:srgbClr>
                  </a:outerShdw>
                </a:effectLst>
              </a:rPr>
              <a:t>, (Portland: Bible Temple Publishing, 1983) .</a:t>
            </a:r>
          </a:p>
          <a:p>
            <a:r>
              <a:rPr lang="en-US" sz="2000" dirty="0" smtClean="0">
                <a:effectLst>
                  <a:outerShdw blurRad="38100" dist="38100" dir="2700000" algn="tl">
                    <a:srgbClr val="000000">
                      <a:alpha val="43137"/>
                    </a:srgbClr>
                  </a:outerShdw>
                </a:effectLst>
              </a:rPr>
              <a:t>Keith </a:t>
            </a:r>
            <a:r>
              <a:rPr lang="en-US" sz="2000" dirty="0" err="1" smtClean="0">
                <a:effectLst>
                  <a:outerShdw blurRad="38100" dist="38100" dir="2700000" algn="tl">
                    <a:srgbClr val="000000">
                      <a:alpha val="43137"/>
                    </a:srgbClr>
                  </a:outerShdw>
                </a:effectLst>
              </a:rPr>
              <a:t>Intrater</a:t>
            </a:r>
            <a:r>
              <a:rPr lang="en-US" sz="2000" dirty="0" smtClean="0">
                <a:effectLst>
                  <a:outerShdw blurRad="38100" dist="38100" dir="2700000" algn="tl">
                    <a:srgbClr val="000000">
                      <a:alpha val="43137"/>
                    </a:srgbClr>
                  </a:outerShdw>
                </a:effectLst>
              </a:rPr>
              <a:t>, </a:t>
            </a:r>
            <a:r>
              <a:rPr lang="en-US" sz="2000" i="1" dirty="0" smtClean="0">
                <a:effectLst>
                  <a:outerShdw blurRad="38100" dist="38100" dir="2700000" algn="tl">
                    <a:srgbClr val="000000">
                      <a:alpha val="43137"/>
                    </a:srgbClr>
                  </a:outerShdw>
                </a:effectLst>
              </a:rPr>
              <a:t>Covenant Relationships</a:t>
            </a:r>
            <a:r>
              <a:rPr lang="en-US" sz="2000" dirty="0" smtClean="0">
                <a:effectLst>
                  <a:outerShdw blurRad="38100" dist="38100" dir="2700000" algn="tl">
                    <a:srgbClr val="000000">
                      <a:alpha val="43137"/>
                    </a:srgbClr>
                  </a:outerShdw>
                </a:effectLst>
              </a:rPr>
              <a:t>, (Shippensburg: Destiny Image Publishers, Inc., 1989).</a:t>
            </a:r>
            <a:endParaRPr lang="en-US" sz="2000" b="1" dirty="0" smtClean="0">
              <a:effectLst>
                <a:outerShdw blurRad="38100" dist="38100" dir="2700000" algn="tl">
                  <a:srgbClr val="000000">
                    <a:alpha val="43137"/>
                  </a:srgbClr>
                </a:outerShdw>
              </a:effectLst>
            </a:endParaRPr>
          </a:p>
          <a:p>
            <a:r>
              <a:rPr lang="en-US" sz="2000" dirty="0" smtClean="0">
                <a:effectLst>
                  <a:outerShdw blurRad="38100" dist="38100" dir="2700000" algn="tl">
                    <a:srgbClr val="000000">
                      <a:alpha val="43137"/>
                    </a:srgbClr>
                  </a:outerShdw>
                </a:effectLst>
              </a:rPr>
              <a:t>Eugene Merrill, </a:t>
            </a:r>
            <a:r>
              <a:rPr lang="en-US" sz="2000" i="1" dirty="0" smtClean="0">
                <a:effectLst>
                  <a:outerShdw blurRad="38100" dist="38100" dir="2700000" algn="tl">
                    <a:srgbClr val="000000">
                      <a:alpha val="43137"/>
                    </a:srgbClr>
                  </a:outerShdw>
                </a:effectLst>
              </a:rPr>
              <a:t>The Mosaic Covenant: A Proposal for Its Theological Significance</a:t>
            </a:r>
            <a:r>
              <a:rPr lang="en-US" sz="2000" dirty="0" smtClean="0">
                <a:effectLst>
                  <a:outerShdw blurRad="38100" dist="38100" dir="2700000" algn="tl">
                    <a:srgbClr val="000000">
                      <a:alpha val="43137"/>
                    </a:srgbClr>
                  </a:outerShdw>
                </a:effectLst>
              </a:rPr>
              <a:t>, 2. Paper delivered at the Southwest conference of the Evangelical Theological Society, March 1981.  Archives of the Billy Graham Center.</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God showed His acceptance of the offering when a smoking furnace and a burning lamp passed between the two pieces of each sacrifice (Ge. 15).</a:t>
            </a:r>
          </a:p>
          <a:p>
            <a:r>
              <a:rPr lang="en-US" dirty="0" smtClean="0">
                <a:effectLst>
                  <a:outerShdw blurRad="38100" dist="38100" dir="2700000" algn="tl">
                    <a:srgbClr val="000000">
                      <a:alpha val="43137"/>
                    </a:srgbClr>
                  </a:outerShdw>
                </a:effectLst>
              </a:rPr>
              <a:t>This was God’s presence confirming the covenant.</a:t>
            </a:r>
          </a:p>
          <a:p>
            <a:r>
              <a:rPr lang="en-US" dirty="0" smtClean="0">
                <a:effectLst>
                  <a:outerShdw blurRad="38100" dist="38100" dir="2700000" algn="tl">
                    <a:srgbClr val="000000">
                      <a:alpha val="43137"/>
                    </a:srgbClr>
                  </a:outerShdw>
                </a:effectLst>
              </a:rPr>
              <a:t>See Genesis 15:9-18.</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The significance of God’s presence passing between the pieces of the sacrifice should not be missed.</a:t>
            </a:r>
          </a:p>
          <a:p>
            <a:r>
              <a:rPr lang="en-US" dirty="0" smtClean="0">
                <a:effectLst>
                  <a:outerShdw blurRad="38100" dist="38100" dir="2700000" algn="tl">
                    <a:srgbClr val="000000">
                      <a:alpha val="43137"/>
                    </a:srgbClr>
                  </a:outerShdw>
                </a:effectLst>
              </a:rPr>
              <a:t>In ancient times those who made a covenant walked between the pieces and declared: “May it be so done to me if I do not keep my oath and pledge.”</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In other words, what was done to the animal sacrifices was an illustration of what would be done to the persons entering into the covenant agreement </a:t>
            </a:r>
            <a:r>
              <a:rPr lang="en-US" i="1" dirty="0" smtClean="0">
                <a:effectLst>
                  <a:outerShdw blurRad="38100" dist="38100" dir="2700000" algn="tl">
                    <a:srgbClr val="000000">
                      <a:alpha val="43137"/>
                    </a:srgbClr>
                  </a:outerShdw>
                </a:effectLst>
              </a:rPr>
              <a:t>if they defaulted</a:t>
            </a:r>
            <a:r>
              <a:rPr lang="en-US" dirty="0" smtClean="0">
                <a:effectLst>
                  <a:outerShdw blurRad="38100" dist="38100" dir="2700000" algn="tl">
                    <a:srgbClr val="000000">
                      <a:alpha val="43137"/>
                    </a:srgbClr>
                  </a:outerShdw>
                </a:effectLst>
              </a:rPr>
              <a:t>.</a:t>
            </a:r>
          </a:p>
          <a:p>
            <a:r>
              <a:rPr lang="en-US" dirty="0" smtClean="0">
                <a:effectLst>
                  <a:outerShdw blurRad="38100" dist="38100" dir="2700000" algn="tl">
                    <a:srgbClr val="000000">
                      <a:alpha val="43137"/>
                    </a:srgbClr>
                  </a:outerShdw>
                </a:effectLst>
              </a:rPr>
              <a:t>By passing through the halves of the sacrifices, God was making a solemn promise to keep the covenant.</a:t>
            </a:r>
          </a:p>
          <a:p>
            <a:r>
              <a:rPr lang="en-US" dirty="0" smtClean="0">
                <a:effectLst>
                  <a:outerShdw blurRad="38100" dist="38100" dir="2700000" algn="tl">
                    <a:srgbClr val="000000">
                      <a:alpha val="43137"/>
                    </a:srgbClr>
                  </a:outerShdw>
                </a:effectLst>
              </a:rPr>
              <a:t>This provided complete assurance to Abram of God’s commitment.</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The seriousness by which God regards covenant keeping can be seen in the consequences of transgressing the covenant:</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ule">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1892</TotalTime>
  <Words>2533</Words>
  <Application>Microsoft Office PowerPoint</Application>
  <PresentationFormat>On-screen Show (4:3)</PresentationFormat>
  <Paragraphs>206</Paragraphs>
  <Slides>50</Slides>
  <Notes>0</Notes>
  <HiddenSlides>0</HiddenSlides>
  <MMClips>0</MMClips>
  <ScaleCrop>false</ScaleCrop>
  <HeadingPairs>
    <vt:vector size="4" baseType="variant">
      <vt:variant>
        <vt:lpstr>Theme</vt:lpstr>
      </vt:variant>
      <vt:variant>
        <vt:i4>1</vt:i4>
      </vt:variant>
      <vt:variant>
        <vt:lpstr>Slide Titles</vt:lpstr>
      </vt:variant>
      <vt:variant>
        <vt:i4>50</vt:i4>
      </vt:variant>
    </vt:vector>
  </HeadingPairs>
  <TitlesOfParts>
    <vt:vector size="51" baseType="lpstr">
      <vt:lpstr>Module</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Bible Covenants</dc:title>
  <dc:creator>Randy Colver</dc:creator>
  <cp:lastModifiedBy>Randy Colver</cp:lastModifiedBy>
  <cp:revision>72</cp:revision>
  <dcterms:created xsi:type="dcterms:W3CDTF">2012-01-19T22:39:51Z</dcterms:created>
  <dcterms:modified xsi:type="dcterms:W3CDTF">2012-03-31T20:22:34Z</dcterms:modified>
</cp:coreProperties>
</file>