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334" r:id="rId2"/>
    <p:sldId id="257" r:id="rId3"/>
    <p:sldId id="260" r:id="rId4"/>
    <p:sldId id="261" r:id="rId5"/>
    <p:sldId id="262" r:id="rId6"/>
    <p:sldId id="263" r:id="rId7"/>
    <p:sldId id="264" r:id="rId8"/>
    <p:sldId id="265" r:id="rId9"/>
    <p:sldId id="266" r:id="rId10"/>
    <p:sldId id="267" r:id="rId11"/>
    <p:sldId id="268" r:id="rId12"/>
    <p:sldId id="280" r:id="rId13"/>
    <p:sldId id="269" r:id="rId14"/>
    <p:sldId id="324" r:id="rId15"/>
    <p:sldId id="270" r:id="rId16"/>
    <p:sldId id="330" r:id="rId17"/>
    <p:sldId id="271" r:id="rId18"/>
    <p:sldId id="272" r:id="rId19"/>
    <p:sldId id="273" r:id="rId20"/>
    <p:sldId id="274" r:id="rId21"/>
    <p:sldId id="275" r:id="rId22"/>
    <p:sldId id="276" r:id="rId23"/>
    <p:sldId id="281" r:id="rId24"/>
    <p:sldId id="282" r:id="rId25"/>
    <p:sldId id="283" r:id="rId26"/>
    <p:sldId id="325" r:id="rId27"/>
    <p:sldId id="284" r:id="rId28"/>
    <p:sldId id="285" r:id="rId29"/>
    <p:sldId id="286" r:id="rId30"/>
    <p:sldId id="277" r:id="rId31"/>
    <p:sldId id="289" r:id="rId32"/>
    <p:sldId id="278" r:id="rId33"/>
    <p:sldId id="287" r:id="rId34"/>
    <p:sldId id="288" r:id="rId35"/>
    <p:sldId id="279" r:id="rId36"/>
    <p:sldId id="290" r:id="rId37"/>
    <p:sldId id="291" r:id="rId38"/>
    <p:sldId id="292" r:id="rId39"/>
    <p:sldId id="293" r:id="rId40"/>
    <p:sldId id="323" r:id="rId41"/>
    <p:sldId id="294" r:id="rId42"/>
    <p:sldId id="295" r:id="rId43"/>
    <p:sldId id="296" r:id="rId44"/>
    <p:sldId id="297" r:id="rId45"/>
    <p:sldId id="300" r:id="rId46"/>
    <p:sldId id="301" r:id="rId47"/>
    <p:sldId id="302" r:id="rId48"/>
    <p:sldId id="303" r:id="rId49"/>
    <p:sldId id="304" r:id="rId50"/>
    <p:sldId id="298" r:id="rId51"/>
    <p:sldId id="299" r:id="rId52"/>
    <p:sldId id="305" r:id="rId53"/>
    <p:sldId id="329" r:id="rId54"/>
    <p:sldId id="306" r:id="rId55"/>
    <p:sldId id="307" r:id="rId56"/>
    <p:sldId id="308" r:id="rId57"/>
    <p:sldId id="310" r:id="rId58"/>
    <p:sldId id="326" r:id="rId59"/>
    <p:sldId id="311" r:id="rId60"/>
    <p:sldId id="312" r:id="rId61"/>
    <p:sldId id="331" r:id="rId62"/>
    <p:sldId id="332" r:id="rId63"/>
    <p:sldId id="333" r:id="rId64"/>
    <p:sldId id="316" r:id="rId65"/>
    <p:sldId id="317" r:id="rId66"/>
    <p:sldId id="327" r:id="rId67"/>
    <p:sldId id="319" r:id="rId68"/>
    <p:sldId id="320" r:id="rId69"/>
    <p:sldId id="321" r:id="rId70"/>
    <p:sldId id="328" r:id="rId71"/>
    <p:sldId id="322" r:id="rId72"/>
    <p:sldId id="318" r:id="rId73"/>
    <p:sldId id="259"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57" autoAdjust="0"/>
    <p:restoredTop sz="97485" autoAdjust="0"/>
  </p:normalViewPr>
  <p:slideViewPr>
    <p:cSldViewPr>
      <p:cViewPr varScale="1">
        <p:scale>
          <a:sx n="66" d="100"/>
          <a:sy n="66" d="100"/>
        </p:scale>
        <p:origin x="-72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11/14/2012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11/14/2012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11/14/2012</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11/14/2012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D6B1E56-8AE8-4944-912C-1B5EF9016EEF}" type="datetimeFigureOut">
              <a:rPr lang="en-US" smtClean="0"/>
              <a:pPr/>
              <a:t>11/14/2012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D6B1E56-8AE8-4944-912C-1B5EF9016EEF}" type="datetimeFigureOut">
              <a:rPr lang="en-US" smtClean="0"/>
              <a:pPr/>
              <a:t>11/14/2012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D6B1E56-8AE8-4944-912C-1B5EF9016EEF}" type="datetimeFigureOut">
              <a:rPr lang="en-US" smtClean="0"/>
              <a:pPr/>
              <a:t>11/14/2012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D6B1E56-8AE8-4944-912C-1B5EF9016EEF}" type="datetimeFigureOut">
              <a:rPr lang="en-US" smtClean="0"/>
              <a:pPr/>
              <a:t>11/14/2012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6B1E56-8AE8-4944-912C-1B5EF9016EEF}" type="datetimeFigureOut">
              <a:rPr lang="en-US" smtClean="0"/>
              <a:pPr/>
              <a:t>11/14/2012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D6B1E56-8AE8-4944-912C-1B5EF9016EEF}" type="datetimeFigureOut">
              <a:rPr lang="en-US" smtClean="0"/>
              <a:pPr/>
              <a:t>11/14/2012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FD6B1E56-8AE8-4944-912C-1B5EF9016EEF}" type="datetimeFigureOut">
              <a:rPr lang="en-US" smtClean="0"/>
              <a:pPr/>
              <a:t>11/14/2012</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78F9C75A-DF7B-4CA6-B247-83FD64574D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D6B1E56-8AE8-4944-912C-1B5EF9016EEF}" type="datetimeFigureOut">
              <a:rPr lang="en-US" smtClean="0"/>
              <a:pPr/>
              <a:t>11/14/2012</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78F9C75A-DF7B-4CA6-B247-83FD64574D6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Bible Covenants</a:t>
            </a:r>
            <a:endParaRPr lang="en-US" dirty="0"/>
          </a:p>
        </p:txBody>
      </p:sp>
      <p:sp>
        <p:nvSpPr>
          <p:cNvPr id="3" name="Subtitle 2"/>
          <p:cNvSpPr>
            <a:spLocks noGrp="1"/>
          </p:cNvSpPr>
          <p:nvPr>
            <p:ph type="subTitle" idx="1"/>
          </p:nvPr>
        </p:nvSpPr>
        <p:spPr/>
        <p:txBody>
          <a:bodyPr/>
          <a:lstStyle/>
          <a:p>
            <a:r>
              <a:rPr lang="en-US" dirty="0" smtClean="0"/>
              <a:t>Covenant Relationships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Another illustration depicting God’s relationship with His people has to do with His name.</a:t>
            </a:r>
          </a:p>
          <a:p>
            <a:r>
              <a:rPr lang="en-US" dirty="0" smtClean="0">
                <a:effectLst>
                  <a:outerShdw blurRad="38100" dist="38100" dir="2700000" algn="tl">
                    <a:srgbClr val="000000">
                      <a:alpha val="43137"/>
                    </a:srgbClr>
                  </a:outerShdw>
                </a:effectLst>
              </a:rPr>
              <a:t>When God redeems His people, He places his name on them to make them His possession (Ex. 6:1-8; 1 Chron. 22:19; Ps. 111:5, 9; Jer. 14:21, 34:15; Acts 15:14-18).</a:t>
            </a:r>
          </a:p>
          <a:p>
            <a:r>
              <a:rPr lang="en-US" dirty="0" smtClean="0">
                <a:effectLst>
                  <a:outerShdw blurRad="38100" dist="38100" dir="2700000" algn="tl">
                    <a:srgbClr val="000000">
                      <a:alpha val="43137"/>
                    </a:srgbClr>
                  </a:outerShdw>
                </a:effectLst>
              </a:rPr>
              <a:t>This totally redefines and reshapes who the covenant people are (Deut. 7:6; 14:2; 26:19; 28:9; 1 Pt. 2:9).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When God declared His name over the Israelites, it was as though God signed the covenant.</a:t>
            </a:r>
          </a:p>
          <a:p>
            <a:r>
              <a:rPr lang="en-US" dirty="0" smtClean="0">
                <a:effectLst>
                  <a:outerShdw blurRad="38100" dist="38100" dir="2700000" algn="tl">
                    <a:srgbClr val="000000">
                      <a:alpha val="43137"/>
                    </a:srgbClr>
                  </a:outerShdw>
                </a:effectLst>
              </a:rPr>
              <a:t>God’s name placed on the temple was a reminder of His active role in keeping the covenant (Deut. 12:5-7; 16:10-11).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4854209"/>
          </a:xfrm>
        </p:spPr>
        <p:txBody>
          <a:bodyPr>
            <a:normAutofit/>
          </a:bodyPr>
          <a:lstStyle/>
          <a:p>
            <a:r>
              <a:rPr lang="en-US" sz="3600" b="1" dirty="0" smtClean="0">
                <a:effectLst>
                  <a:outerShdw blurRad="38100" dist="38100" dir="2700000" algn="tl">
                    <a:srgbClr val="000000">
                      <a:alpha val="43137"/>
                    </a:srgbClr>
                  </a:outerShdw>
                </a:effectLst>
              </a:rPr>
              <a:t>How should we respond to God in covenant relationship?</a:t>
            </a:r>
            <a:r>
              <a:rPr lang="en-US" dirty="0" smtClean="0">
                <a:effectLst>
                  <a:outerShdw blurRad="38100" dist="38100" dir="2700000" algn="tl">
                    <a:srgbClr val="000000">
                      <a:alpha val="43137"/>
                    </a:srgbClr>
                  </a:outerShdw>
                </a:effectLst>
              </a:rPr>
              <a:t> </a:t>
            </a:r>
          </a:p>
          <a:p>
            <a:r>
              <a:rPr lang="en-US" dirty="0" smtClean="0">
                <a:effectLst>
                  <a:outerShdw blurRad="38100" dist="38100" dir="2700000" algn="tl">
                    <a:srgbClr val="000000">
                      <a:alpha val="43137"/>
                    </a:srgbClr>
                  </a:outerShdw>
                </a:effectLst>
              </a:rPr>
              <a:t>Worship and obedience are humanity’s highest response to divine covenant relationship.</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After God made His covenant with Abram, for instance, Abram built an altar to God and “called on the name of the Lord” (Ge. 12:7-8).  </a:t>
            </a:r>
          </a:p>
          <a:p>
            <a:r>
              <a:rPr lang="en-US" dirty="0" smtClean="0">
                <a:effectLst>
                  <a:outerShdw blurRad="38100" dist="38100" dir="2700000" algn="tl">
                    <a:srgbClr val="000000">
                      <a:alpha val="43137"/>
                    </a:srgbClr>
                  </a:outerShdw>
                </a:effectLst>
              </a:rPr>
              <a:t>When God confirmed the covenant with him, “Abram fell face down” in worship (Ge. 17:3).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80898" name="Picture 2" descr="http://2.bp.blogspot.com/_TbkIC-eqFNM/TBP8YM-YCCI/AAAAAAAAF7o/aC4NCkmHU_k/s1600/Abrahams_Altar.jpg"/>
          <p:cNvPicPr>
            <a:picLocks noChangeAspect="1" noChangeArrowheads="1"/>
          </p:cNvPicPr>
          <p:nvPr/>
        </p:nvPicPr>
        <p:blipFill>
          <a:blip r:embed="rId2" cstate="print"/>
          <a:srcRect/>
          <a:stretch>
            <a:fillRect/>
          </a:stretch>
        </p:blipFill>
        <p:spPr bwMode="auto">
          <a:xfrm>
            <a:off x="2743200" y="1828800"/>
            <a:ext cx="3810000" cy="4762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6705600" y="2819400"/>
            <a:ext cx="2056140" cy="1938992"/>
          </a:xfrm>
          <a:prstGeom prst="rect">
            <a:avLst/>
          </a:prstGeom>
          <a:noFill/>
        </p:spPr>
        <p:txBody>
          <a:bodyPr wrap="none" rtlCol="0">
            <a:spAutoFit/>
          </a:bodyPr>
          <a:lstStyle/>
          <a:p>
            <a:r>
              <a:rPr lang="en-US" sz="2400" dirty="0" smtClean="0">
                <a:effectLst>
                  <a:outerShdw blurRad="38100" dist="38100" dir="2700000" algn="tl">
                    <a:srgbClr val="000000">
                      <a:alpha val="43137"/>
                    </a:srgbClr>
                  </a:outerShdw>
                </a:effectLst>
              </a:rPr>
              <a:t>Abram built</a:t>
            </a:r>
          </a:p>
          <a:p>
            <a:r>
              <a:rPr lang="en-US" sz="2400" dirty="0" smtClean="0">
                <a:effectLst>
                  <a:outerShdw blurRad="38100" dist="38100" dir="2700000" algn="tl">
                    <a:srgbClr val="000000">
                      <a:alpha val="43137"/>
                    </a:srgbClr>
                  </a:outerShdw>
                </a:effectLst>
              </a:rPr>
              <a:t>an altar to God</a:t>
            </a:r>
          </a:p>
          <a:p>
            <a:r>
              <a:rPr lang="en-US" sz="2400" dirty="0" smtClean="0">
                <a:effectLst>
                  <a:outerShdw blurRad="38100" dist="38100" dir="2700000" algn="tl">
                    <a:srgbClr val="000000">
                      <a:alpha val="43137"/>
                    </a:srgbClr>
                  </a:outerShdw>
                </a:effectLst>
              </a:rPr>
              <a:t>and “called on</a:t>
            </a:r>
          </a:p>
          <a:p>
            <a:r>
              <a:rPr lang="en-US" sz="2400" dirty="0" smtClean="0">
                <a:effectLst>
                  <a:outerShdw blurRad="38100" dist="38100" dir="2700000" algn="tl">
                    <a:srgbClr val="000000">
                      <a:alpha val="43137"/>
                    </a:srgbClr>
                  </a:outerShdw>
                </a:effectLst>
              </a:rPr>
              <a:t>the name of</a:t>
            </a:r>
          </a:p>
          <a:p>
            <a:r>
              <a:rPr lang="en-US" sz="2400" dirty="0" smtClean="0">
                <a:effectLst>
                  <a:outerShdw blurRad="38100" dist="38100" dir="2700000" algn="tl">
                    <a:srgbClr val="000000">
                      <a:alpha val="43137"/>
                    </a:srgbClr>
                  </a:outerShdw>
                </a:effectLst>
              </a:rPr>
              <a:t>the Lord.”</a:t>
            </a:r>
            <a:endParaRPr 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When God tested Abraham’s covenant loyalty by asking him to sacrifice Isaac, Abraham responded in faith, obeying God unequivocally (Ge. 22).</a:t>
            </a:r>
          </a:p>
          <a:p>
            <a:r>
              <a:rPr lang="en-US" dirty="0" smtClean="0">
                <a:effectLst>
                  <a:outerShdw blurRad="38100" dist="38100" dir="2700000" algn="tl">
                    <a:srgbClr val="000000">
                      <a:alpha val="43137"/>
                    </a:srgbClr>
                  </a:outerShdw>
                </a:effectLst>
              </a:rPr>
              <a:t>To his servants Abraham declared, “We will worship and then we will come back to you” (Ge. 22:5). </a:t>
            </a:r>
          </a:p>
          <a:p>
            <a:r>
              <a:rPr lang="en-US" dirty="0" smtClean="0">
                <a:effectLst>
                  <a:outerShdw blurRad="38100" dist="38100" dir="2700000" algn="tl">
                    <a:srgbClr val="000000">
                      <a:alpha val="43137"/>
                    </a:srgbClr>
                  </a:outerShdw>
                </a:effectLst>
              </a:rPr>
              <a:t>Worship and obedience are the proper response to God for covenant relationship.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87042" name="Picture 2" descr="http://www.bookdrum.com/images/books/93303_m.jpg"/>
          <p:cNvPicPr>
            <a:picLocks noChangeAspect="1" noChangeArrowheads="1"/>
          </p:cNvPicPr>
          <p:nvPr/>
        </p:nvPicPr>
        <p:blipFill>
          <a:blip r:embed="rId2" cstate="print"/>
          <a:srcRect b="28889"/>
          <a:stretch>
            <a:fillRect/>
          </a:stretch>
        </p:blipFill>
        <p:spPr bwMode="auto">
          <a:xfrm>
            <a:off x="2362200" y="1828799"/>
            <a:ext cx="4495800" cy="4668205"/>
          </a:xfrm>
          <a:prstGeom prst="rect">
            <a:avLst/>
          </a:prstGeom>
          <a:ln>
            <a:noFill/>
          </a:ln>
          <a:effectLst>
            <a:softEdge rad="112500"/>
          </a:effectLst>
        </p:spPr>
      </p:pic>
      <p:sp>
        <p:nvSpPr>
          <p:cNvPr id="4" name="TextBox 3"/>
          <p:cNvSpPr txBox="1"/>
          <p:nvPr/>
        </p:nvSpPr>
        <p:spPr>
          <a:xfrm>
            <a:off x="5638800" y="1981200"/>
            <a:ext cx="2795958" cy="1200329"/>
          </a:xfrm>
          <a:prstGeom prst="rect">
            <a:avLst/>
          </a:prstGeom>
          <a:noFill/>
        </p:spPr>
        <p:txBody>
          <a:bodyPr wrap="none" rtlCol="0">
            <a:spAutoFit/>
          </a:bodyPr>
          <a:lstStyle/>
          <a:p>
            <a:r>
              <a:rPr lang="en-US" sz="2400" dirty="0" smtClean="0">
                <a:effectLst>
                  <a:outerShdw blurRad="38100" dist="38100" dir="2700000" algn="tl">
                    <a:srgbClr val="000000">
                      <a:alpha val="43137"/>
                    </a:srgbClr>
                  </a:outerShdw>
                </a:effectLst>
              </a:rPr>
              <a:t>Abraham obeyed</a:t>
            </a:r>
          </a:p>
          <a:p>
            <a:r>
              <a:rPr lang="en-US" sz="2400" dirty="0" smtClean="0">
                <a:effectLst>
                  <a:outerShdw blurRad="38100" dist="38100" dir="2700000" algn="tl">
                    <a:srgbClr val="000000">
                      <a:alpha val="43137"/>
                    </a:srgbClr>
                  </a:outerShdw>
                </a:effectLst>
              </a:rPr>
              <a:t>the Lord and offered</a:t>
            </a:r>
          </a:p>
          <a:p>
            <a:r>
              <a:rPr lang="en-US" sz="2400" dirty="0" smtClean="0">
                <a:effectLst>
                  <a:outerShdw blurRad="38100" dist="38100" dir="2700000" algn="tl">
                    <a:srgbClr val="000000">
                      <a:alpha val="43137"/>
                    </a:srgbClr>
                  </a:outerShdw>
                </a:effectLst>
              </a:rPr>
              <a:t>his son Isaac.</a:t>
            </a:r>
            <a:endParaRPr 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New Covenant makes possible intimate fellowship with God by changing the heart through the presence of the Holy Spirit (Jer. 31:33; Ezek. 11:19; 2 Cor. 3:18; 4:6).</a:t>
            </a:r>
          </a:p>
          <a:p>
            <a:r>
              <a:rPr lang="en-US" dirty="0" smtClean="0">
                <a:effectLst>
                  <a:outerShdw blurRad="38100" dist="38100" dir="2700000" algn="tl">
                    <a:srgbClr val="000000">
                      <a:alpha val="43137"/>
                    </a:srgbClr>
                  </a:outerShdw>
                </a:effectLst>
              </a:rPr>
              <a:t>Christ, our Trailblazer into the </a:t>
            </a:r>
            <a:r>
              <a:rPr lang="en-US" dirty="0" err="1" smtClean="0">
                <a:effectLst>
                  <a:outerShdw blurRad="38100" dist="38100" dir="2700000" algn="tl">
                    <a:srgbClr val="000000">
                      <a:alpha val="43137"/>
                    </a:srgbClr>
                  </a:outerShdw>
                </a:effectLst>
              </a:rPr>
              <a:t>heavenlies</a:t>
            </a:r>
            <a:r>
              <a:rPr lang="en-US" dirty="0" smtClean="0">
                <a:effectLst>
                  <a:outerShdw blurRad="38100" dist="38100" dir="2700000" algn="tl">
                    <a:srgbClr val="000000">
                      <a:alpha val="43137"/>
                    </a:srgbClr>
                  </a:outerShdw>
                </a:effectLst>
              </a:rPr>
              <a:t>, has opened up access and fellowship to God (He. 4:14-16; 8:1).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This lesson will attempt to explain the kind of relationship covenants are meant to produce.  We will examine:</a:t>
            </a:r>
          </a:p>
          <a:p>
            <a:pPr lvl="1"/>
            <a:r>
              <a:rPr lang="en-US" dirty="0" smtClean="0">
                <a:effectLst>
                  <a:outerShdw blurRad="38100" dist="38100" dir="2700000" algn="tl">
                    <a:srgbClr val="000000">
                      <a:alpha val="43137"/>
                    </a:srgbClr>
                  </a:outerShdw>
                </a:effectLst>
              </a:rPr>
              <a:t>Covenant Fellowship Meals</a:t>
            </a:r>
          </a:p>
          <a:p>
            <a:pPr lvl="1"/>
            <a:r>
              <a:rPr lang="en-US" dirty="0" smtClean="0">
                <a:effectLst>
                  <a:outerShdw blurRad="38100" dist="38100" dir="2700000" algn="tl">
                    <a:srgbClr val="000000">
                      <a:alpha val="43137"/>
                    </a:srgbClr>
                  </a:outerShdw>
                </a:effectLst>
              </a:rPr>
              <a:t>Covenant Loyalty</a:t>
            </a:r>
          </a:p>
          <a:p>
            <a:pPr lvl="1"/>
            <a:r>
              <a:rPr lang="en-US" dirty="0" smtClean="0">
                <a:effectLst>
                  <a:outerShdw blurRad="38100" dist="38100" dir="2700000" algn="tl">
                    <a:srgbClr val="000000">
                      <a:alpha val="43137"/>
                    </a:srgbClr>
                  </a:outerShdw>
                </a:effectLst>
              </a:rPr>
              <a:t>Covenant Breaking</a:t>
            </a:r>
          </a:p>
          <a:p>
            <a:pPr lvl="1"/>
            <a:r>
              <a:rPr lang="en-US" dirty="0" smtClean="0">
                <a:effectLst>
                  <a:outerShdw blurRad="38100" dist="38100" dir="2700000" algn="tl">
                    <a:srgbClr val="000000">
                      <a:alpha val="43137"/>
                    </a:srgbClr>
                  </a:outerShdw>
                </a:effectLst>
              </a:rPr>
              <a:t>Covenant Enforcement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3600" b="1" dirty="0" smtClean="0"/>
              <a:t>Covenant Fellowship Meals</a:t>
            </a:r>
          </a:p>
          <a:p>
            <a:r>
              <a:rPr lang="en-US" dirty="0" smtClean="0"/>
              <a:t>Covenants were often celebrated by a fellowship meal (Ge. 31:54). </a:t>
            </a:r>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In fact, </a:t>
            </a:r>
            <a:r>
              <a:rPr lang="en-US" dirty="0" smtClean="0"/>
              <a:t>the leaders of Israel celebrated their fellowship with God by eating a meal (Ex. 24:9f).</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Divine covenants are not just technical treaties, but agreements to produce life-giving fellowship.</a:t>
            </a:r>
          </a:p>
          <a:p>
            <a:r>
              <a:rPr lang="en-US" dirty="0" smtClean="0">
                <a:effectLst>
                  <a:outerShdw blurRad="38100" dist="38100" dir="2700000" algn="tl">
                    <a:srgbClr val="000000">
                      <a:alpha val="43137"/>
                    </a:srgbClr>
                  </a:outerShdw>
                </a:effectLst>
              </a:rPr>
              <a:t>Divine covenants are the means by which God establishes and maintains relationship with humanity.</a:t>
            </a:r>
          </a:p>
          <a:p>
            <a:r>
              <a:rPr lang="en-US" dirty="0" smtClean="0">
                <a:effectLst>
                  <a:outerShdw blurRad="38100" dist="38100" dir="2700000" algn="tl">
                    <a:srgbClr val="000000">
                      <a:alpha val="43137"/>
                    </a:srgbClr>
                  </a:outerShdw>
                </a:effectLst>
              </a:rPr>
              <a:t>The purpose of these covenants is to provide a way for humankind to know God intimately and commune with Him.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t>When Abraham returned from defeating the kings that were allied against Sodom, Melchizedek, the king of Salem and priest of God Most High, met Abraham and brought out bread and wine for refreshment (Ge. 14:17-20).</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Melchizedek was the representative of God, and therefore, of God’s covenant with Abraham.</a:t>
            </a:r>
          </a:p>
          <a:p>
            <a:r>
              <a:rPr lang="en-US" dirty="0" smtClean="0">
                <a:effectLst>
                  <a:outerShdw blurRad="38100" dist="38100" dir="2700000" algn="tl">
                    <a:srgbClr val="000000">
                      <a:alpha val="43137"/>
                    </a:srgbClr>
                  </a:outerShdw>
                </a:effectLst>
              </a:rPr>
              <a:t>The meal was not just a victory celebration, but a priestly, covenant act of fellowship.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three feasts of the Mosaic Covenant were a celebration of fellowship over meals (Lev. 23).</a:t>
            </a:r>
          </a:p>
          <a:p>
            <a:r>
              <a:rPr lang="en-US" dirty="0" smtClean="0">
                <a:effectLst>
                  <a:outerShdw blurRad="38100" dist="38100" dir="2700000" algn="tl">
                    <a:srgbClr val="000000">
                      <a:alpha val="43137"/>
                    </a:srgbClr>
                  </a:outerShdw>
                </a:effectLst>
              </a:rPr>
              <a:t>The peace offerings of the Mosaic Covenant were to express appreciation for the good relationship between God and the nation of Israel (Lev. 7:16).</a:t>
            </a:r>
          </a:p>
          <a:p>
            <a:r>
              <a:rPr lang="en-US" dirty="0" smtClean="0">
                <a:effectLst>
                  <a:outerShdw blurRad="38100" dist="38100" dir="2700000" algn="tl">
                    <a:srgbClr val="000000">
                      <a:alpha val="43137"/>
                    </a:srgbClr>
                  </a:outerShdw>
                </a:effectLst>
              </a:rPr>
              <a:t>The offering was a covenant meal with God.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“This was graphically portrayed when the worshiper partook of the sacrifice in a communal meal together with YHWH whose portion was consumed on the altar (Lev 3:11; 7:15-18; Ps 22:27 [26], 30[29]).  Sacrifice with communal meal was the ultimate expression of covenant fellowship between worshiper and deity (</a:t>
            </a:r>
            <a:r>
              <a:rPr lang="en-US" dirty="0" err="1" smtClean="0">
                <a:effectLst>
                  <a:outerShdw blurRad="38100" dist="38100" dir="2700000" algn="tl">
                    <a:srgbClr val="000000">
                      <a:alpha val="43137"/>
                    </a:srgbClr>
                  </a:outerShdw>
                </a:effectLst>
              </a:rPr>
              <a:t>Exod</a:t>
            </a:r>
            <a:r>
              <a:rPr lang="en-US" dirty="0" smtClean="0">
                <a:effectLst>
                  <a:outerShdw blurRad="38100" dist="38100" dir="2700000" algn="tl">
                    <a:srgbClr val="000000">
                      <a:alpha val="43137"/>
                    </a:srgbClr>
                  </a:outerShdw>
                </a:effectLst>
              </a:rPr>
              <a:t> 34:15; Num 25:2).”</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t>
            </a:r>
            <a:r>
              <a:rPr lang="en-US" dirty="0" smtClean="0"/>
              <a:t>John </a:t>
            </a:r>
            <a:r>
              <a:rPr lang="en-US" dirty="0" err="1" smtClean="0"/>
              <a:t>Hilber</a:t>
            </a:r>
            <a:r>
              <a:rPr lang="en-US" dirty="0" smtClean="0">
                <a:effectLst>
                  <a:outerShdw blurRad="38100" dist="38100" dir="2700000" algn="tl">
                    <a:srgbClr val="000000">
                      <a:alpha val="43137"/>
                    </a:srgbClr>
                  </a:outerShdw>
                </a:effectLst>
              </a:rPr>
              <a:t>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To eat the food offered to false gods (or idols) was to participate in pagan covenant and worship (Nu. 25:1-5; 1 Cor. 8:9-11; 10:8).  This was expressly disallowed in the Mosaic covenant (Ex. 20:3-5; Deut. 12:1-4).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Last Supper of the disciples and Christ was a covenant meal.  Our New Covenant ordinance of communion commemorates the future banquet with the Lord at His table in heaven (Is. 25:6; Mt. 8:11; 26:29; Lk. 14:15-24; Rev. 19:7-9).</a:t>
            </a:r>
          </a:p>
          <a:p>
            <a:r>
              <a:rPr lang="en-US" dirty="0" smtClean="0">
                <a:effectLst>
                  <a:outerShdw blurRad="38100" dist="38100" dir="2700000" algn="tl">
                    <a:srgbClr val="000000">
                      <a:alpha val="43137"/>
                    </a:srgbClr>
                  </a:outerShdw>
                </a:effectLst>
              </a:rPr>
              <a:t>We celebrate the memorial covenant and wait for Jesus and the wedding supper at the consummation (</a:t>
            </a:r>
            <a:r>
              <a:rPr lang="en-US" dirty="0" smtClean="0"/>
              <a:t>Luke 22:29-30; Rev. 19:9).</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81924" name="Picture 4" descr="http://smoonen.files.wordpress.com/2010/06/bread-wine.jpg?w=700"/>
          <p:cNvPicPr>
            <a:picLocks noChangeAspect="1" noChangeArrowheads="1"/>
          </p:cNvPicPr>
          <p:nvPr/>
        </p:nvPicPr>
        <p:blipFill>
          <a:blip r:embed="rId2" cstate="print"/>
          <a:srcRect/>
          <a:stretch>
            <a:fillRect/>
          </a:stretch>
        </p:blipFill>
        <p:spPr bwMode="auto">
          <a:xfrm>
            <a:off x="1600200" y="1828800"/>
            <a:ext cx="5943600" cy="45171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381000" y="5029200"/>
            <a:ext cx="4331635" cy="1200329"/>
          </a:xfrm>
          <a:prstGeom prst="rect">
            <a:avLst/>
          </a:prstGeom>
          <a:noFill/>
        </p:spPr>
        <p:txBody>
          <a:bodyPr wrap="none" rtlCol="0">
            <a:spAutoFit/>
          </a:bodyPr>
          <a:lstStyle/>
          <a:p>
            <a:r>
              <a:rPr lang="en-US" sz="2400" dirty="0" smtClean="0">
                <a:effectLst>
                  <a:outerShdw blurRad="38100" dist="38100" dir="2700000" algn="tl">
                    <a:srgbClr val="000000">
                      <a:alpha val="43137"/>
                    </a:srgbClr>
                  </a:outerShdw>
                </a:effectLst>
              </a:rPr>
              <a:t>Communion commemorates</a:t>
            </a:r>
          </a:p>
          <a:p>
            <a:r>
              <a:rPr lang="en-US" sz="2400" dirty="0" smtClean="0">
                <a:effectLst>
                  <a:outerShdw blurRad="38100" dist="38100" dir="2700000" algn="tl">
                    <a:srgbClr val="000000">
                      <a:alpha val="43137"/>
                    </a:srgbClr>
                  </a:outerShdw>
                </a:effectLst>
              </a:rPr>
              <a:t>the future banquet with the Lord</a:t>
            </a:r>
          </a:p>
          <a:p>
            <a:r>
              <a:rPr lang="en-US" sz="2400" dirty="0" smtClean="0">
                <a:effectLst>
                  <a:outerShdw blurRad="38100" dist="38100" dir="2700000" algn="tl">
                    <a:srgbClr val="000000">
                      <a:alpha val="43137"/>
                    </a:srgbClr>
                  </a:outerShdw>
                </a:effectLst>
              </a:rPr>
              <a:t>at His table in heaven.</a:t>
            </a:r>
            <a:endParaRPr lang="en-US" sz="2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effectLst>
                  <a:outerShdw blurRad="38100" dist="38100" dir="2700000" algn="tl">
                    <a:srgbClr val="000000">
                      <a:alpha val="43137"/>
                    </a:srgbClr>
                  </a:outerShdw>
                </a:effectLst>
              </a:rPr>
              <a:t>The Early Church often celebrated communion as a part of the fellowship meal.  This meal was called the “agape” or love feast (Acts 2:42, 46; 20:7, 11; 1 Cor. 11:17-32, 33-34; Jude 12).</a:t>
            </a:r>
          </a:p>
          <a:p>
            <a:r>
              <a:rPr lang="en-US" dirty="0" smtClean="0">
                <a:effectLst>
                  <a:outerShdw blurRad="38100" dist="38100" dir="2700000" algn="tl">
                    <a:srgbClr val="000000">
                      <a:alpha val="43137"/>
                    </a:srgbClr>
                  </a:outerShdw>
                </a:effectLst>
              </a:rPr>
              <a:t>Today, some churches continue to celebrate communion and the fellowship meal together, but for many churches (in part due to the problems at Corinth) the two are now separated.  However, originally the Lord’s Supper included communion and a meal.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 “In a sense then, just as the agape looks forward to the marriage supper of the Lamb, it also looks back to the Last Supper.  In the same sense that the Eucharist is a remembrance of Jesus’ sacrificial death, so the agape is a remembrance of Jesus’ love and fellowship with the disciples, especially on the night of the Last Supper…”</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“Not only does the meal have a future and a past significance, it has significance for the present as well.  Fellowship with Christ will be fully experienced in the future kingdom.  Yet through the new birth and the indwelling presence of the Lord, believers are able to experience a measure of that fellowship and love even now.”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“To be a Christian is to live one’s life not merely in obedience to God, nor merely in dependence on God, nor even merely for the sake of God; it is to stand in conscious, reciprocal fellowship with God, to be identified with Him in thought and purpose and work, to receive from Him and give back to Him in the ceaseless interplay of spiritual forces…</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“And because all believers have the same Lord, fellowship with Christ should naturally lead to the oneness and fellowship that we are to have with one another.  It is no wonder, then, that the meal is referred to as the agape.”—Timothy Coyle</a:t>
            </a:r>
          </a:p>
          <a:p>
            <a:r>
              <a:rPr lang="en-US" dirty="0" smtClean="0">
                <a:effectLst>
                  <a:outerShdw blurRad="38100" dist="38100" dir="2700000" algn="tl">
                    <a:srgbClr val="000000">
                      <a:alpha val="43137"/>
                    </a:srgbClr>
                  </a:outerShdw>
                </a:effectLst>
              </a:rPr>
              <a:t>Fellowship over a meal is an integral part of covenant relationship.</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sz="3600" b="1" dirty="0" smtClean="0">
                <a:effectLst>
                  <a:outerShdw blurRad="38100" dist="38100" dir="2700000" algn="tl">
                    <a:srgbClr val="000000">
                      <a:alpha val="43137"/>
                    </a:srgbClr>
                  </a:outerShdw>
                </a:effectLst>
              </a:rPr>
              <a:t>Covenant Loyalty</a:t>
            </a:r>
          </a:p>
          <a:p>
            <a:r>
              <a:rPr lang="en-US" dirty="0" smtClean="0">
                <a:effectLst>
                  <a:outerShdw blurRad="38100" dist="38100" dir="2700000" algn="tl">
                    <a:srgbClr val="000000">
                      <a:alpha val="43137"/>
                    </a:srgbClr>
                  </a:outerShdw>
                </a:effectLst>
              </a:rPr>
              <a:t>A divine covenant is not just a contract, but a loyal, loving relationship.</a:t>
            </a:r>
          </a:p>
          <a:p>
            <a:r>
              <a:rPr lang="en-US" dirty="0" smtClean="0">
                <a:effectLst>
                  <a:outerShdw blurRad="38100" dist="38100" dir="2700000" algn="tl">
                    <a:srgbClr val="000000">
                      <a:alpha val="43137"/>
                    </a:srgbClr>
                  </a:outerShdw>
                </a:effectLst>
              </a:rPr>
              <a:t>Essential to every covenant with God is the “</a:t>
            </a:r>
            <a:r>
              <a:rPr lang="en-US" dirty="0" err="1" smtClean="0">
                <a:effectLst>
                  <a:outerShdw blurRad="38100" dist="38100" dir="2700000" algn="tl">
                    <a:srgbClr val="000000">
                      <a:alpha val="43137"/>
                    </a:srgbClr>
                  </a:outerShdw>
                </a:effectLst>
              </a:rPr>
              <a:t>hesed</a:t>
            </a:r>
            <a:r>
              <a:rPr lang="en-US" dirty="0" smtClean="0">
                <a:effectLst>
                  <a:outerShdw blurRad="38100" dist="38100" dir="2700000" algn="tl">
                    <a:srgbClr val="000000">
                      <a:alpha val="43137"/>
                    </a:srgbClr>
                  </a:outerShdw>
                </a:effectLst>
              </a:rPr>
              <a:t>”—covenant loyalty.</a:t>
            </a:r>
          </a:p>
          <a:p>
            <a:r>
              <a:rPr lang="en-US" dirty="0" smtClean="0">
                <a:effectLst>
                  <a:outerShdw blurRad="38100" dist="38100" dir="2700000" algn="tl">
                    <a:srgbClr val="000000">
                      <a:alpha val="43137"/>
                    </a:srgbClr>
                  </a:outerShdw>
                </a:effectLst>
              </a:rPr>
              <a:t>“</a:t>
            </a:r>
            <a:r>
              <a:rPr lang="en-US" dirty="0" err="1" smtClean="0">
                <a:effectLst>
                  <a:outerShdw blurRad="38100" dist="38100" dir="2700000" algn="tl">
                    <a:srgbClr val="000000">
                      <a:alpha val="43137"/>
                    </a:srgbClr>
                  </a:outerShdw>
                </a:effectLst>
              </a:rPr>
              <a:t>Hesed</a:t>
            </a:r>
            <a:r>
              <a:rPr lang="en-US" dirty="0" smtClean="0">
                <a:effectLst>
                  <a:outerShdw blurRad="38100" dist="38100" dir="2700000" algn="tl">
                    <a:srgbClr val="000000">
                      <a:alpha val="43137"/>
                    </a:srgbClr>
                  </a:outerShdw>
                </a:effectLst>
              </a:rPr>
              <a:t>” speaks of faithfulness, mercy, and love.  In Deuteronomy 7:9-12, the NIV translates this idea as the “covenant of love.”</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lnSpcReduction="10000"/>
          </a:bodyPr>
          <a:lstStyle/>
          <a:p>
            <a:r>
              <a:rPr lang="en-US" dirty="0" smtClean="0">
                <a:effectLst>
                  <a:outerShdw blurRad="38100" dist="38100" dir="2700000" algn="tl">
                    <a:srgbClr val="000000">
                      <a:alpha val="43137"/>
                    </a:srgbClr>
                  </a:outerShdw>
                </a:effectLst>
              </a:rPr>
              <a:t>The divine covenants extend God’s mercy and kindness to His people.  God is faithful to keep His covenant of love.</a:t>
            </a:r>
          </a:p>
          <a:p>
            <a:r>
              <a:rPr lang="en-US" dirty="0" smtClean="0">
                <a:effectLst>
                  <a:outerShdw blurRad="38100" dist="38100" dir="2700000" algn="tl">
                    <a:srgbClr val="000000">
                      <a:alpha val="43137"/>
                    </a:srgbClr>
                  </a:outerShdw>
                </a:effectLst>
              </a:rPr>
              <a:t>Without His loyal love we would be helpless (Ex. 15:13).</a:t>
            </a:r>
          </a:p>
          <a:p>
            <a:r>
              <a:rPr lang="en-US" dirty="0" smtClean="0">
                <a:effectLst>
                  <a:outerShdw blurRad="38100" dist="38100" dir="2700000" algn="tl">
                    <a:srgbClr val="000000">
                      <a:alpha val="43137"/>
                    </a:srgbClr>
                  </a:outerShdw>
                </a:effectLst>
              </a:rPr>
              <a:t>All covenant relationship should reflect this deep, personal commitment of mutual love.  </a:t>
            </a:r>
          </a:p>
          <a:p>
            <a:r>
              <a:rPr lang="en-US" dirty="0" smtClean="0">
                <a:effectLst>
                  <a:outerShdw blurRad="38100" dist="38100" dir="2700000" algn="tl">
                    <a:srgbClr val="000000">
                      <a:alpha val="43137"/>
                    </a:srgbClr>
                  </a:outerShdw>
                </a:effectLst>
              </a:rPr>
              <a:t>In fact, God demonstrated its importance by making it an integral part of the bride price in His marriage covenant with Israel (Ho. 2:19).</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When God established his covenant with David, He declared that His “</a:t>
            </a:r>
            <a:r>
              <a:rPr lang="en-US" dirty="0" err="1" smtClean="0">
                <a:effectLst>
                  <a:outerShdw blurRad="38100" dist="38100" dir="2700000" algn="tl">
                    <a:srgbClr val="000000">
                      <a:alpha val="43137"/>
                    </a:srgbClr>
                  </a:outerShdw>
                </a:effectLst>
              </a:rPr>
              <a:t>hesed</a:t>
            </a:r>
            <a:r>
              <a:rPr lang="en-US" dirty="0" smtClean="0">
                <a:effectLst>
                  <a:outerShdw blurRad="38100" dist="38100" dir="2700000" algn="tl">
                    <a:srgbClr val="000000">
                      <a:alpha val="43137"/>
                    </a:srgbClr>
                  </a:outerShdw>
                </a:effectLst>
              </a:rPr>
              <a:t>” would abide with David forever: “But my love will never be taken away from him…” (2 Sa. 7:15).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When David said, “Surely goodness and mercy shall follow me all the days of my life” (Ps. 23:6 KJV), he was probably referring to the everlasting covenant love that God had promised him.</a:t>
            </a:r>
          </a:p>
          <a:p>
            <a:r>
              <a:rPr lang="en-US" dirty="0" smtClean="0">
                <a:effectLst>
                  <a:outerShdw blurRad="38100" dist="38100" dir="2700000" algn="tl">
                    <a:srgbClr val="000000">
                      <a:alpha val="43137"/>
                    </a:srgbClr>
                  </a:outerShdw>
                </a:effectLst>
              </a:rPr>
              <a:t>Isaiah called these promises the “sure mercies of David” (Is. 55:3).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t>God kept His covenant mercy through the sacrifice of Christ—David’s greater son.</a:t>
            </a:r>
          </a:p>
          <a:p>
            <a:r>
              <a:rPr lang="en-US" dirty="0" smtClean="0"/>
              <a:t>God drew the promises together from the Abrahamic and Davidic covenants into His Son as the “covenant for the people” (Is. 42:6; 49:8; Luke 1:69, 71-73).</a:t>
            </a:r>
            <a:r>
              <a:rPr lang="en-US" dirty="0" smtClean="0">
                <a:effectLst>
                  <a:outerShdw blurRad="38100" dist="38100" dir="2700000" algn="tl">
                    <a:srgbClr val="000000">
                      <a:alpha val="43137"/>
                    </a:srgbClr>
                  </a:outerShdw>
                </a:effectLst>
              </a:rPr>
              <a:t>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Covenant relationship with God demands commitment and loyalty (Mt. 10:37).</a:t>
            </a:r>
          </a:p>
          <a:p>
            <a:r>
              <a:rPr lang="en-US" dirty="0" smtClean="0">
                <a:effectLst>
                  <a:outerShdw blurRad="38100" dist="38100" dir="2700000" algn="tl">
                    <a:srgbClr val="000000">
                      <a:alpha val="43137"/>
                    </a:srgbClr>
                  </a:outerShdw>
                </a:effectLst>
              </a:rPr>
              <a:t>Without that loyalty, there can be no real relationship.</a:t>
            </a:r>
          </a:p>
          <a:p>
            <a:r>
              <a:rPr lang="en-US" dirty="0" smtClean="0">
                <a:effectLst>
                  <a:outerShdw blurRad="38100" dist="38100" dir="2700000" algn="tl">
                    <a:srgbClr val="000000">
                      <a:alpha val="43137"/>
                    </a:srgbClr>
                  </a:outerShdw>
                </a:effectLst>
              </a:rPr>
              <a:t>Relationship requires trust.  When trust is established through commitment, then relationship results.</a:t>
            </a:r>
          </a:p>
          <a:p>
            <a:r>
              <a:rPr lang="en-US" dirty="0" smtClean="0">
                <a:effectLst>
                  <a:outerShdw blurRad="38100" dist="38100" dir="2700000" algn="tl">
                    <a:srgbClr val="000000">
                      <a:alpha val="43137"/>
                    </a:srgbClr>
                  </a:outerShdw>
                </a:effectLst>
              </a:rPr>
              <a:t>The deeper the covenant commitment, the deeper the relationship.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lnSpcReduction="10000"/>
          </a:bodyPr>
          <a:lstStyle/>
          <a:p>
            <a:r>
              <a:rPr lang="en-US" dirty="0" smtClean="0"/>
              <a:t>Covenant loyalty is a forgotten principle in our society.  Keith </a:t>
            </a:r>
            <a:r>
              <a:rPr lang="en-US" dirty="0" err="1" smtClean="0"/>
              <a:t>Intrater</a:t>
            </a:r>
            <a:r>
              <a:rPr lang="en-US" dirty="0" smtClean="0"/>
              <a:t> noted:</a:t>
            </a:r>
          </a:p>
          <a:p>
            <a:r>
              <a:rPr lang="en-US" dirty="0" smtClean="0">
                <a:effectLst>
                  <a:outerShdw blurRad="38100" dist="38100" dir="2700000" algn="tl">
                    <a:srgbClr val="000000">
                      <a:alpha val="43137"/>
                    </a:srgbClr>
                  </a:outerShdw>
                </a:effectLst>
              </a:rPr>
              <a:t>“Lack of awareness of covenantal standards can be seen in people’s attitudes toward marital fidelity.</a:t>
            </a:r>
          </a:p>
          <a:p>
            <a:r>
              <a:rPr lang="en-US" dirty="0" smtClean="0">
                <a:effectLst>
                  <a:outerShdw blurRad="38100" dist="38100" dir="2700000" algn="tl">
                    <a:srgbClr val="000000">
                      <a:alpha val="43137"/>
                    </a:srgbClr>
                  </a:outerShdw>
                </a:effectLst>
              </a:rPr>
              <a:t>“It has become in recent years almost socially acceptable for a man and a woman to live together without being married.</a:t>
            </a:r>
          </a:p>
          <a:p>
            <a:r>
              <a:rPr lang="en-US" dirty="0" smtClean="0">
                <a:effectLst>
                  <a:outerShdw blurRad="38100" dist="38100" dir="2700000" algn="tl">
                    <a:srgbClr val="000000">
                      <a:alpha val="43137"/>
                    </a:srgbClr>
                  </a:outerShdw>
                </a:effectLst>
              </a:rPr>
              <a:t>“It is said that they are trying to get to know one another and to see if they are sexually compatible…”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4930409"/>
          </a:xfrm>
        </p:spPr>
        <p:txBody>
          <a:bodyPr>
            <a:normAutofit fontScale="92500" lnSpcReduction="10000"/>
          </a:bodyPr>
          <a:lstStyle/>
          <a:p>
            <a:r>
              <a:rPr lang="en-US" dirty="0" smtClean="0">
                <a:effectLst>
                  <a:outerShdw blurRad="38100" dist="38100" dir="2700000" algn="tl">
                    <a:srgbClr val="000000">
                      <a:alpha val="43137"/>
                    </a:srgbClr>
                  </a:outerShdw>
                </a:effectLst>
              </a:rPr>
              <a:t>“If they decide to get married, the level of commitment is such that the marriage will only last as long as both feel good about it.</a:t>
            </a:r>
          </a:p>
          <a:p>
            <a:r>
              <a:rPr lang="en-US" dirty="0" smtClean="0">
                <a:effectLst>
                  <a:outerShdw blurRad="38100" dist="38100" dir="2700000" algn="tl">
                    <a:srgbClr val="000000">
                      <a:alpha val="43137"/>
                    </a:srgbClr>
                  </a:outerShdw>
                </a:effectLst>
              </a:rPr>
              <a:t>“If the feelings of the relationship begin to wane, either party is regarded as free to break the marriage and leave.</a:t>
            </a:r>
          </a:p>
          <a:p>
            <a:r>
              <a:rPr lang="en-US" dirty="0" smtClean="0">
                <a:effectLst>
                  <a:outerShdw blurRad="38100" dist="38100" dir="2700000" algn="tl">
                    <a:srgbClr val="000000">
                      <a:alpha val="43137"/>
                    </a:srgbClr>
                  </a:outerShdw>
                </a:effectLst>
              </a:rPr>
              <a:t>“This is seen by many as mere common sense.  They miss the point that there is a commitment and responsibility to protect the intimacy that has been shared by the other person (</a:t>
            </a:r>
            <a:r>
              <a:rPr lang="en-US" dirty="0" err="1" smtClean="0">
                <a:effectLst>
                  <a:outerShdw blurRad="38100" dist="38100" dir="2700000" algn="tl">
                    <a:srgbClr val="000000">
                      <a:alpha val="43137"/>
                    </a:srgbClr>
                  </a:outerShdw>
                </a:effectLst>
              </a:rPr>
              <a:t>Intrater</a:t>
            </a:r>
            <a:r>
              <a:rPr lang="en-US" dirty="0" smtClean="0">
                <a:effectLst>
                  <a:outerShdw blurRad="38100" dist="38100" dir="2700000" algn="tl">
                    <a:srgbClr val="000000">
                      <a:alpha val="43137"/>
                    </a:srgbClr>
                  </a:outerShdw>
                </a:effectLst>
              </a:rPr>
              <a:t> 13).”</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lnSpcReduction="10000"/>
          </a:bodyPr>
          <a:lstStyle/>
          <a:p>
            <a:r>
              <a:rPr lang="en-US" dirty="0" smtClean="0">
                <a:effectLst>
                  <a:outerShdw blurRad="38100" dist="38100" dir="2700000" algn="tl">
                    <a:srgbClr val="000000">
                      <a:alpha val="43137"/>
                    </a:srgbClr>
                  </a:outerShdw>
                </a:effectLst>
              </a:rPr>
              <a:t>The more intimate the relationship, the greater the vulnerability and responsibility.</a:t>
            </a:r>
          </a:p>
          <a:p>
            <a:r>
              <a:rPr lang="en-US" i="1" dirty="0" smtClean="0">
                <a:effectLst>
                  <a:outerShdw blurRad="38100" dist="38100" dir="2700000" algn="tl">
                    <a:srgbClr val="000000">
                      <a:alpha val="43137"/>
                    </a:srgbClr>
                  </a:outerShdw>
                </a:effectLst>
              </a:rPr>
              <a:t>The marriage covenant uniquely places the dignity of each spouse in the hands of the other as a sacred trust.</a:t>
            </a:r>
          </a:p>
          <a:p>
            <a:r>
              <a:rPr lang="en-US" dirty="0" smtClean="0">
                <a:effectLst>
                  <a:outerShdw blurRad="38100" dist="38100" dir="2700000" algn="tl">
                    <a:srgbClr val="000000">
                      <a:alpha val="43137"/>
                    </a:srgbClr>
                  </a:outerShdw>
                </a:effectLst>
              </a:rPr>
              <a:t>So important was covenant loyalty that God established a sign for each covenant as a reminder to keep the covenant.</a:t>
            </a:r>
          </a:p>
          <a:p>
            <a:r>
              <a:rPr lang="en-US" dirty="0" smtClean="0">
                <a:effectLst>
                  <a:outerShdw blurRad="38100" dist="38100" dir="2700000" algn="tl">
                    <a:srgbClr val="000000">
                      <a:alpha val="43137"/>
                    </a:srgbClr>
                  </a:outerShdw>
                </a:effectLst>
              </a:rPr>
              <a:t>In this same way wedding rings are worn as a reminder sign of the marriage trust.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t>“…According to this the covenant means that God gives Himself to man and man gives himself to God for that full measure of mutual acquaintance and enjoyment of which each side to the relation is capable” (</a:t>
            </a:r>
            <a:r>
              <a:rPr lang="en-US" dirty="0" err="1" smtClean="0"/>
              <a:t>Vos</a:t>
            </a:r>
            <a:r>
              <a:rPr lang="en-US" dirty="0" smtClean="0"/>
              <a:t> 20).</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34818" name="Picture 2" descr="http://t1.gstatic.com/images?q=tbn:ANd9GcTMxfb2m4wfHzrX37JD_SJeKmK5My5muJ4M3GxQRj9oupk-TE2LtIt0eRvVow"/>
          <p:cNvPicPr>
            <a:picLocks noChangeAspect="1" noChangeArrowheads="1"/>
          </p:cNvPicPr>
          <p:nvPr/>
        </p:nvPicPr>
        <p:blipFill>
          <a:blip r:embed="rId2" cstate="print"/>
          <a:srcRect b="18087"/>
          <a:stretch>
            <a:fillRect/>
          </a:stretch>
        </p:blipFill>
        <p:spPr bwMode="auto">
          <a:xfrm>
            <a:off x="1905000" y="1628932"/>
            <a:ext cx="4038600" cy="4971248"/>
          </a:xfrm>
          <a:prstGeom prst="rect">
            <a:avLst/>
          </a:prstGeom>
          <a:ln>
            <a:noFill/>
          </a:ln>
          <a:effectLst>
            <a:softEdge rad="317500"/>
          </a:effectLst>
        </p:spPr>
      </p:pic>
      <p:sp>
        <p:nvSpPr>
          <p:cNvPr id="4" name="TextBox 3"/>
          <p:cNvSpPr txBox="1"/>
          <p:nvPr/>
        </p:nvSpPr>
        <p:spPr>
          <a:xfrm>
            <a:off x="5867400" y="2438400"/>
            <a:ext cx="2143536" cy="1938992"/>
          </a:xfrm>
          <a:prstGeom prst="rect">
            <a:avLst/>
          </a:prstGeom>
          <a:noFill/>
        </p:spPr>
        <p:txBody>
          <a:bodyPr wrap="none" rtlCol="0">
            <a:spAutoFit/>
          </a:bodyPr>
          <a:lstStyle/>
          <a:p>
            <a:r>
              <a:rPr lang="en-US" sz="2400" dirty="0" smtClean="0">
                <a:effectLst>
                  <a:outerShdw blurRad="38100" dist="38100" dir="2700000" algn="tl">
                    <a:srgbClr val="000000">
                      <a:alpha val="43137"/>
                    </a:srgbClr>
                  </a:outerShdw>
                </a:effectLst>
              </a:rPr>
              <a:t>Wedding rings</a:t>
            </a:r>
          </a:p>
          <a:p>
            <a:r>
              <a:rPr lang="en-US" sz="2400" dirty="0" smtClean="0">
                <a:effectLst>
                  <a:outerShdw blurRad="38100" dist="38100" dir="2700000" algn="tl">
                    <a:srgbClr val="000000">
                      <a:alpha val="43137"/>
                    </a:srgbClr>
                  </a:outerShdw>
                </a:effectLst>
              </a:rPr>
              <a:t>are worn as a </a:t>
            </a:r>
          </a:p>
          <a:p>
            <a:r>
              <a:rPr lang="en-US" sz="2400" dirty="0" smtClean="0">
                <a:effectLst>
                  <a:outerShdw blurRad="38100" dist="38100" dir="2700000" algn="tl">
                    <a:srgbClr val="000000">
                      <a:alpha val="43137"/>
                    </a:srgbClr>
                  </a:outerShdw>
                </a:effectLst>
              </a:rPr>
              <a:t>reminder sign </a:t>
            </a:r>
          </a:p>
          <a:p>
            <a:r>
              <a:rPr lang="en-US" sz="2400" dirty="0" smtClean="0">
                <a:effectLst>
                  <a:outerShdw blurRad="38100" dist="38100" dir="2700000" algn="tl">
                    <a:srgbClr val="000000">
                      <a:alpha val="43137"/>
                    </a:srgbClr>
                  </a:outerShdw>
                </a:effectLst>
              </a:rPr>
              <a:t>of the marriage</a:t>
            </a:r>
          </a:p>
          <a:p>
            <a:r>
              <a:rPr lang="en-US" sz="2400" dirty="0" smtClean="0">
                <a:effectLst>
                  <a:outerShdw blurRad="38100" dist="38100" dir="2700000" algn="tl">
                    <a:srgbClr val="000000">
                      <a:alpha val="43137"/>
                    </a:srgbClr>
                  </a:outerShdw>
                </a:effectLst>
              </a:rPr>
              <a:t>trust.</a:t>
            </a:r>
            <a:endParaRPr lang="en-US" sz="2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lnSpcReduction="10000"/>
          </a:bodyPr>
          <a:lstStyle/>
          <a:p>
            <a:r>
              <a:rPr lang="en-US" b="1" dirty="0" smtClean="0">
                <a:effectLst>
                  <a:outerShdw blurRad="38100" dist="38100" dir="2700000" algn="tl">
                    <a:srgbClr val="000000">
                      <a:alpha val="43137"/>
                    </a:srgbClr>
                  </a:outerShdw>
                </a:effectLst>
              </a:rPr>
              <a:t>Covenant Breaking</a:t>
            </a:r>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To break a covenant is to violate a sacred trust.  Covenant breaking results in deep wounds.</a:t>
            </a:r>
          </a:p>
          <a:p>
            <a:r>
              <a:rPr lang="en-US" dirty="0" smtClean="0">
                <a:effectLst>
                  <a:outerShdw blurRad="38100" dist="38100" dir="2700000" algn="tl">
                    <a:srgbClr val="000000">
                      <a:alpha val="43137"/>
                    </a:srgbClr>
                  </a:outerShdw>
                </a:effectLst>
              </a:rPr>
              <a:t>One only has to look at the damage divorce brings to understand the results of covenant breaking.</a:t>
            </a:r>
          </a:p>
          <a:p>
            <a:r>
              <a:rPr lang="en-US" dirty="0" smtClean="0">
                <a:effectLst>
                  <a:outerShdw blurRad="38100" dist="38100" dir="2700000" algn="tl">
                    <a:srgbClr val="000000">
                      <a:alpha val="43137"/>
                    </a:srgbClr>
                  </a:outerShdw>
                </a:effectLst>
              </a:rPr>
              <a:t>In fact, God’s heart can be broken by a broken covenant as well (</a:t>
            </a:r>
            <a:r>
              <a:rPr lang="en-US" dirty="0" smtClean="0"/>
              <a:t>Genesis 6:5-6; </a:t>
            </a:r>
            <a:r>
              <a:rPr lang="en-US" dirty="0" smtClean="0">
                <a:effectLst>
                  <a:outerShdw blurRad="38100" dist="38100" dir="2700000" algn="tl">
                    <a:srgbClr val="000000">
                      <a:alpha val="43137"/>
                    </a:srgbClr>
                  </a:outerShdw>
                </a:effectLst>
              </a:rPr>
              <a:t>Is. 43:24; Ezek. 6:9).</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Breaking a covenant is not only violating the terms (Hos. 8:1), but it is also rejecting the covenant partner.</a:t>
            </a:r>
          </a:p>
          <a:p>
            <a:r>
              <a:rPr lang="en-US" dirty="0" smtClean="0">
                <a:effectLst>
                  <a:outerShdw blurRad="38100" dist="38100" dir="2700000" algn="tl">
                    <a:srgbClr val="000000">
                      <a:alpha val="43137"/>
                    </a:srgbClr>
                  </a:outerShdw>
                </a:effectLst>
              </a:rPr>
              <a:t>Breaking faith with one another is profaning God’s covenant (Mal. 2:10).</a:t>
            </a:r>
          </a:p>
          <a:p>
            <a:r>
              <a:rPr lang="en-US" dirty="0" smtClean="0">
                <a:effectLst>
                  <a:outerShdw blurRad="38100" dist="38100" dir="2700000" algn="tl">
                    <a:srgbClr val="000000">
                      <a:alpha val="43137"/>
                    </a:srgbClr>
                  </a:outerShdw>
                </a:effectLst>
              </a:rPr>
              <a:t>To break a divine covenant is to reject the Lord (Deut. 31:20) and despise His oath (Ezek. 16:59; 17:18).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Breaking covenant with God arouses His jealous anger (Deut. 6:15; 1 Kings 14:22; Ezek. 16:38-42; 23:25; 1 Cor. 10:22).  He is jealous for our fellowship.</a:t>
            </a:r>
          </a:p>
          <a:p>
            <a:r>
              <a:rPr lang="en-US" dirty="0" smtClean="0">
                <a:effectLst>
                  <a:outerShdw blurRad="38100" dist="38100" dir="2700000" algn="tl">
                    <a:srgbClr val="000000">
                      <a:alpha val="43137"/>
                    </a:srgbClr>
                  </a:outerShdw>
                </a:effectLst>
              </a:rPr>
              <a:t>So critical an offense is covenant breaking that Paul listed it among sins that bring death (Ro. 1:29-32).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Despite the continuous covenant-breaking acts of humanity, God’s eternal promises are not annulled nor is fellowship with Him forever lost.  </a:t>
            </a:r>
            <a:endParaRPr lang="en-US" b="1" dirty="0">
              <a:effectLst>
                <a:outerShdw blurRad="38100" dist="38100" dir="2700000" algn="tl">
                  <a:srgbClr val="000000">
                    <a:alpha val="43137"/>
                  </a:srgbClr>
                </a:outerShdw>
              </a:effectLst>
            </a:endParaRPr>
          </a:p>
        </p:txBody>
      </p:sp>
      <p:pic>
        <p:nvPicPr>
          <p:cNvPr id="30722" name="Picture 2" descr="http://www.peacehoughton.org/wp-content/uploads/2010/03/Jesus_and_Child_hug.gif"/>
          <p:cNvPicPr>
            <a:picLocks noChangeAspect="1" noChangeArrowheads="1"/>
          </p:cNvPicPr>
          <p:nvPr/>
        </p:nvPicPr>
        <p:blipFill>
          <a:blip r:embed="rId2" cstate="print"/>
          <a:srcRect t="2292"/>
          <a:stretch>
            <a:fillRect/>
          </a:stretch>
        </p:blipFill>
        <p:spPr bwMode="auto">
          <a:xfrm>
            <a:off x="3581400" y="3429000"/>
            <a:ext cx="3028950" cy="32480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For example, God’s covenant with Abram (later Abraham) included a promise of land.</a:t>
            </a:r>
          </a:p>
          <a:p>
            <a:r>
              <a:rPr lang="en-US" dirty="0" smtClean="0">
                <a:effectLst>
                  <a:outerShdw blurRad="38100" dist="38100" dir="2700000" algn="tl">
                    <a:srgbClr val="000000">
                      <a:alpha val="43137"/>
                    </a:srgbClr>
                  </a:outerShdw>
                </a:effectLst>
              </a:rPr>
              <a:t>The Promised Land was gained and lost according to the obedience of Abraham’s descendants.</a:t>
            </a:r>
          </a:p>
          <a:p>
            <a:r>
              <a:rPr lang="en-US" dirty="0" smtClean="0">
                <a:effectLst>
                  <a:outerShdw blurRad="38100" dist="38100" dir="2700000" algn="tl">
                    <a:srgbClr val="000000">
                      <a:alpha val="43137"/>
                    </a:srgbClr>
                  </a:outerShdw>
                </a:effectLst>
              </a:rPr>
              <a:t>Obedience was necessary for Abraham or his descendants to enjoy the promised blessings.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Even though the nation of Israel broke the terms of the Mosaic covenant (Jer. 31:32) and reaped dispersion and captivity, God is still going to fulfill His unconditional promise to Abraham (Ro. 9-11) for the Jews to dwell in the land of Palestine (Psalm 105:8-11).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God’s promises to Abraham remained even though the Israelites continually broke the Mosaic covenant and reaped the covenant curses.</a:t>
            </a:r>
          </a:p>
          <a:p>
            <a:r>
              <a:rPr lang="en-US" dirty="0" smtClean="0">
                <a:effectLst>
                  <a:outerShdw blurRad="38100" dist="38100" dir="2700000" algn="tl">
                    <a:srgbClr val="000000">
                      <a:alpha val="43137"/>
                    </a:srgbClr>
                  </a:outerShdw>
                </a:effectLst>
              </a:rPr>
              <a:t>Even though men fail to fulfill their covenant responsibilities, God never fails to meet His side of the agreement.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God confronted the nation of Israel for the purpose of bringing them back into covenant fellowship.</a:t>
            </a:r>
          </a:p>
          <a:p>
            <a:r>
              <a:rPr lang="en-US" dirty="0" smtClean="0">
                <a:effectLst>
                  <a:outerShdw blurRad="38100" dist="38100" dir="2700000" algn="tl">
                    <a:srgbClr val="000000">
                      <a:alpha val="43137"/>
                    </a:srgbClr>
                  </a:outerShdw>
                </a:effectLst>
              </a:rPr>
              <a:t>God’s judgment brings deliverance from sin.  </a:t>
            </a:r>
          </a:p>
          <a:p>
            <a:r>
              <a:rPr lang="en-US" dirty="0" smtClean="0">
                <a:effectLst>
                  <a:outerShdw blurRad="38100" dist="38100" dir="2700000" algn="tl">
                    <a:srgbClr val="000000">
                      <a:alpha val="43137"/>
                    </a:srgbClr>
                  </a:outerShdw>
                </a:effectLst>
              </a:rPr>
              <a:t>Deliverance brings restoration.</a:t>
            </a:r>
          </a:p>
          <a:p>
            <a:r>
              <a:rPr lang="en-US" dirty="0" smtClean="0">
                <a:effectLst>
                  <a:outerShdw blurRad="38100" dist="38100" dir="2700000" algn="tl">
                    <a:srgbClr val="000000">
                      <a:alpha val="43137"/>
                    </a:srgbClr>
                  </a:outerShdw>
                </a:effectLst>
              </a:rPr>
              <a:t>This is the message of the prophet Hosea.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t>“Throughout the book [of Hosea] the Lord is confronting His people in order to restore them to a new, even more intimate relationship with Himself than in the past.  The Sinaitic Covenant is broken.  The divine judgment must be executed, but there will be a new day of renewed relationship between God and Israel.</a:t>
            </a:r>
            <a:r>
              <a:rPr lang="en-US" dirty="0" smtClean="0">
                <a:effectLst>
                  <a:outerShdw blurRad="38100" dist="38100" dir="2700000" algn="tl">
                    <a:srgbClr val="000000">
                      <a:alpha val="43137"/>
                    </a:srgbClr>
                  </a:outerShdw>
                </a:effectLst>
              </a:rPr>
              <a:t>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short, covenants are all about relationship—whether between friends, spouses, nations, or between humankind and God.</a:t>
            </a:r>
          </a:p>
          <a:p>
            <a:r>
              <a:rPr lang="en-US" dirty="0" smtClean="0">
                <a:effectLst>
                  <a:outerShdw blurRad="38100" dist="38100" dir="2700000" algn="tl">
                    <a:srgbClr val="000000">
                      <a:alpha val="43137"/>
                    </a:srgbClr>
                  </a:outerShdw>
                </a:effectLst>
              </a:rPr>
              <a:t>The terms of each covenant define what form that relationship will take.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“Thus the theology of Hosea is structured around the covenant relationship of the past, the covenant crisis of the present, and the New Covenant intimacy of the future” (</a:t>
            </a:r>
            <a:r>
              <a:rPr lang="en-US" dirty="0" err="1" smtClean="0">
                <a:effectLst>
                  <a:outerShdw blurRad="38100" dist="38100" dir="2700000" algn="tl">
                    <a:srgbClr val="000000">
                      <a:alpha val="43137"/>
                    </a:srgbClr>
                  </a:outerShdw>
                </a:effectLst>
              </a:rPr>
              <a:t>Wyrtzen</a:t>
            </a:r>
            <a:r>
              <a:rPr lang="en-US" dirty="0" smtClean="0">
                <a:effectLst>
                  <a:outerShdw blurRad="38100" dist="38100" dir="2700000" algn="tl">
                    <a:srgbClr val="000000">
                      <a:alpha val="43137"/>
                    </a:srgbClr>
                  </a:outerShdw>
                </a:effectLst>
              </a:rPr>
              <a:t> 323).</a:t>
            </a:r>
          </a:p>
          <a:p>
            <a:r>
              <a:rPr lang="en-US" dirty="0" smtClean="0">
                <a:effectLst>
                  <a:outerShdw blurRad="38100" dist="38100" dir="2700000" algn="tl">
                    <a:srgbClr val="000000">
                      <a:alpha val="43137"/>
                    </a:srgbClr>
                  </a:outerShdw>
                </a:effectLst>
              </a:rPr>
              <a:t>Even in judgment, God’s purpose of restored fellowship can be seen.</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lnSpcReduction="10000"/>
          </a:bodyPr>
          <a:lstStyle/>
          <a:p>
            <a:r>
              <a:rPr lang="en-US" b="1" dirty="0" smtClean="0">
                <a:effectLst>
                  <a:outerShdw blurRad="38100" dist="38100" dir="2700000" algn="tl">
                    <a:srgbClr val="000000">
                      <a:alpha val="43137"/>
                    </a:srgbClr>
                  </a:outerShdw>
                </a:effectLst>
              </a:rPr>
              <a:t>Covenant Enforcement: Prophets as Covenant Enforcers</a:t>
            </a:r>
          </a:p>
          <a:p>
            <a:r>
              <a:rPr lang="en-US" dirty="0" smtClean="0">
                <a:effectLst>
                  <a:outerShdw blurRad="38100" dist="38100" dir="2700000" algn="tl">
                    <a:srgbClr val="000000">
                      <a:alpha val="43137"/>
                    </a:srgbClr>
                  </a:outerShdw>
                </a:effectLst>
              </a:rPr>
              <a:t>When Israel disobeyed the covenant terms, it was the unique ministry of prophets to call the nation back to covenant obedience.</a:t>
            </a:r>
          </a:p>
          <a:p>
            <a:r>
              <a:rPr lang="en-US" dirty="0" smtClean="0">
                <a:effectLst>
                  <a:outerShdw blurRad="38100" dist="38100" dir="2700000" algn="tl">
                    <a:srgbClr val="000000">
                      <a:alpha val="43137"/>
                    </a:srgbClr>
                  </a:outerShdw>
                </a:effectLst>
              </a:rPr>
              <a:t>The prophets were God’s legal representatives who spoke God’s indictments for Israel’s sins.</a:t>
            </a:r>
          </a:p>
          <a:p>
            <a:r>
              <a:rPr lang="en-US" dirty="0" smtClean="0">
                <a:effectLst>
                  <a:outerShdw blurRad="38100" dist="38100" dir="2700000" algn="tl">
                    <a:srgbClr val="000000">
                      <a:alpha val="43137"/>
                    </a:srgbClr>
                  </a:outerShdw>
                </a:effectLst>
              </a:rPr>
              <a:t>The message of the prophets as a whole is that of covenant enforcement.  </a:t>
            </a:r>
          </a:p>
          <a:p>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“God does not merely give His law, but He enforces it.  Positive enforcement is blessing; negative enforcement is curse…</a:t>
            </a:r>
          </a:p>
          <a:p>
            <a:r>
              <a:rPr lang="en-US" dirty="0" smtClean="0">
                <a:effectLst>
                  <a:outerShdw blurRad="38100" dist="38100" dir="2700000" algn="tl">
                    <a:srgbClr val="000000">
                      <a:alpha val="43137"/>
                    </a:srgbClr>
                  </a:outerShdw>
                </a:effectLst>
              </a:rPr>
              <a:t>“Through them God reminds people in the generations after Moses that if the Law is kept, blessing will result; but if not, punishment will ensue” (Fee 151).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5" name="TextBox 4"/>
          <p:cNvSpPr txBox="1"/>
          <p:nvPr/>
        </p:nvSpPr>
        <p:spPr>
          <a:xfrm>
            <a:off x="762000" y="2057400"/>
            <a:ext cx="1460656" cy="830997"/>
          </a:xfrm>
          <a:prstGeom prst="rect">
            <a:avLst/>
          </a:prstGeom>
          <a:noFill/>
        </p:spPr>
        <p:txBody>
          <a:bodyPr wrap="none" rtlCol="0">
            <a:spAutoFit/>
          </a:bodyPr>
          <a:lstStyle/>
          <a:p>
            <a:pPr algn="ctr"/>
            <a:r>
              <a:rPr lang="en-US" sz="2400" b="1" dirty="0" smtClean="0">
                <a:solidFill>
                  <a:schemeClr val="accent1"/>
                </a:solidFill>
                <a:effectLst>
                  <a:outerShdw blurRad="38100" dist="38100" dir="2700000" algn="tl">
                    <a:srgbClr val="000000">
                      <a:alpha val="43137"/>
                    </a:srgbClr>
                  </a:outerShdw>
                </a:effectLst>
              </a:rPr>
              <a:t>Covenant</a:t>
            </a:r>
          </a:p>
          <a:p>
            <a:pPr algn="ctr"/>
            <a:r>
              <a:rPr lang="en-US" sz="2400" b="1" dirty="0" smtClean="0">
                <a:solidFill>
                  <a:schemeClr val="accent1"/>
                </a:solidFill>
                <a:effectLst>
                  <a:outerShdw blurRad="38100" dist="38100" dir="2700000" algn="tl">
                    <a:srgbClr val="000000">
                      <a:alpha val="43137"/>
                    </a:srgbClr>
                  </a:outerShdw>
                </a:effectLst>
              </a:rPr>
              <a:t>Broken</a:t>
            </a:r>
            <a:endParaRPr lang="en-US" sz="2400" b="1" dirty="0">
              <a:solidFill>
                <a:schemeClr val="accent1"/>
              </a:solidFill>
              <a:effectLst>
                <a:outerShdw blurRad="38100" dist="38100" dir="2700000" algn="tl">
                  <a:srgbClr val="000000">
                    <a:alpha val="43137"/>
                  </a:srgbClr>
                </a:outerShdw>
              </a:effectLst>
            </a:endParaRPr>
          </a:p>
        </p:txBody>
      </p:sp>
      <p:sp>
        <p:nvSpPr>
          <p:cNvPr id="6" name="TextBox 5"/>
          <p:cNvSpPr txBox="1"/>
          <p:nvPr/>
        </p:nvSpPr>
        <p:spPr>
          <a:xfrm>
            <a:off x="3142718" y="2064603"/>
            <a:ext cx="2648482" cy="1569660"/>
          </a:xfrm>
          <a:prstGeom prst="rect">
            <a:avLst/>
          </a:prstGeom>
          <a:noFill/>
        </p:spPr>
        <p:txBody>
          <a:bodyPr wrap="none" rtlCol="0">
            <a:spAutoFit/>
          </a:bodyPr>
          <a:lstStyle/>
          <a:p>
            <a:pPr algn="ctr"/>
            <a:r>
              <a:rPr lang="en-US" sz="2400" b="1" dirty="0" smtClean="0">
                <a:solidFill>
                  <a:schemeClr val="accent1"/>
                </a:solidFill>
                <a:effectLst>
                  <a:outerShdw blurRad="38100" dist="38100" dir="2700000" algn="tl">
                    <a:srgbClr val="000000">
                      <a:alpha val="43137"/>
                    </a:srgbClr>
                  </a:outerShdw>
                </a:effectLst>
              </a:rPr>
              <a:t>Prophet Brings </a:t>
            </a:r>
          </a:p>
          <a:p>
            <a:pPr algn="ctr"/>
            <a:r>
              <a:rPr lang="en-US" sz="2400" b="1" dirty="0" smtClean="0">
                <a:solidFill>
                  <a:schemeClr val="accent1"/>
                </a:solidFill>
                <a:effectLst>
                  <a:outerShdw blurRad="38100" dist="38100" dir="2700000" algn="tl">
                    <a:srgbClr val="000000">
                      <a:alpha val="43137"/>
                    </a:srgbClr>
                  </a:outerShdw>
                </a:effectLst>
              </a:rPr>
              <a:t>Prophetic Word</a:t>
            </a:r>
          </a:p>
          <a:p>
            <a:pPr algn="ctr"/>
            <a:r>
              <a:rPr lang="en-US" sz="2400" b="1" dirty="0" smtClean="0">
                <a:solidFill>
                  <a:schemeClr val="accent1"/>
                </a:solidFill>
                <a:effectLst>
                  <a:outerShdw blurRad="38100" dist="38100" dir="2700000" algn="tl">
                    <a:srgbClr val="000000">
                      <a:alpha val="43137"/>
                    </a:srgbClr>
                  </a:outerShdw>
                </a:effectLst>
              </a:rPr>
              <a:t>(Often in the</a:t>
            </a:r>
          </a:p>
          <a:p>
            <a:pPr algn="ctr"/>
            <a:r>
              <a:rPr lang="en-US" sz="2400" b="1" dirty="0" smtClean="0">
                <a:solidFill>
                  <a:schemeClr val="accent1"/>
                </a:solidFill>
                <a:effectLst>
                  <a:outerShdw blurRad="38100" dist="38100" dir="2700000" algn="tl">
                    <a:srgbClr val="000000">
                      <a:alpha val="43137"/>
                    </a:srgbClr>
                  </a:outerShdw>
                </a:effectLst>
              </a:rPr>
              <a:t>Form of a Lawsuit)</a:t>
            </a:r>
            <a:endParaRPr lang="en-US" sz="2400" b="1" dirty="0">
              <a:solidFill>
                <a:schemeClr val="accent1"/>
              </a:solidFill>
              <a:effectLst>
                <a:outerShdw blurRad="38100" dist="38100" dir="2700000" algn="tl">
                  <a:srgbClr val="000000">
                    <a:alpha val="43137"/>
                  </a:srgbClr>
                </a:outerShdw>
              </a:effectLst>
            </a:endParaRPr>
          </a:p>
        </p:txBody>
      </p:sp>
      <p:sp>
        <p:nvSpPr>
          <p:cNvPr id="7" name="TextBox 6"/>
          <p:cNvSpPr txBox="1"/>
          <p:nvPr/>
        </p:nvSpPr>
        <p:spPr>
          <a:xfrm>
            <a:off x="6589137" y="2057400"/>
            <a:ext cx="1792863" cy="830997"/>
          </a:xfrm>
          <a:prstGeom prst="rect">
            <a:avLst/>
          </a:prstGeom>
          <a:noFill/>
        </p:spPr>
        <p:txBody>
          <a:bodyPr wrap="none" rtlCol="0">
            <a:spAutoFit/>
          </a:bodyPr>
          <a:lstStyle/>
          <a:p>
            <a:pPr algn="ctr"/>
            <a:r>
              <a:rPr lang="en-US" sz="2400" b="1" dirty="0" smtClean="0">
                <a:solidFill>
                  <a:schemeClr val="accent1"/>
                </a:solidFill>
                <a:effectLst>
                  <a:outerShdw blurRad="38100" dist="38100" dir="2700000" algn="tl">
                    <a:srgbClr val="000000">
                      <a:alpha val="43137"/>
                    </a:srgbClr>
                  </a:outerShdw>
                </a:effectLst>
              </a:rPr>
              <a:t>Response of</a:t>
            </a:r>
          </a:p>
          <a:p>
            <a:pPr algn="ctr"/>
            <a:r>
              <a:rPr lang="en-US" sz="2400" b="1" dirty="0" smtClean="0">
                <a:solidFill>
                  <a:schemeClr val="accent1"/>
                </a:solidFill>
                <a:effectLst>
                  <a:outerShdw blurRad="38100" dist="38100" dir="2700000" algn="tl">
                    <a:srgbClr val="000000">
                      <a:alpha val="43137"/>
                    </a:srgbClr>
                  </a:outerShdw>
                </a:effectLst>
              </a:rPr>
              <a:t>The People</a:t>
            </a:r>
            <a:endParaRPr lang="en-US" sz="2400" b="1" dirty="0">
              <a:solidFill>
                <a:schemeClr val="accent1"/>
              </a:solidFill>
              <a:effectLst>
                <a:outerShdw blurRad="38100" dist="38100" dir="2700000" algn="tl">
                  <a:srgbClr val="000000">
                    <a:alpha val="43137"/>
                  </a:srgbClr>
                </a:outerShdw>
              </a:effectLst>
            </a:endParaRPr>
          </a:p>
        </p:txBody>
      </p:sp>
      <p:sp>
        <p:nvSpPr>
          <p:cNvPr id="8" name="TextBox 7"/>
          <p:cNvSpPr txBox="1"/>
          <p:nvPr/>
        </p:nvSpPr>
        <p:spPr>
          <a:xfrm>
            <a:off x="2438400" y="4655403"/>
            <a:ext cx="2317750" cy="1569660"/>
          </a:xfrm>
          <a:prstGeom prst="rect">
            <a:avLst/>
          </a:prstGeom>
          <a:noFill/>
        </p:spPr>
        <p:txBody>
          <a:bodyPr wrap="none" rtlCol="0">
            <a:spAutoFit/>
          </a:bodyPr>
          <a:lstStyle/>
          <a:p>
            <a:pPr algn="ctr"/>
            <a:r>
              <a:rPr lang="en-US" sz="2400" b="1" dirty="0" smtClean="0">
                <a:solidFill>
                  <a:schemeClr val="accent1"/>
                </a:solidFill>
                <a:effectLst>
                  <a:outerShdw blurRad="38100" dist="38100" dir="2700000" algn="tl">
                    <a:srgbClr val="000000">
                      <a:alpha val="43137"/>
                    </a:srgbClr>
                  </a:outerShdw>
                </a:effectLst>
              </a:rPr>
              <a:t>Decree of the</a:t>
            </a:r>
          </a:p>
          <a:p>
            <a:pPr algn="ctr"/>
            <a:r>
              <a:rPr lang="en-US" sz="2400" b="1" dirty="0" smtClean="0">
                <a:solidFill>
                  <a:schemeClr val="accent1"/>
                </a:solidFill>
                <a:effectLst>
                  <a:outerShdw blurRad="38100" dist="38100" dir="2700000" algn="tl">
                    <a:srgbClr val="000000">
                      <a:alpha val="43137"/>
                    </a:srgbClr>
                  </a:outerShdw>
                </a:effectLst>
              </a:rPr>
              <a:t>Divine Court</a:t>
            </a:r>
          </a:p>
          <a:p>
            <a:pPr algn="ctr"/>
            <a:r>
              <a:rPr lang="en-US" sz="2400" b="1" dirty="0" smtClean="0">
                <a:solidFill>
                  <a:schemeClr val="accent1"/>
                </a:solidFill>
                <a:effectLst>
                  <a:outerShdw blurRad="38100" dist="38100" dir="2700000" algn="tl">
                    <a:srgbClr val="000000">
                      <a:alpha val="43137"/>
                    </a:srgbClr>
                  </a:outerShdw>
                </a:effectLst>
              </a:rPr>
              <a:t>Based on the</a:t>
            </a:r>
          </a:p>
          <a:p>
            <a:pPr algn="ctr"/>
            <a:r>
              <a:rPr lang="en-US" sz="2400" b="1" dirty="0" smtClean="0">
                <a:solidFill>
                  <a:schemeClr val="accent1"/>
                </a:solidFill>
                <a:effectLst>
                  <a:outerShdw blurRad="38100" dist="38100" dir="2700000" algn="tl">
                    <a:srgbClr val="000000">
                      <a:alpha val="43137"/>
                    </a:srgbClr>
                  </a:outerShdw>
                </a:effectLst>
              </a:rPr>
              <a:t>Covenant Terms</a:t>
            </a:r>
            <a:endParaRPr lang="en-US" sz="2400" b="1" dirty="0">
              <a:solidFill>
                <a:schemeClr val="accent1"/>
              </a:solidFill>
              <a:effectLst>
                <a:outerShdw blurRad="38100" dist="38100" dir="2700000" algn="tl">
                  <a:srgbClr val="000000">
                    <a:alpha val="43137"/>
                  </a:srgbClr>
                </a:outerShdw>
              </a:effectLst>
            </a:endParaRPr>
          </a:p>
        </p:txBody>
      </p:sp>
      <p:sp>
        <p:nvSpPr>
          <p:cNvPr id="9" name="TextBox 8"/>
          <p:cNvSpPr txBox="1"/>
          <p:nvPr/>
        </p:nvSpPr>
        <p:spPr>
          <a:xfrm>
            <a:off x="5643880" y="4648200"/>
            <a:ext cx="2357120" cy="1200329"/>
          </a:xfrm>
          <a:prstGeom prst="rect">
            <a:avLst/>
          </a:prstGeom>
          <a:noFill/>
        </p:spPr>
        <p:txBody>
          <a:bodyPr wrap="none" rtlCol="0">
            <a:spAutoFit/>
          </a:bodyPr>
          <a:lstStyle/>
          <a:p>
            <a:pPr algn="ctr"/>
            <a:r>
              <a:rPr lang="en-US" sz="2400" b="1" dirty="0" smtClean="0">
                <a:solidFill>
                  <a:schemeClr val="accent1"/>
                </a:solidFill>
                <a:effectLst>
                  <a:outerShdw blurRad="38100" dist="38100" dir="2700000" algn="tl">
                    <a:srgbClr val="000000">
                      <a:alpha val="43137"/>
                    </a:srgbClr>
                  </a:outerShdw>
                </a:effectLst>
              </a:rPr>
              <a:t>Judgment,</a:t>
            </a:r>
          </a:p>
          <a:p>
            <a:pPr algn="ctr"/>
            <a:r>
              <a:rPr lang="en-US" sz="2400" b="1" dirty="0" smtClean="0">
                <a:solidFill>
                  <a:schemeClr val="accent1"/>
                </a:solidFill>
                <a:effectLst>
                  <a:outerShdw blurRad="38100" dist="38100" dir="2700000" algn="tl">
                    <a:srgbClr val="000000">
                      <a:alpha val="43137"/>
                    </a:srgbClr>
                  </a:outerShdw>
                </a:effectLst>
              </a:rPr>
              <a:t>Deliverance,</a:t>
            </a:r>
          </a:p>
          <a:p>
            <a:pPr algn="ctr"/>
            <a:r>
              <a:rPr lang="en-US" sz="2400" b="1" dirty="0" smtClean="0">
                <a:solidFill>
                  <a:schemeClr val="accent1"/>
                </a:solidFill>
                <a:effectLst>
                  <a:outerShdw blurRad="38100" dist="38100" dir="2700000" algn="tl">
                    <a:srgbClr val="000000">
                      <a:alpha val="43137"/>
                    </a:srgbClr>
                  </a:outerShdw>
                </a:effectLst>
              </a:rPr>
              <a:t>And Restoration</a:t>
            </a:r>
            <a:endParaRPr lang="en-US" sz="2400" b="1" dirty="0">
              <a:solidFill>
                <a:schemeClr val="accent1"/>
              </a:solidFill>
              <a:effectLst>
                <a:outerShdw blurRad="38100" dist="38100" dir="2700000" algn="tl">
                  <a:srgbClr val="000000">
                    <a:alpha val="43137"/>
                  </a:srgbClr>
                </a:outerShdw>
              </a:effectLst>
            </a:endParaRPr>
          </a:p>
        </p:txBody>
      </p:sp>
      <p:sp>
        <p:nvSpPr>
          <p:cNvPr id="12" name="Right Arrow 11"/>
          <p:cNvSpPr/>
          <p:nvPr/>
        </p:nvSpPr>
        <p:spPr>
          <a:xfrm>
            <a:off x="2438400" y="2133600"/>
            <a:ext cx="762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a:off x="5791200" y="2133600"/>
            <a:ext cx="762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4953000" y="4724400"/>
            <a:ext cx="762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1524000" y="4724400"/>
            <a:ext cx="762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2" grpId="0" animBg="1"/>
      <p:bldP spid="13" grpId="0" animBg="1"/>
      <p:bldP spid="14" grpId="0" animBg="1"/>
      <p:bldP spid="1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prophets, then, were messengers and official representatives of Yahweh in the administration of His covenant with Israel.  </a:t>
            </a:r>
          </a:p>
          <a:p>
            <a:r>
              <a:rPr lang="en-US" dirty="0" smtClean="0">
                <a:effectLst>
                  <a:outerShdw blurRad="38100" dist="38100" dir="2700000" algn="tl">
                    <a:srgbClr val="000000">
                      <a:alpha val="43137"/>
                    </a:srgbClr>
                  </a:outerShdw>
                </a:effectLst>
              </a:rPr>
              <a:t>“They declared His claims and sought to enforce His will through their effective proclamation.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“According to Kline, the prophets had four distinctive functions in relationship to their diplomatic mission in Israel.</a:t>
            </a:r>
          </a:p>
          <a:p>
            <a:r>
              <a:rPr lang="en-US" dirty="0" smtClean="0">
                <a:effectLst>
                  <a:outerShdw blurRad="38100" dist="38100" dir="2700000" algn="tl">
                    <a:srgbClr val="000000">
                      <a:alpha val="43137"/>
                    </a:srgbClr>
                  </a:outerShdw>
                </a:effectLst>
              </a:rPr>
              <a:t>“(1) They proclaimed the sovereign name of the Covenant Lord—Yahweh, the Creator, Lord of hosts.</a:t>
            </a:r>
          </a:p>
          <a:p>
            <a:r>
              <a:rPr lang="en-US" dirty="0" smtClean="0">
                <a:effectLst>
                  <a:outerShdw blurRad="38100" dist="38100" dir="2700000" algn="tl">
                    <a:srgbClr val="000000">
                      <a:alpha val="43137"/>
                    </a:srgbClr>
                  </a:outerShdw>
                </a:effectLst>
              </a:rPr>
              <a:t>“(2) They rehearsed the gracious acts of His reign through the history of His relationship with Israel.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t>“(3) They reiterated interpretively the obligations God’s treaty (covenant) had imposed, calling into view Israel’s rebellious ways.</a:t>
            </a:r>
          </a:p>
          <a:p>
            <a:r>
              <a:rPr lang="en-US" dirty="0" smtClean="0"/>
              <a:t>“(4) They confronted the sinful nation with the curses threatened in the treaty text and ratification rite, while renewing promises of God’s grace. </a:t>
            </a:r>
            <a:r>
              <a:rPr lang="en-US" dirty="0" smtClean="0">
                <a:effectLst>
                  <a:outerShdw blurRad="38100" dist="38100" dir="2700000" algn="tl">
                    <a:srgbClr val="000000">
                      <a:alpha val="43137"/>
                    </a:srgbClr>
                  </a:outerShdw>
                </a:effectLst>
              </a:rPr>
              <a:t>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t>“In short, the prophet’s diplomatic mission to Israel was one of elaborating the stipulations of the covenant, prosecuting the people of Israel for covenant violations, and confronting the disobedient with judgment—the </a:t>
            </a:r>
            <a:r>
              <a:rPr lang="en-US" dirty="0" err="1" smtClean="0"/>
              <a:t>cursings</a:t>
            </a:r>
            <a:r>
              <a:rPr lang="en-US" dirty="0" smtClean="0"/>
              <a:t> for breaking the covenant stipulations” (</a:t>
            </a:r>
            <a:r>
              <a:rPr lang="en-US" dirty="0" smtClean="0">
                <a:effectLst>
                  <a:outerShdw blurRad="38100" dist="38100" dir="2700000" algn="tl">
                    <a:srgbClr val="000000">
                      <a:alpha val="43137"/>
                    </a:srgbClr>
                  </a:outerShdw>
                </a:effectLst>
              </a:rPr>
              <a:t>Laney 52).</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82946" name="Picture 2" descr="http://upload.wikimedia.org/wikipedia/commons/thumb/5/50/Isaiah_(Bible_Card).jpg/250px-Isaiah_(Bible_Card).jpg"/>
          <p:cNvPicPr>
            <a:picLocks noChangeAspect="1" noChangeArrowheads="1"/>
          </p:cNvPicPr>
          <p:nvPr/>
        </p:nvPicPr>
        <p:blipFill>
          <a:blip r:embed="rId2" cstate="print"/>
          <a:srcRect/>
          <a:stretch>
            <a:fillRect/>
          </a:stretch>
        </p:blipFill>
        <p:spPr bwMode="auto">
          <a:xfrm>
            <a:off x="990600" y="1828800"/>
            <a:ext cx="4191000" cy="4677158"/>
          </a:xfrm>
          <a:prstGeom prst="rect">
            <a:avLst/>
          </a:prstGeom>
          <a:noFill/>
          <a:ln w="28575">
            <a:solidFill>
              <a:schemeClr val="tx1"/>
            </a:solidFill>
          </a:ln>
        </p:spPr>
      </p:pic>
      <p:sp>
        <p:nvSpPr>
          <p:cNvPr id="4" name="TextBox 3"/>
          <p:cNvSpPr txBox="1"/>
          <p:nvPr/>
        </p:nvSpPr>
        <p:spPr>
          <a:xfrm>
            <a:off x="5451505" y="2438400"/>
            <a:ext cx="3082895" cy="1938992"/>
          </a:xfrm>
          <a:prstGeom prst="rect">
            <a:avLst/>
          </a:prstGeom>
          <a:noFill/>
        </p:spPr>
        <p:txBody>
          <a:bodyPr wrap="none" rtlCol="0">
            <a:spAutoFit/>
          </a:bodyPr>
          <a:lstStyle/>
          <a:p>
            <a:r>
              <a:rPr lang="en-US" sz="2400" dirty="0" smtClean="0">
                <a:effectLst>
                  <a:outerShdw blurRad="38100" dist="38100" dir="2700000" algn="tl">
                    <a:srgbClr val="000000">
                      <a:alpha val="43137"/>
                    </a:srgbClr>
                  </a:outerShdw>
                </a:effectLst>
              </a:rPr>
              <a:t>The prophets were</a:t>
            </a:r>
          </a:p>
          <a:p>
            <a:r>
              <a:rPr lang="en-US" sz="2400" dirty="0" smtClean="0">
                <a:effectLst>
                  <a:outerShdw blurRad="38100" dist="38100" dir="2700000" algn="tl">
                    <a:srgbClr val="000000">
                      <a:alpha val="43137"/>
                    </a:srgbClr>
                  </a:outerShdw>
                </a:effectLst>
              </a:rPr>
              <a:t>official representatives</a:t>
            </a:r>
          </a:p>
          <a:p>
            <a:r>
              <a:rPr lang="en-US" sz="2400" dirty="0" smtClean="0">
                <a:effectLst>
                  <a:outerShdw blurRad="38100" dist="38100" dir="2700000" algn="tl">
                    <a:srgbClr val="000000">
                      <a:alpha val="43137"/>
                    </a:srgbClr>
                  </a:outerShdw>
                </a:effectLst>
              </a:rPr>
              <a:t>of Yahweh in the </a:t>
            </a:r>
          </a:p>
          <a:p>
            <a:r>
              <a:rPr lang="en-US" sz="2400" dirty="0" smtClean="0">
                <a:effectLst>
                  <a:outerShdw blurRad="38100" dist="38100" dir="2700000" algn="tl">
                    <a:srgbClr val="000000">
                      <a:alpha val="43137"/>
                    </a:srgbClr>
                  </a:outerShdw>
                </a:effectLst>
              </a:rPr>
              <a:t>administration of His </a:t>
            </a:r>
          </a:p>
          <a:p>
            <a:r>
              <a:rPr lang="en-US" sz="2400" dirty="0" smtClean="0">
                <a:effectLst>
                  <a:outerShdw blurRad="38100" dist="38100" dir="2700000" algn="tl">
                    <a:srgbClr val="000000">
                      <a:alpha val="43137"/>
                    </a:srgbClr>
                  </a:outerShdw>
                </a:effectLst>
              </a:rPr>
              <a:t>covenant with Israel.</a:t>
            </a:r>
            <a:endParaRPr lang="en-US" sz="24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Covenant Enforcement: Covenant Lawsuits</a:t>
            </a:r>
          </a:p>
          <a:p>
            <a:r>
              <a:rPr lang="en-US" dirty="0" smtClean="0">
                <a:effectLst>
                  <a:outerShdw blurRad="38100" dist="38100" dir="2700000" algn="tl">
                    <a:srgbClr val="000000">
                      <a:alpha val="43137"/>
                    </a:srgbClr>
                  </a:outerShdw>
                </a:effectLst>
              </a:rPr>
              <a:t>Many prophecies are lawsuits for breech of covenant.</a:t>
            </a:r>
          </a:p>
          <a:p>
            <a:r>
              <a:rPr lang="en-US" dirty="0" smtClean="0">
                <a:effectLst>
                  <a:outerShdw blurRad="38100" dist="38100" dir="2700000" algn="tl">
                    <a:srgbClr val="000000">
                      <a:alpha val="43137"/>
                    </a:srgbClr>
                  </a:outerShdw>
                </a:effectLst>
              </a:rPr>
              <a:t>They contain the legal officials, charges, evidence, and verdict of the court case.</a:t>
            </a:r>
          </a:p>
          <a:p>
            <a:r>
              <a:rPr lang="en-US" dirty="0" smtClean="0">
                <a:effectLst>
                  <a:outerShdw blurRad="38100" dist="38100" dir="2700000" algn="tl">
                    <a:srgbClr val="000000">
                      <a:alpha val="43137"/>
                    </a:srgbClr>
                  </a:outerShdw>
                </a:effectLst>
              </a:rPr>
              <a:t>See for example </a:t>
            </a:r>
            <a:r>
              <a:rPr lang="en-US" dirty="0" smtClean="0"/>
              <a:t>Isaiah</a:t>
            </a:r>
            <a:r>
              <a:rPr lang="en-US" dirty="0" smtClean="0">
                <a:effectLst>
                  <a:outerShdw blurRad="38100" dist="38100" dir="2700000" algn="tl">
                    <a:srgbClr val="000000">
                      <a:alpha val="43137"/>
                    </a:srgbClr>
                  </a:outerShdw>
                </a:effectLst>
              </a:rPr>
              <a:t> 1:2-3, 18-20; </a:t>
            </a:r>
            <a:r>
              <a:rPr lang="en-US" dirty="0" smtClean="0"/>
              <a:t>3:13-15, 25-26; </a:t>
            </a:r>
            <a:r>
              <a:rPr lang="en-US" dirty="0" smtClean="0">
                <a:effectLst>
                  <a:outerShdw blurRad="38100" dist="38100" dir="2700000" algn="tl">
                    <a:srgbClr val="000000">
                      <a:alpha val="43137"/>
                    </a:srgbClr>
                  </a:outerShdw>
                </a:effectLst>
              </a:rPr>
              <a:t>Hosea 3:3-17; 4:1-19; Micah 6:1-5.</a:t>
            </a:r>
          </a:p>
          <a:p>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lnSpcReduction="10000"/>
          </a:bodyPr>
          <a:lstStyle/>
          <a:p>
            <a:r>
              <a:rPr lang="en-US" sz="3600" b="1" dirty="0" smtClean="0">
                <a:effectLst>
                  <a:outerShdw blurRad="38100" dist="38100" dir="2700000" algn="tl">
                    <a:srgbClr val="000000">
                      <a:alpha val="43137"/>
                    </a:srgbClr>
                  </a:outerShdw>
                </a:effectLst>
              </a:rPr>
              <a:t>What  illustrations does the Bible use to portray covenant relationships?</a:t>
            </a:r>
            <a:r>
              <a:rPr lang="en-US" dirty="0" smtClean="0">
                <a:effectLst>
                  <a:outerShdw blurRad="38100" dist="38100" dir="2700000" algn="tl">
                    <a:srgbClr val="000000">
                      <a:alpha val="43137"/>
                    </a:srgbClr>
                  </a:outerShdw>
                </a:effectLst>
              </a:rPr>
              <a:t> </a:t>
            </a:r>
          </a:p>
          <a:p>
            <a:r>
              <a:rPr lang="en-US" dirty="0" smtClean="0">
                <a:effectLst>
                  <a:outerShdw blurRad="38100" dist="38100" dir="2700000" algn="tl">
                    <a:srgbClr val="000000">
                      <a:alpha val="43137"/>
                    </a:srgbClr>
                  </a:outerShdw>
                </a:effectLst>
              </a:rPr>
              <a:t>God often used the husband and wife relationship to illustrate the intensely personal nature of covenant fellowship.</a:t>
            </a:r>
          </a:p>
          <a:p>
            <a:r>
              <a:rPr lang="en-US" dirty="0" smtClean="0">
                <a:effectLst>
                  <a:outerShdw blurRad="38100" dist="38100" dir="2700000" algn="tl">
                    <a:srgbClr val="000000">
                      <a:alpha val="43137"/>
                    </a:srgbClr>
                  </a:outerShdw>
                </a:effectLst>
              </a:rPr>
              <a:t>See Ezek. 16:8-14.  The intimate relationship that God gave to the nation of Israel became her beauty and set her apart from all nations. </a:t>
            </a:r>
          </a:p>
          <a:p>
            <a:r>
              <a:rPr lang="en-US" dirty="0" smtClean="0">
                <a:effectLst>
                  <a:outerShdw blurRad="38100" dist="38100" dir="2700000" algn="tl">
                    <a:srgbClr val="000000">
                      <a:alpha val="43137"/>
                    </a:srgbClr>
                  </a:outerShdw>
                </a:effectLst>
              </a:rPr>
              <a:t>See also Jer. 31:32 (“…though I was a husband to them”).</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In the prophet Hosea’s lawsuit, he charged that Israel had lost the loyal love (“</a:t>
            </a:r>
            <a:r>
              <a:rPr lang="en-US" dirty="0" err="1" smtClean="0">
                <a:effectLst>
                  <a:outerShdw blurRad="38100" dist="38100" dir="2700000" algn="tl">
                    <a:srgbClr val="000000">
                      <a:alpha val="43137"/>
                    </a:srgbClr>
                  </a:outerShdw>
                </a:effectLst>
              </a:rPr>
              <a:t>hesed</a:t>
            </a:r>
            <a:r>
              <a:rPr lang="en-US" dirty="0" smtClean="0">
                <a:effectLst>
                  <a:outerShdw blurRad="38100" dist="38100" dir="2700000" algn="tl">
                    <a:srgbClr val="000000">
                      <a:alpha val="43137"/>
                    </a:srgbClr>
                  </a:outerShdw>
                </a:effectLst>
              </a:rPr>
              <a:t>,” Ho. 6:4).</a:t>
            </a:r>
          </a:p>
          <a:p>
            <a:r>
              <a:rPr lang="en-US" dirty="0" smtClean="0">
                <a:effectLst>
                  <a:outerShdw blurRad="38100" dist="38100" dir="2700000" algn="tl">
                    <a:srgbClr val="000000">
                      <a:alpha val="43137"/>
                    </a:srgbClr>
                  </a:outerShdw>
                </a:effectLst>
              </a:rPr>
              <a:t>Walter Kaiser noted:</a:t>
            </a:r>
          </a:p>
          <a:p>
            <a:r>
              <a:rPr lang="en-US" dirty="0" smtClean="0">
                <a:effectLst>
                  <a:outerShdw blurRad="38100" dist="38100" dir="2700000" algn="tl">
                    <a:srgbClr val="000000">
                      <a:alpha val="43137"/>
                    </a:srgbClr>
                  </a:outerShdw>
                </a:effectLst>
              </a:rPr>
              <a:t>“For her part, Israel owed the same “loyal love” (</a:t>
            </a:r>
            <a:r>
              <a:rPr lang="en-US" dirty="0" err="1" smtClean="0">
                <a:effectLst>
                  <a:outerShdw blurRad="38100" dist="38100" dir="2700000" algn="tl">
                    <a:srgbClr val="000000">
                      <a:alpha val="43137"/>
                    </a:srgbClr>
                  </a:outerShdw>
                </a:effectLst>
              </a:rPr>
              <a:t>hesed</a:t>
            </a:r>
            <a:r>
              <a:rPr lang="en-US" dirty="0" smtClean="0">
                <a:effectLst>
                  <a:outerShdw blurRad="38100" dist="38100" dir="2700000" algn="tl">
                    <a:srgbClr val="000000">
                      <a:alpha val="43137"/>
                    </a:srgbClr>
                  </a:outerShdw>
                </a:effectLst>
              </a:rPr>
              <a:t>) back to Yahweh (Hos. 4:1; 6:4,6; 10:12; 12:6[7]).  This was one of the three important catchwords in God’s “controversy” or court case with Israel (4:1)” (Kaiser 199).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God desired “mercy (‘</a:t>
            </a:r>
            <a:r>
              <a:rPr lang="en-US" dirty="0" err="1" smtClean="0">
                <a:effectLst>
                  <a:outerShdw blurRad="38100" dist="38100" dir="2700000" algn="tl">
                    <a:srgbClr val="000000">
                      <a:alpha val="43137"/>
                    </a:srgbClr>
                  </a:outerShdw>
                </a:effectLst>
              </a:rPr>
              <a:t>hesed</a:t>
            </a:r>
            <a:r>
              <a:rPr lang="en-US" dirty="0" smtClean="0">
                <a:effectLst>
                  <a:outerShdw blurRad="38100" dist="38100" dir="2700000" algn="tl">
                    <a:srgbClr val="000000">
                      <a:alpha val="43137"/>
                    </a:srgbClr>
                  </a:outerShdw>
                </a:effectLst>
              </a:rPr>
              <a:t>’—covenant love and loyalty), not sacrifice” (Ho. 6:6).</a:t>
            </a:r>
          </a:p>
          <a:p>
            <a:r>
              <a:rPr lang="en-US" dirty="0" smtClean="0">
                <a:effectLst>
                  <a:outerShdw blurRad="38100" dist="38100" dir="2700000" algn="tl">
                    <a:srgbClr val="000000">
                      <a:alpha val="43137"/>
                    </a:srgbClr>
                  </a:outerShdw>
                </a:effectLst>
              </a:rPr>
              <a:t>The New Covenant also contains the lawsuit theme.</a:t>
            </a:r>
          </a:p>
          <a:p>
            <a:r>
              <a:rPr lang="en-US" dirty="0" smtClean="0">
                <a:effectLst>
                  <a:outerShdw blurRad="38100" dist="38100" dir="2700000" algn="tl">
                    <a:srgbClr val="000000">
                      <a:alpha val="43137"/>
                    </a:srgbClr>
                  </a:outerShdw>
                </a:effectLst>
              </a:rPr>
              <a:t>John’s Gospel records each of the players and parts of the “Trial of the Ages.”</a:t>
            </a:r>
          </a:p>
          <a:p>
            <a:r>
              <a:rPr lang="en-US" dirty="0" smtClean="0">
                <a:effectLst>
                  <a:outerShdw blurRad="38100" dist="38100" dir="2700000" algn="tl">
                    <a:srgbClr val="000000">
                      <a:alpha val="43137"/>
                    </a:srgbClr>
                  </a:outerShdw>
                </a:effectLst>
              </a:rPr>
              <a:t>The judge, the advocates, the witnesses, the evidence, the verdict, and the sentencing are all included.</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The Father is portrayed as the Judge (Jn. 8:50, 54; 12:47-48) and Jesus Christ is the advocate for the defense (1 Jn. 2:1), paying the price for the world’s sins.</a:t>
            </a:r>
          </a:p>
          <a:p>
            <a:r>
              <a:rPr lang="en-US" dirty="0" smtClean="0">
                <a:effectLst>
                  <a:outerShdw blurRad="38100" dist="38100" dir="2700000" algn="tl">
                    <a:srgbClr val="000000">
                      <a:alpha val="43137"/>
                    </a:srgbClr>
                  </a:outerShdw>
                </a:effectLst>
              </a:rPr>
              <a:t>The Holy Spirit is the advocate for the prosecution (Jn. 15:18-16:11), convincing the world of their guilt and need a Savior.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What is the world guilty of?  It is guilty of disregarding the salvation of Christ (John 3:19).</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b="1" dirty="0" smtClean="0">
                <a:effectLst>
                  <a:outerShdw blurRad="38100" dist="38100" dir="2700000" algn="tl">
                    <a:srgbClr val="000000">
                      <a:alpha val="43137"/>
                    </a:srgbClr>
                  </a:outerShdw>
                </a:effectLst>
              </a:rPr>
              <a:t>Covenant Enforcement: The Day of the Lord</a:t>
            </a:r>
          </a:p>
          <a:p>
            <a:r>
              <a:rPr lang="en-US" dirty="0" smtClean="0">
                <a:effectLst>
                  <a:outerShdw blurRad="38100" dist="38100" dir="2700000" algn="tl">
                    <a:srgbClr val="000000">
                      <a:alpha val="43137"/>
                    </a:srgbClr>
                  </a:outerShdw>
                </a:effectLst>
              </a:rPr>
              <a:t>The final day of covenant enforcement is called “the Day of the Lord” (Zeph. 1:7-8, 14, 18).</a:t>
            </a:r>
          </a:p>
          <a:p>
            <a:r>
              <a:rPr lang="en-US" dirty="0" smtClean="0">
                <a:effectLst>
                  <a:outerShdw blurRad="38100" dist="38100" dir="2700000" algn="tl">
                    <a:srgbClr val="000000">
                      <a:alpha val="43137"/>
                    </a:srgbClr>
                  </a:outerShdw>
                </a:effectLst>
              </a:rPr>
              <a:t>It is the day when God will “sweep away everything from the face of the earth” (Zeph. 1:2).</a:t>
            </a:r>
          </a:p>
          <a:p>
            <a:r>
              <a:rPr lang="en-US" dirty="0" smtClean="0">
                <a:effectLst>
                  <a:outerShdw blurRad="38100" dist="38100" dir="2700000" algn="tl">
                    <a:srgbClr val="000000">
                      <a:alpha val="43137"/>
                    </a:srgbClr>
                  </a:outerShdw>
                </a:effectLst>
              </a:rPr>
              <a:t>Like a “global killer” asteroid, God is in collision course with humanity.</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The curses of God’s covenant will be invoked on that day.</a:t>
            </a:r>
          </a:p>
          <a:p>
            <a:r>
              <a:rPr lang="en-US" dirty="0" smtClean="0">
                <a:effectLst>
                  <a:outerShdw blurRad="38100" dist="38100" dir="2700000" algn="tl">
                    <a:srgbClr val="000000">
                      <a:alpha val="43137"/>
                    </a:srgbClr>
                  </a:outerShdw>
                </a:effectLst>
              </a:rPr>
              <a:t>“The day of Yahweh therefore may be seen as the day of his Covenant.</a:t>
            </a:r>
          </a:p>
          <a:p>
            <a:r>
              <a:rPr lang="en-US" dirty="0" smtClean="0">
                <a:effectLst>
                  <a:outerShdw blurRad="38100" dist="38100" dir="2700000" algn="tl">
                    <a:srgbClr val="000000">
                      <a:alpha val="43137"/>
                    </a:srgbClr>
                  </a:outerShdw>
                </a:effectLst>
              </a:rPr>
              <a:t>“On this day, he establishes his sovereign lordship over men.  Either by instituting the covenant or by enforcing the provisions of the covenant, Yahweh manifests his lordship on that day.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83972" name="Picture 4" descr="http://3.bp.blogspot.com/-IQfMTkikiiU/TZppcfHqYjI/AAAAAAAACGU/QUl78POKBbI/s1600/light+and+cross.jpg"/>
          <p:cNvPicPr>
            <a:picLocks noChangeAspect="1" noChangeArrowheads="1"/>
          </p:cNvPicPr>
          <p:nvPr/>
        </p:nvPicPr>
        <p:blipFill>
          <a:blip r:embed="rId2" cstate="print"/>
          <a:srcRect/>
          <a:stretch>
            <a:fillRect/>
          </a:stretch>
        </p:blipFill>
        <p:spPr bwMode="auto">
          <a:xfrm>
            <a:off x="1524000" y="1905000"/>
            <a:ext cx="6096000" cy="4572000"/>
          </a:xfrm>
          <a:prstGeom prst="rect">
            <a:avLst/>
          </a:prstGeom>
          <a:noFill/>
          <a:ln w="28575">
            <a:solidFill>
              <a:schemeClr val="tx1"/>
            </a:solidFill>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“No other day may be so fittingly designated as belonging to him than the day of covenant establishment and enforcement” (Robertson 268).</a:t>
            </a:r>
          </a:p>
          <a:p>
            <a:r>
              <a:rPr lang="en-US" dirty="0" smtClean="0">
                <a:effectLst>
                  <a:outerShdw blurRad="38100" dist="38100" dir="2700000" algn="tl">
                    <a:srgbClr val="000000">
                      <a:alpha val="43137"/>
                    </a:srgbClr>
                  </a:outerShdw>
                </a:effectLst>
              </a:rPr>
              <a:t>The Day of the Lord is also a day for God’s final restoration—one that will cause joyful singing in the heart of God (</a:t>
            </a:r>
            <a:r>
              <a:rPr lang="en-US" dirty="0" smtClean="0"/>
              <a:t>Zeph. 3:16-17).</a:t>
            </a:r>
          </a:p>
          <a:p>
            <a:r>
              <a:rPr lang="en-US" dirty="0" smtClean="0">
                <a:effectLst>
                  <a:outerShdw blurRad="38100" dist="38100" dir="2700000" algn="tl">
                    <a:srgbClr val="000000">
                      <a:alpha val="43137"/>
                    </a:srgbClr>
                  </a:outerShdw>
                </a:effectLst>
              </a:rPr>
              <a:t>The Day of the Lord is the day when God will completely establish His covenant kingdom on earth.</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b="1" dirty="0" smtClean="0">
                <a:effectLst>
                  <a:outerShdw blurRad="38100" dist="38100" dir="2700000" algn="tl">
                    <a:srgbClr val="000000">
                      <a:alpha val="43137"/>
                    </a:srgbClr>
                  </a:outerShdw>
                </a:effectLst>
              </a:rPr>
              <a:t>Summary</a:t>
            </a:r>
            <a:endParaRPr lang="en-US" dirty="0" smtClean="0"/>
          </a:p>
          <a:p>
            <a:r>
              <a:rPr lang="en-US" dirty="0" smtClean="0"/>
              <a:t>God desires fellowship with us.  He established covenants with humanity to bring about relationship.</a:t>
            </a:r>
          </a:p>
          <a:p>
            <a:r>
              <a:rPr lang="en-US" dirty="0" smtClean="0"/>
              <a:t>Through covenants He revealed the kind of relationship we are to have with Him.</a:t>
            </a:r>
          </a:p>
          <a:p>
            <a:r>
              <a:rPr lang="en-US" dirty="0" smtClean="0"/>
              <a:t>His loyal love and commitment to His people are promised to us and are to be emulated by us. </a:t>
            </a:r>
            <a:r>
              <a:rPr lang="en-US" dirty="0" smtClean="0">
                <a:effectLst>
                  <a:outerShdw blurRad="38100" dist="38100" dir="2700000" algn="tl">
                    <a:srgbClr val="000000">
                      <a:alpha val="43137"/>
                    </a:srgbClr>
                  </a:outerShdw>
                </a:effectLst>
              </a:rPr>
              <a:t>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t>He watches over His covenant to keep His promises, to warn those who are breaking it, and bring swift judgment on those who refuse it.</a:t>
            </a:r>
          </a:p>
          <a:p>
            <a:r>
              <a:rPr lang="en-US" dirty="0" smtClean="0"/>
              <a:t>He promises a day when He will bring to conclusion His covenant promises and sit down with New Covenant keepers for the final fellowship meal.</a:t>
            </a:r>
            <a:r>
              <a:rPr lang="en-US" dirty="0" smtClean="0">
                <a:effectLst>
                  <a:outerShdw blurRad="38100" dist="38100" dir="2700000" algn="tl">
                    <a:srgbClr val="000000">
                      <a:alpha val="43137"/>
                    </a:srgbClr>
                  </a:outerShdw>
                </a:effectLst>
              </a:rPr>
              <a:t>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dirty="0" smtClean="0">
                <a:effectLst>
                  <a:outerShdw blurRad="38100" dist="38100" dir="2700000" algn="tl">
                    <a:srgbClr val="000000">
                      <a:alpha val="43137"/>
                    </a:srgbClr>
                  </a:outerShdw>
                </a:effectLst>
              </a:rPr>
              <a:t>When Israel broke covenant with God, God directed Hosea to name his children “not my people” (Ho. 1:8; 2:1) and “no compassion” (Ho. 1:6, 8; 2:1) to indicate how God had severed His relationship with Israel.</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pic>
        <p:nvPicPr>
          <p:cNvPr id="84994" name="Picture 2" descr="http://1.bp.blogspot.com/-fHrRUIvCk_U/TcHR8kSrS3I/AAAAAAAAHYM/V6MHK7iIpuo/s1600/Marriagesupper.jpg"/>
          <p:cNvPicPr>
            <a:picLocks noChangeAspect="1" noChangeArrowheads="1"/>
          </p:cNvPicPr>
          <p:nvPr/>
        </p:nvPicPr>
        <p:blipFill>
          <a:blip r:embed="rId2" cstate="print"/>
          <a:srcRect/>
          <a:stretch>
            <a:fillRect/>
          </a:stretch>
        </p:blipFill>
        <p:spPr bwMode="auto">
          <a:xfrm>
            <a:off x="1828800" y="1752600"/>
            <a:ext cx="5334000" cy="479662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t>In divine covenants, God’s name, nature, and purpose are revealed.</a:t>
            </a:r>
          </a:p>
          <a:p>
            <a:r>
              <a:rPr lang="en-US" dirty="0" smtClean="0"/>
              <a:t>His purpose is relationship based on His holy nature and guaranteed by His sovereign name.</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sz="2000" dirty="0" smtClean="0"/>
              <a:t>Timothy Coyle, </a:t>
            </a:r>
            <a:r>
              <a:rPr lang="en-US" sz="2000" i="1" dirty="0" smtClean="0"/>
              <a:t>The Agape/Eucharist Relationship in 1 Corinthians 11</a:t>
            </a:r>
            <a:r>
              <a:rPr lang="en-US" sz="2000" dirty="0" smtClean="0"/>
              <a:t>, </a:t>
            </a:r>
            <a:r>
              <a:rPr lang="en-US" sz="2000" b="1" dirty="0" smtClean="0"/>
              <a:t>Grace Theological Journal</a:t>
            </a:r>
            <a:r>
              <a:rPr lang="en-US" sz="2000" dirty="0" smtClean="0"/>
              <a:t>, vol. 6, Fall 1985, 422. </a:t>
            </a:r>
          </a:p>
          <a:p>
            <a:r>
              <a:rPr lang="en-US" sz="2000" dirty="0" smtClean="0"/>
              <a:t>Gordon Fee and Douglas Stuart, </a:t>
            </a:r>
            <a:r>
              <a:rPr lang="en-US" sz="2000" i="1" dirty="0" smtClean="0"/>
              <a:t>How to Read the Bible for All Its Worth</a:t>
            </a:r>
            <a:r>
              <a:rPr lang="en-US" sz="2000" dirty="0" smtClean="0"/>
              <a:t>, (Grand Rapids: Zondervan, 1982) </a:t>
            </a:r>
          </a:p>
          <a:p>
            <a:r>
              <a:rPr lang="en-US" sz="2000" dirty="0" smtClean="0"/>
              <a:t>John </a:t>
            </a:r>
            <a:r>
              <a:rPr lang="en-US" sz="2000" dirty="0" err="1" smtClean="0"/>
              <a:t>Hilber</a:t>
            </a:r>
            <a:r>
              <a:rPr lang="en-US" sz="2000" dirty="0" smtClean="0"/>
              <a:t>, </a:t>
            </a:r>
            <a:r>
              <a:rPr lang="en-US" sz="2000" i="1" dirty="0" smtClean="0"/>
              <a:t>Theology of Worship in Exodus 24</a:t>
            </a:r>
            <a:r>
              <a:rPr lang="en-US" sz="2000" dirty="0" smtClean="0"/>
              <a:t>, </a:t>
            </a:r>
            <a:r>
              <a:rPr lang="en-US" sz="2000" b="1" dirty="0" smtClean="0"/>
              <a:t>Journal of the Evangelical Theological Society</a:t>
            </a:r>
            <a:r>
              <a:rPr lang="en-US" sz="2000" dirty="0" smtClean="0"/>
              <a:t>, 39:2, June 1996, 182.</a:t>
            </a:r>
          </a:p>
          <a:p>
            <a:r>
              <a:rPr lang="en-US" sz="2000" dirty="0" smtClean="0"/>
              <a:t>Keith </a:t>
            </a:r>
            <a:r>
              <a:rPr lang="en-US" sz="2000" dirty="0" err="1" smtClean="0"/>
              <a:t>Intrater</a:t>
            </a:r>
            <a:r>
              <a:rPr lang="en-US" sz="2000" dirty="0" smtClean="0"/>
              <a:t>, </a:t>
            </a:r>
            <a:r>
              <a:rPr lang="en-US" sz="2000" i="1" dirty="0" smtClean="0"/>
              <a:t>Covenant Relationships</a:t>
            </a:r>
            <a:r>
              <a:rPr lang="en-US" sz="2000" dirty="0" smtClean="0"/>
              <a:t>, (Shippensburg: Destiny Image Publishers, Inc., 1989) .</a:t>
            </a:r>
          </a:p>
          <a:p>
            <a:r>
              <a:rPr lang="en-US" sz="2000" dirty="0" smtClean="0"/>
              <a:t>Walter Kaiser, </a:t>
            </a:r>
            <a:r>
              <a:rPr lang="en-US" sz="2000" i="1" dirty="0" smtClean="0"/>
              <a:t>Toward an Old Testament Theology</a:t>
            </a:r>
            <a:r>
              <a:rPr lang="en-US" sz="2000" dirty="0" smtClean="0"/>
              <a:t>, (Grand Rapids: Zondervan, 1978).</a:t>
            </a:r>
          </a:p>
          <a:p>
            <a:endParaRPr lang="en-US" sz="2000" dirty="0" smtClean="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a:xfrm>
            <a:off x="457200" y="1775191"/>
            <a:ext cx="8229600" cy="5082809"/>
          </a:xfrm>
        </p:spPr>
        <p:txBody>
          <a:bodyPr>
            <a:normAutofit/>
          </a:bodyPr>
          <a:lstStyle/>
          <a:p>
            <a:r>
              <a:rPr lang="en-US" sz="2000" dirty="0" smtClean="0"/>
              <a:t>Carl Laney, </a:t>
            </a:r>
            <a:r>
              <a:rPr lang="en-US" sz="2000" i="1" dirty="0" smtClean="0"/>
              <a:t>The Role of the Prophets in God’s Case Against Israel</a:t>
            </a:r>
            <a:r>
              <a:rPr lang="en-US" sz="2000" dirty="0" smtClean="0"/>
              <a:t>, </a:t>
            </a:r>
            <a:r>
              <a:rPr lang="en-US" sz="2000" b="1" dirty="0" smtClean="0"/>
              <a:t>Bibliotheca Sacra</a:t>
            </a:r>
            <a:r>
              <a:rPr lang="en-US" sz="2000" dirty="0" smtClean="0"/>
              <a:t>, vol. 138, October 1981.</a:t>
            </a:r>
          </a:p>
          <a:p>
            <a:r>
              <a:rPr lang="en-US" sz="2000" dirty="0" err="1" smtClean="0"/>
              <a:t>Geerhardus</a:t>
            </a:r>
            <a:r>
              <a:rPr lang="en-US" sz="2000" dirty="0" smtClean="0"/>
              <a:t> </a:t>
            </a:r>
            <a:r>
              <a:rPr lang="en-US" sz="2000" dirty="0" err="1" smtClean="0"/>
              <a:t>Vos</a:t>
            </a:r>
            <a:r>
              <a:rPr lang="en-US" sz="2000" dirty="0" smtClean="0"/>
              <a:t>, “Hebrews, the Epistle of the </a:t>
            </a:r>
            <a:r>
              <a:rPr lang="en-US" sz="2000" dirty="0" err="1" smtClean="0"/>
              <a:t>Diatheke</a:t>
            </a:r>
            <a:r>
              <a:rPr lang="en-US" sz="2000" dirty="0" smtClean="0"/>
              <a:t>,” in Redemptive History and Biblical Interpretation (ed. R. B. </a:t>
            </a:r>
            <a:r>
              <a:rPr lang="en-US" sz="2000" dirty="0" err="1" smtClean="0"/>
              <a:t>Gaffin</a:t>
            </a:r>
            <a:r>
              <a:rPr lang="en-US" sz="2000" dirty="0" smtClean="0"/>
              <a:t>, Jr. Phillipsburg: Presbyterian &amp; Reformed, 1980) 186.  Cited in William Edgar, Without Apology: Why I Am a </a:t>
            </a:r>
            <a:r>
              <a:rPr lang="en-US" sz="2000" dirty="0" err="1" smtClean="0"/>
              <a:t>Presuppositionalist</a:t>
            </a:r>
            <a:r>
              <a:rPr lang="en-US" sz="2000" dirty="0" smtClean="0"/>
              <a:t>, Westminster Theological Journal, vol. 58, Spring 1996.</a:t>
            </a:r>
          </a:p>
          <a:p>
            <a:r>
              <a:rPr lang="en-US" sz="2000" dirty="0" smtClean="0"/>
              <a:t>David </a:t>
            </a:r>
            <a:r>
              <a:rPr lang="en-US" sz="2000" dirty="0" err="1" smtClean="0"/>
              <a:t>Wyrtzen</a:t>
            </a:r>
            <a:r>
              <a:rPr lang="en-US" sz="2000" dirty="0" smtClean="0"/>
              <a:t>, </a:t>
            </a:r>
            <a:r>
              <a:rPr lang="en-US" sz="2000" i="1" dirty="0" smtClean="0"/>
              <a:t>The Theological Center of the Book of Hosea</a:t>
            </a:r>
            <a:r>
              <a:rPr lang="en-US" sz="2000" dirty="0" smtClean="0"/>
              <a:t>, </a:t>
            </a:r>
            <a:r>
              <a:rPr lang="en-US" sz="2000" b="1" dirty="0" smtClean="0"/>
              <a:t>Bibliotheca Sacra</a:t>
            </a:r>
            <a:r>
              <a:rPr lang="en-US" sz="2000" dirty="0" smtClean="0"/>
              <a:t>, vol. 141, October 1984.</a:t>
            </a:r>
          </a:p>
          <a:p>
            <a:endParaRPr lang="en-US" sz="20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Hosea’s children became a visual object lesson of God’s relationship with Israel.</a:t>
            </a:r>
          </a:p>
          <a:p>
            <a:r>
              <a:rPr lang="en-US" dirty="0" smtClean="0">
                <a:effectLst>
                  <a:outerShdw blurRad="38100" dist="38100" dir="2700000" algn="tl">
                    <a:srgbClr val="000000">
                      <a:alpha val="43137"/>
                    </a:srgbClr>
                  </a:outerShdw>
                </a:effectLst>
              </a:rPr>
              <a:t>The names were later changed to “sons of the living God” (Ho. 2:1) and “my people” (2:1) to reflect God’s desire to restore His covenant relationship.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Bible Covenants</a:t>
            </a:r>
            <a:endParaRPr lang="en-US" dirty="0"/>
          </a:p>
        </p:txBody>
      </p:sp>
      <p:sp>
        <p:nvSpPr>
          <p:cNvPr id="3" name="Content Placeholder 2"/>
          <p:cNvSpPr>
            <a:spLocks noGrp="1"/>
          </p:cNvSpPr>
          <p:nvPr>
            <p:ph idx="1"/>
          </p:nvPr>
        </p:nvSpPr>
        <p:spPr/>
        <p:txBody>
          <a:bodyPr>
            <a:normAutofit/>
          </a:bodyPr>
          <a:lstStyle/>
          <a:p>
            <a:r>
              <a:rPr lang="en-US" dirty="0" smtClean="0">
                <a:effectLst>
                  <a:outerShdw blurRad="38100" dist="38100" dir="2700000" algn="tl">
                    <a:srgbClr val="000000">
                      <a:alpha val="43137"/>
                    </a:srgbClr>
                  </a:outerShdw>
                </a:effectLst>
              </a:rPr>
              <a:t>Another illustration was depicted in the relationship between the suzerain and the vassal king.</a:t>
            </a:r>
          </a:p>
          <a:p>
            <a:r>
              <a:rPr lang="en-US" dirty="0" smtClean="0">
                <a:effectLst>
                  <a:outerShdw blurRad="38100" dist="38100" dir="2700000" algn="tl">
                    <a:srgbClr val="000000">
                      <a:alpha val="43137"/>
                    </a:srgbClr>
                  </a:outerShdw>
                </a:effectLst>
              </a:rPr>
              <a:t>The suzerain was called the “father” and the vassal king was called “son.”</a:t>
            </a:r>
          </a:p>
          <a:p>
            <a:r>
              <a:rPr lang="en-US" dirty="0" smtClean="0">
                <a:effectLst>
                  <a:outerShdw blurRad="38100" dist="38100" dir="2700000" algn="tl">
                    <a:srgbClr val="000000">
                      <a:alpha val="43137"/>
                    </a:srgbClr>
                  </a:outerShdw>
                </a:effectLst>
              </a:rPr>
              <a:t>Thus, “Israel is my firstborn son” (Ex. 4:22) and, “When Israel was a child, I loved him, and out of Egypt I called my son” (Hos. 11:1).  </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2149</TotalTime>
  <Words>3901</Words>
  <Application>Microsoft Office PowerPoint</Application>
  <PresentationFormat>On-screen Show (4:3)</PresentationFormat>
  <Paragraphs>270</Paragraphs>
  <Slides>73</Slides>
  <Notes>0</Notes>
  <HiddenSlides>0</HiddenSlides>
  <MMClips>0</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Module</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Bible Covenants</dc:title>
  <dc:creator>Randy Colver</dc:creator>
  <cp:lastModifiedBy>Randy Colver</cp:lastModifiedBy>
  <cp:revision>102</cp:revision>
  <dcterms:created xsi:type="dcterms:W3CDTF">2012-01-19T22:39:51Z</dcterms:created>
  <dcterms:modified xsi:type="dcterms:W3CDTF">2012-11-14T11:55:55Z</dcterms:modified>
</cp:coreProperties>
</file>