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57" r:id="rId3"/>
    <p:sldId id="319" r:id="rId4"/>
    <p:sldId id="374" r:id="rId5"/>
    <p:sldId id="320" r:id="rId6"/>
    <p:sldId id="329" r:id="rId7"/>
    <p:sldId id="321" r:id="rId8"/>
    <p:sldId id="322" r:id="rId9"/>
    <p:sldId id="323" r:id="rId10"/>
    <p:sldId id="330" r:id="rId11"/>
    <p:sldId id="331" r:id="rId12"/>
    <p:sldId id="332" r:id="rId13"/>
    <p:sldId id="333" r:id="rId14"/>
    <p:sldId id="334" r:id="rId15"/>
    <p:sldId id="335" r:id="rId16"/>
    <p:sldId id="336" r:id="rId17"/>
    <p:sldId id="337" r:id="rId18"/>
    <p:sldId id="338" r:id="rId19"/>
    <p:sldId id="324" r:id="rId20"/>
    <p:sldId id="325" r:id="rId21"/>
    <p:sldId id="326" r:id="rId22"/>
    <p:sldId id="327" r:id="rId23"/>
    <p:sldId id="339" r:id="rId24"/>
    <p:sldId id="340" r:id="rId25"/>
    <p:sldId id="341" r:id="rId26"/>
    <p:sldId id="342" r:id="rId27"/>
    <p:sldId id="343" r:id="rId28"/>
    <p:sldId id="344" r:id="rId29"/>
    <p:sldId id="349" r:id="rId30"/>
    <p:sldId id="375" r:id="rId31"/>
    <p:sldId id="350" r:id="rId32"/>
    <p:sldId id="351" r:id="rId33"/>
    <p:sldId id="345" r:id="rId34"/>
    <p:sldId id="346" r:id="rId35"/>
    <p:sldId id="347" r:id="rId36"/>
    <p:sldId id="348" r:id="rId37"/>
    <p:sldId id="328" r:id="rId38"/>
    <p:sldId id="352" r:id="rId39"/>
    <p:sldId id="353" r:id="rId40"/>
    <p:sldId id="354" r:id="rId41"/>
    <p:sldId id="355" r:id="rId42"/>
    <p:sldId id="356" r:id="rId43"/>
    <p:sldId id="357" r:id="rId44"/>
    <p:sldId id="358" r:id="rId45"/>
    <p:sldId id="359" r:id="rId46"/>
    <p:sldId id="360" r:id="rId47"/>
    <p:sldId id="365" r:id="rId48"/>
    <p:sldId id="366" r:id="rId49"/>
    <p:sldId id="367" r:id="rId50"/>
    <p:sldId id="368" r:id="rId51"/>
    <p:sldId id="361" r:id="rId52"/>
    <p:sldId id="362" r:id="rId53"/>
    <p:sldId id="363" r:id="rId54"/>
    <p:sldId id="364" r:id="rId55"/>
    <p:sldId id="369" r:id="rId56"/>
    <p:sldId id="370" r:id="rId57"/>
    <p:sldId id="371" r:id="rId58"/>
    <p:sldId id="372" r:id="rId59"/>
    <p:sldId id="373" r:id="rId60"/>
    <p:sldId id="376" r:id="rId61"/>
    <p:sldId id="318"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532" autoAdjust="0"/>
    <p:restoredTop sz="97500" autoAdjust="0"/>
  </p:normalViewPr>
  <p:slideViewPr>
    <p:cSldViewPr>
      <p:cViewPr varScale="1">
        <p:scale>
          <a:sx n="59" d="100"/>
          <a:sy n="59" d="100"/>
        </p:scale>
        <p:origin x="-900"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D6B1E56-8AE8-4944-912C-1B5EF9016EEF}" type="datetimeFigureOut">
              <a:rPr lang="en-US" smtClean="0"/>
              <a:pPr/>
              <a:t>4/27/2012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D6B1E56-8AE8-4944-912C-1B5EF9016EEF}" type="datetimeFigureOut">
              <a:rPr lang="en-US" smtClean="0"/>
              <a:pPr/>
              <a:t>4/27/2012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6B1E56-8AE8-4944-912C-1B5EF9016EEF}" type="datetimeFigureOut">
              <a:rPr lang="en-US" smtClean="0"/>
              <a:pPr/>
              <a:t>4/27/2012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B1E56-8AE8-4944-912C-1B5EF9016EEF}" type="datetimeFigureOut">
              <a:rPr lang="en-US" smtClean="0"/>
              <a:pPr/>
              <a:t>4/27/2012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D6B1E56-8AE8-4944-912C-1B5EF9016EEF}" type="datetimeFigureOut">
              <a:rPr lang="en-US" smtClean="0"/>
              <a:pPr/>
              <a:t>4/27/2012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D6B1E56-8AE8-4944-912C-1B5EF9016EEF}" type="datetimeFigureOut">
              <a:rPr lang="en-US" smtClean="0"/>
              <a:pPr/>
              <a:t>4/27/2012</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78F9C75A-DF7B-4CA6-B247-83FD64574D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D6B1E56-8AE8-4944-912C-1B5EF9016EEF}" type="datetimeFigureOut">
              <a:rPr lang="en-US" smtClean="0"/>
              <a:pPr/>
              <a:t>4/27/2012</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8F9C75A-DF7B-4CA6-B247-83FD64574D6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Bible Covenants</a:t>
            </a:r>
            <a:endParaRPr lang="en-US" dirty="0"/>
          </a:p>
        </p:txBody>
      </p:sp>
      <p:sp>
        <p:nvSpPr>
          <p:cNvPr id="3" name="Subtitle 2"/>
          <p:cNvSpPr>
            <a:spLocks noGrp="1"/>
          </p:cNvSpPr>
          <p:nvPr>
            <p:ph type="subTitle" idx="1"/>
          </p:nvPr>
        </p:nvSpPr>
        <p:spPr/>
        <p:txBody>
          <a:bodyPr/>
          <a:lstStyle/>
          <a:p>
            <a:r>
              <a:rPr lang="en-US" dirty="0" smtClean="0"/>
              <a:t>The New Covenant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graphicFrame>
        <p:nvGraphicFramePr>
          <p:cNvPr id="4" name="Table 3"/>
          <p:cNvGraphicFramePr>
            <a:graphicFrameLocks noGrp="1"/>
          </p:cNvGraphicFramePr>
          <p:nvPr/>
        </p:nvGraphicFramePr>
        <p:xfrm>
          <a:off x="381000" y="1752600"/>
          <a:ext cx="8458200" cy="4597949"/>
        </p:xfrm>
        <a:graphic>
          <a:graphicData uri="http://schemas.openxmlformats.org/drawingml/2006/table">
            <a:tbl>
              <a:tblPr>
                <a:tableStyleId>{3B4B98B0-60AC-42C2-AFA5-B58CD77FA1E5}</a:tableStyleId>
              </a:tblPr>
              <a:tblGrid>
                <a:gridCol w="4267200"/>
                <a:gridCol w="4191000"/>
              </a:tblGrid>
              <a:tr h="304800">
                <a:tc>
                  <a:txBody>
                    <a:bodyPr/>
                    <a:lstStyle/>
                    <a:p>
                      <a:pPr marL="0" marR="0" algn="ctr">
                        <a:spcBef>
                          <a:spcPts val="300"/>
                        </a:spcBef>
                        <a:spcAft>
                          <a:spcPts val="300"/>
                        </a:spcAft>
                      </a:pPr>
                      <a:r>
                        <a:rPr lang="en-US" sz="3200" b="1" dirty="0" smtClean="0">
                          <a:effectLst>
                            <a:outerShdw blurRad="38100" dist="38100" dir="2700000" algn="tl">
                              <a:srgbClr val="000000">
                                <a:alpha val="43137"/>
                              </a:srgbClr>
                            </a:outerShdw>
                          </a:effectLst>
                        </a:rPr>
                        <a:t>Benefits</a:t>
                      </a:r>
                      <a:endParaRPr lang="en-US" sz="3200" b="1"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lgn="ctr">
                        <a:spcBef>
                          <a:spcPts val="300"/>
                        </a:spcBef>
                        <a:spcAft>
                          <a:spcPts val="300"/>
                        </a:spcAft>
                      </a:pPr>
                      <a:r>
                        <a:rPr lang="en-US" sz="3200" b="1" dirty="0">
                          <a:effectLst>
                            <a:outerShdw blurRad="38100" dist="38100" dir="2700000" algn="tl">
                              <a:srgbClr val="000000">
                                <a:alpha val="43137"/>
                              </a:srgbClr>
                            </a:outerShdw>
                          </a:effectLst>
                        </a:rPr>
                        <a:t>Scripture</a:t>
                      </a:r>
                      <a:endParaRPr lang="en-US" sz="3200" b="1"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0427">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Fear of God and ability to obey.</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Jer. 32:39-40; Ezek. 36:27; Ro. 8</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0427">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No more war; peace.</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300"/>
                        </a:spcBef>
                        <a:spcAft>
                          <a:spcPts val="300"/>
                        </a:spcAft>
                      </a:pPr>
                      <a:r>
                        <a:rPr lang="en-US" sz="2400">
                          <a:effectLst>
                            <a:outerShdw blurRad="38100" dist="38100" dir="2700000" algn="tl">
                              <a:srgbClr val="000000">
                                <a:alpha val="43137"/>
                              </a:srgbClr>
                            </a:outerShdw>
                          </a:effectLst>
                        </a:rPr>
                        <a:t>Ho. 2:18; Rev. 21:4</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860853">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Relationship based on </a:t>
                      </a:r>
                      <a:r>
                        <a:rPr lang="en-US" sz="2400" dirty="0" smtClean="0">
                          <a:effectLst>
                            <a:outerShdw blurRad="38100" dist="38100" dir="2700000" algn="tl">
                              <a:srgbClr val="000000">
                                <a:alpha val="43137"/>
                              </a:srgbClr>
                            </a:outerShdw>
                          </a:effectLst>
                        </a:rPr>
                        <a:t> justice, righteousness, </a:t>
                      </a:r>
                      <a:r>
                        <a:rPr lang="en-US" sz="2400" dirty="0">
                          <a:effectLst>
                            <a:outerShdw blurRad="38100" dist="38100" dir="2700000" algn="tl">
                              <a:srgbClr val="000000">
                                <a:alpha val="43137"/>
                              </a:srgbClr>
                            </a:outerShdw>
                          </a:effectLst>
                        </a:rPr>
                        <a:t>love (</a:t>
                      </a:r>
                      <a:r>
                        <a:rPr lang="en-US" sz="2400" dirty="0" err="1">
                          <a:effectLst>
                            <a:outerShdw blurRad="38100" dist="38100" dir="2700000" algn="tl">
                              <a:srgbClr val="000000">
                                <a:alpha val="43137"/>
                              </a:srgbClr>
                            </a:outerShdw>
                          </a:effectLst>
                        </a:rPr>
                        <a:t>hesed</a:t>
                      </a:r>
                      <a:r>
                        <a:rPr lang="en-US" sz="2400" dirty="0" smtClean="0">
                          <a:effectLst>
                            <a:outerShdw blurRad="38100" dist="38100" dir="2700000" algn="tl">
                              <a:srgbClr val="000000">
                                <a:alpha val="43137"/>
                              </a:srgbClr>
                            </a:outerShdw>
                          </a:effectLst>
                        </a:rPr>
                        <a:t>),  </a:t>
                      </a:r>
                      <a:r>
                        <a:rPr lang="en-US" sz="2400" dirty="0">
                          <a:effectLst>
                            <a:outerShdw blurRad="38100" dist="38100" dir="2700000" algn="tl">
                              <a:srgbClr val="000000">
                                <a:alpha val="43137"/>
                              </a:srgbClr>
                            </a:outerShdw>
                          </a:effectLst>
                        </a:rPr>
                        <a:t>compassion, and faithfulness.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Ho. 2:19-20; Ro. 14:17</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0427">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Competency as ministers.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300"/>
                        </a:spcBef>
                        <a:spcAft>
                          <a:spcPts val="300"/>
                        </a:spcAft>
                      </a:pPr>
                      <a:r>
                        <a:rPr lang="en-US" sz="2400">
                          <a:effectLst>
                            <a:outerShdw blurRad="38100" dist="38100" dir="2700000" algn="tl">
                              <a:srgbClr val="000000">
                                <a:alpha val="43137"/>
                              </a:srgbClr>
                            </a:outerShdw>
                          </a:effectLst>
                        </a:rPr>
                        <a:t>2 Cor. 3:6</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0427">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Glorious ministry.</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300"/>
                        </a:spcBef>
                        <a:spcAft>
                          <a:spcPts val="300"/>
                        </a:spcAft>
                      </a:pPr>
                      <a:r>
                        <a:rPr lang="en-US" sz="2400">
                          <a:effectLst>
                            <a:outerShdw blurRad="38100" dist="38100" dir="2700000" algn="tl">
                              <a:srgbClr val="000000">
                                <a:alpha val="43137"/>
                              </a:srgbClr>
                            </a:outerShdw>
                          </a:effectLst>
                        </a:rPr>
                        <a:t>2 Cor. 3:8-11</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0427">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Understanding of the Scriptures.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300"/>
                        </a:spcBef>
                        <a:spcAft>
                          <a:spcPts val="300"/>
                        </a:spcAft>
                      </a:pPr>
                      <a:r>
                        <a:rPr lang="en-US" sz="2400">
                          <a:effectLst>
                            <a:outerShdw blurRad="38100" dist="38100" dir="2700000" algn="tl">
                              <a:srgbClr val="000000">
                                <a:alpha val="43137"/>
                              </a:srgbClr>
                            </a:outerShdw>
                          </a:effectLst>
                        </a:rPr>
                        <a:t>2 Cor. 3:14-16</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0427">
                <a:tc>
                  <a:txBody>
                    <a:bodyPr/>
                    <a:lstStyle/>
                    <a:p>
                      <a:pPr marL="0" marR="0">
                        <a:spcBef>
                          <a:spcPts val="300"/>
                        </a:spcBef>
                        <a:spcAft>
                          <a:spcPts val="300"/>
                        </a:spcAft>
                      </a:pPr>
                      <a:r>
                        <a:rPr lang="en-US" sz="2400" dirty="0" smtClean="0">
                          <a:effectLst>
                            <a:outerShdw blurRad="38100" dist="38100" dir="2700000" algn="tl">
                              <a:srgbClr val="000000">
                                <a:alpha val="43137"/>
                              </a:srgbClr>
                            </a:outerShdw>
                          </a:effectLst>
                        </a:rPr>
                        <a:t>Changed from </a:t>
                      </a:r>
                      <a:r>
                        <a:rPr lang="en-US" sz="2400" dirty="0">
                          <a:effectLst>
                            <a:outerShdw blurRad="38100" dist="38100" dir="2700000" algn="tl">
                              <a:srgbClr val="000000">
                                <a:alpha val="43137"/>
                              </a:srgbClr>
                            </a:outerShdw>
                          </a:effectLst>
                        </a:rPr>
                        <a:t>glory to glory.</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2 Cor. 3:18</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0427">
                <a:tc>
                  <a:txBody>
                    <a:bodyPr/>
                    <a:lstStyle/>
                    <a:p>
                      <a:pPr marL="0" marR="0">
                        <a:spcBef>
                          <a:spcPts val="300"/>
                        </a:spcBef>
                        <a:spcAft>
                          <a:spcPts val="300"/>
                        </a:spcAft>
                      </a:pPr>
                      <a:r>
                        <a:rPr lang="en-US" sz="2400">
                          <a:effectLst>
                            <a:outerShdw blurRad="38100" dist="38100" dir="2700000" algn="tl">
                              <a:srgbClr val="000000">
                                <a:alpha val="43137"/>
                              </a:srgbClr>
                            </a:outerShdw>
                          </a:effectLst>
                        </a:rPr>
                        <a:t>Cleansed conscience.</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He. 9:14</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The New Covenant provides what was missing under the Mosaic Covenant</a:t>
            </a:r>
            <a:r>
              <a:rPr lang="en-US" dirty="0" smtClean="0">
                <a:effectLst>
                  <a:outerShdw blurRad="38100" dist="38100" dir="2700000" algn="tl">
                    <a:srgbClr val="000000">
                      <a:alpha val="43137"/>
                    </a:srgbClr>
                  </a:outerShdw>
                </a:effectLst>
                <a:sym typeface="Symbol"/>
              </a:rPr>
              <a:t>—</a:t>
            </a:r>
            <a:r>
              <a:rPr lang="en-US" dirty="0" smtClean="0">
                <a:effectLst>
                  <a:outerShdw blurRad="38100" dist="38100" dir="2700000" algn="tl">
                    <a:srgbClr val="000000">
                      <a:alpha val="43137"/>
                    </a:srgbClr>
                  </a:outerShdw>
                </a:effectLst>
              </a:rPr>
              <a:t>the power to live a godly life.</a:t>
            </a:r>
          </a:p>
          <a:p>
            <a:r>
              <a:rPr lang="en-US" dirty="0" smtClean="0">
                <a:effectLst>
                  <a:outerShdw blurRad="38100" dist="38100" dir="2700000" algn="tl">
                    <a:srgbClr val="000000">
                      <a:alpha val="43137"/>
                    </a:srgbClr>
                  </a:outerShdw>
                </a:effectLst>
              </a:rPr>
              <a:t>This comes about through the indwelling Holy Spirit.</a:t>
            </a:r>
          </a:p>
          <a:p>
            <a:r>
              <a:rPr lang="en-US" dirty="0" smtClean="0">
                <a:effectLst>
                  <a:outerShdw blurRad="38100" dist="38100" dir="2700000" algn="tl">
                    <a:srgbClr val="000000">
                      <a:alpha val="43137"/>
                    </a:srgbClr>
                  </a:outerShdw>
                </a:effectLst>
              </a:rPr>
              <a:t>The presence of the Holy Spirit in the participant’s heart brings new birth into the kingdom, enables believers to “know the LORD” (Jer. 31:34), and guarantees the consummation of the promises.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Holy Spirit is the seal of the New Covenant (Eph. 1:13-14, 2 Cor. 1:21-22).</a:t>
            </a:r>
            <a:endParaRPr lang="en-US" dirty="0">
              <a:effectLst>
                <a:outerShdw blurRad="38100" dist="38100" dir="2700000" algn="tl">
                  <a:srgbClr val="000000">
                    <a:alpha val="43137"/>
                  </a:srgbClr>
                </a:outerShdw>
              </a:effectLst>
            </a:endParaRPr>
          </a:p>
        </p:txBody>
      </p:sp>
      <p:pic>
        <p:nvPicPr>
          <p:cNvPr id="50178" name="Picture 2" descr="http://brodane.files.wordpress.com/2010/03/holy-spirit-dove1.jpg"/>
          <p:cNvPicPr>
            <a:picLocks noChangeAspect="1" noChangeArrowheads="1"/>
          </p:cNvPicPr>
          <p:nvPr/>
        </p:nvPicPr>
        <p:blipFill>
          <a:blip r:embed="rId2" cstate="print"/>
          <a:srcRect/>
          <a:stretch>
            <a:fillRect/>
          </a:stretch>
        </p:blipFill>
        <p:spPr bwMode="auto">
          <a:xfrm>
            <a:off x="2066925" y="3124200"/>
            <a:ext cx="4867275" cy="32575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“The Old Covenant was a ‘ministry of death’ because it declared the will of God without providing the power to fulfill it, and then pronounced the death sentence on all those who broke it.  The New covenant was a ministry of the ‘Spirit’ and ‘of righteousness’ because it provides not only the enablement to become conformed to the image of Christ but also the willingness to obey His will” (Gleason 79).</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Jeremiah and Ezekiel looked forward to the day when the Law would be written on the hearts of God’s people.</a:t>
            </a:r>
          </a:p>
          <a:p>
            <a:r>
              <a:rPr lang="en-US" dirty="0" smtClean="0">
                <a:effectLst>
                  <a:outerShdw blurRad="38100" dist="38100" dir="2700000" algn="tl">
                    <a:srgbClr val="000000">
                      <a:alpha val="43137"/>
                    </a:srgbClr>
                  </a:outerShdw>
                </a:effectLst>
              </a:rPr>
              <a:t>They saw a day when the people of God would with fear, understanding, and singleness of heart obey the Lord.</a:t>
            </a:r>
          </a:p>
          <a:p>
            <a:r>
              <a:rPr lang="en-US" dirty="0" smtClean="0">
                <a:effectLst>
                  <a:outerShdw blurRad="38100" dist="38100" dir="2700000" algn="tl">
                    <a:srgbClr val="000000">
                      <a:alpha val="43137"/>
                    </a:srgbClr>
                  </a:outerShdw>
                </a:effectLst>
              </a:rPr>
              <a:t>They prophesied of forgiveness of sins and of intimate fellowship with God.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Hosea saw a day when God would restore a marriage relationship (spiritual) with His people</a:t>
            </a:r>
            <a:r>
              <a:rPr lang="en-US" dirty="0" smtClean="0">
                <a:effectLst>
                  <a:outerShdw blurRad="38100" dist="38100" dir="2700000" algn="tl">
                    <a:srgbClr val="000000">
                      <a:alpha val="43137"/>
                    </a:srgbClr>
                  </a:outerShdw>
                </a:effectLst>
                <a:sym typeface="Symbol"/>
              </a:rPr>
              <a:t>—</a:t>
            </a:r>
            <a:r>
              <a:rPr lang="en-US" dirty="0" smtClean="0">
                <a:effectLst>
                  <a:outerShdw blurRad="38100" dist="38100" dir="2700000" algn="tl">
                    <a:srgbClr val="000000">
                      <a:alpha val="43137"/>
                    </a:srgbClr>
                  </a:outerShdw>
                </a:effectLst>
              </a:rPr>
              <a:t>one based on justice, love, and faithfulness.</a:t>
            </a:r>
          </a:p>
          <a:p>
            <a:r>
              <a:rPr lang="en-US" dirty="0" smtClean="0">
                <a:effectLst>
                  <a:outerShdw blurRad="38100" dist="38100" dir="2700000" algn="tl">
                    <a:srgbClr val="000000">
                      <a:alpha val="43137"/>
                    </a:srgbClr>
                  </a:outerShdw>
                </a:effectLst>
              </a:rPr>
              <a:t>This is the essence of New Covenant benefits.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New Covenant includes the promises to Abraham, but far more.</a:t>
            </a:r>
          </a:p>
          <a:p>
            <a:r>
              <a:rPr lang="en-US" dirty="0" smtClean="0">
                <a:effectLst>
                  <a:outerShdw blurRad="38100" dist="38100" dir="2700000" algn="tl">
                    <a:srgbClr val="000000">
                      <a:alpha val="43137"/>
                    </a:srgbClr>
                  </a:outerShdw>
                </a:effectLst>
              </a:rPr>
              <a:t>The inheritance of Christ is now available to believers by faith and will be fully realized in the future (2 Pt. 1:3; Ro. 4:13).</a:t>
            </a:r>
          </a:p>
          <a:p>
            <a:r>
              <a:rPr lang="en-US" dirty="0" smtClean="0">
                <a:effectLst>
                  <a:outerShdw blurRad="38100" dist="38100" dir="2700000" algn="tl">
                    <a:srgbClr val="000000">
                      <a:alpha val="43137"/>
                    </a:srgbClr>
                  </a:outerShdw>
                </a:effectLst>
              </a:rPr>
              <a:t>This is secured through the Christ Event (He. 9:14-15).</a:t>
            </a:r>
          </a:p>
          <a:p>
            <a:r>
              <a:rPr lang="en-US" dirty="0" smtClean="0">
                <a:effectLst>
                  <a:outerShdw blurRad="38100" dist="38100" dir="2700000" algn="tl">
                    <a:srgbClr val="000000">
                      <a:alpha val="43137"/>
                    </a:srgbClr>
                  </a:outerShdw>
                </a:effectLst>
              </a:rPr>
              <a:t>Walter Kaiser wrapped all these covenant promises into one and observed: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“Therefore the promise is one continuous, unfolding declaration, consummated not only in the arrival, death and resurrection of Christ, or even in the spiritual seed now receiving the gospel which previously evangelized Abraham (Gal. 3:8); but as the general epistles declare, this single promise will only reach its most glorious realization when we ‘abide in the Son and in the Father’ (1 John 2:24) and ‘eternal life’ is fully realized.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reaches to the second coming of Christ (2 Peter 3:4, 9-10), to our receiving ‘the crown of Life’ (I John 2:5), and even on into the enjoyment of ‘the new heavens and the new earth’ (2 Peter 3:13).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“Finally, as John concludes the book of Revelation by describing the new heavens and the new earth, he hears the tripartite formula once more: ‘God shall dwell with them, they shall be his people and he shall be their God who is always with them’” (Rev. 21:3).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b="1" dirty="0" smtClean="0">
                <a:effectLst>
                  <a:outerShdw blurRad="38100" dist="38100" dir="2700000" algn="tl">
                    <a:srgbClr val="000000">
                      <a:alpha val="43137"/>
                    </a:srgbClr>
                  </a:outerShdw>
                </a:effectLst>
              </a:rPr>
              <a:t>Participants in the New Covenant</a:t>
            </a:r>
          </a:p>
          <a:p>
            <a:r>
              <a:rPr lang="en-US" dirty="0" smtClean="0">
                <a:effectLst>
                  <a:outerShdw blurRad="38100" dist="38100" dir="2700000" algn="tl">
                    <a:srgbClr val="000000">
                      <a:alpha val="43137"/>
                    </a:srgbClr>
                  </a:outerShdw>
                </a:effectLst>
              </a:rPr>
              <a:t>As Jeremiah indicates, the New Covenant was made with the house of Israel and the house of Judah.</a:t>
            </a:r>
          </a:p>
          <a:p>
            <a:r>
              <a:rPr lang="en-US" dirty="0" smtClean="0">
                <a:effectLst>
                  <a:outerShdw blurRad="38100" dist="38100" dir="2700000" algn="tl">
                    <a:srgbClr val="000000">
                      <a:alpha val="43137"/>
                    </a:srgbClr>
                  </a:outerShdw>
                </a:effectLst>
              </a:rPr>
              <a:t>But the participants must enter into covenant by faith in Christ Jesus, the Messiah king, the Son of David.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“This single promise is so unified, yet so all encompassing in its numerous specifications and span of time, that it must be reexamined as the Bible’s own key category for theological organization” (Kaiser 13).</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As we can see, the New Covenant contains far “better promises” than the old (He. 8:6-7).</a:t>
            </a:r>
          </a:p>
          <a:p>
            <a:r>
              <a:rPr lang="en-US" dirty="0" smtClean="0">
                <a:effectLst>
                  <a:outerShdw blurRad="38100" dist="38100" dir="2700000" algn="tl">
                    <a:srgbClr val="000000">
                      <a:alpha val="43137"/>
                    </a:srgbClr>
                  </a:outerShdw>
                </a:effectLst>
              </a:rPr>
              <a:t>Christ is currently mediating the promises to us.</a:t>
            </a:r>
          </a:p>
          <a:p>
            <a:r>
              <a:rPr lang="en-US" dirty="0" smtClean="0">
                <a:effectLst>
                  <a:outerShdw blurRad="38100" dist="38100" dir="2700000" algn="tl">
                    <a:srgbClr val="000000">
                      <a:alpha val="43137"/>
                    </a:srgbClr>
                  </a:outerShdw>
                </a:effectLst>
              </a:rPr>
              <a:t>He will never fail in keeping His part of the contract (He. 7:22; 8:6; 9:15-22).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New Covenant Kingdom</a:t>
            </a:r>
          </a:p>
          <a:p>
            <a:r>
              <a:rPr lang="en-US" dirty="0" smtClean="0">
                <a:effectLst>
                  <a:outerShdw blurRad="38100" dist="38100" dir="2700000" algn="tl">
                    <a:srgbClr val="000000">
                      <a:alpha val="43137"/>
                    </a:srgbClr>
                  </a:outerShdw>
                </a:effectLst>
              </a:rPr>
              <a:t>The Christ Event has inaugurated the New Covenant Kingdom that was anticipated in the Davidic Covenant.</a:t>
            </a:r>
          </a:p>
          <a:p>
            <a:r>
              <a:rPr lang="en-US" dirty="0" smtClean="0">
                <a:effectLst>
                  <a:outerShdw blurRad="38100" dist="38100" dir="2700000" algn="tl">
                    <a:srgbClr val="000000">
                      <a:alpha val="43137"/>
                    </a:srgbClr>
                  </a:outerShdw>
                </a:effectLst>
              </a:rPr>
              <a:t>What is the kingdom of heaven?</a:t>
            </a:r>
          </a:p>
          <a:p>
            <a:r>
              <a:rPr lang="en-US" dirty="0" smtClean="0">
                <a:effectLst>
                  <a:outerShdw blurRad="38100" dist="38100" dir="2700000" algn="tl">
                    <a:srgbClr val="000000">
                      <a:alpha val="43137"/>
                    </a:srgbClr>
                  </a:outerShdw>
                </a:effectLst>
              </a:rPr>
              <a:t>The following is a brief description of what the Bible calls the kingdom of heaven.</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is relationships – Jn. 17:3.</a:t>
            </a:r>
          </a:p>
          <a:p>
            <a:r>
              <a:rPr lang="en-US" dirty="0" smtClean="0">
                <a:effectLst>
                  <a:outerShdw blurRad="38100" dist="38100" dir="2700000" algn="tl">
                    <a:srgbClr val="000000">
                      <a:alpha val="43137"/>
                    </a:srgbClr>
                  </a:outerShdw>
                </a:effectLst>
              </a:rPr>
              <a:t>Righteousness, peace, and joy characterize the kingdom – Ro. 14:17; Mt. 6:33.</a:t>
            </a:r>
          </a:p>
          <a:p>
            <a:r>
              <a:rPr lang="en-US" dirty="0" smtClean="0">
                <a:effectLst>
                  <a:outerShdw blurRad="38100" dist="38100" dir="2700000" algn="tl">
                    <a:srgbClr val="000000">
                      <a:alpha val="43137"/>
                    </a:srgbClr>
                  </a:outerShdw>
                </a:effectLst>
              </a:rPr>
              <a:t>You enter it by being “born again” – Jn. 3:3.</a:t>
            </a:r>
          </a:p>
          <a:p>
            <a:r>
              <a:rPr lang="en-US" dirty="0" smtClean="0">
                <a:effectLst>
                  <a:outerShdw blurRad="38100" dist="38100" dir="2700000" algn="tl">
                    <a:srgbClr val="000000">
                      <a:alpha val="43137"/>
                    </a:srgbClr>
                  </a:outerShdw>
                </a:effectLst>
              </a:rPr>
              <a:t>It is given to the poor in spirit – Mt. 5:3.</a:t>
            </a:r>
          </a:p>
          <a:p>
            <a:r>
              <a:rPr lang="en-US" dirty="0" smtClean="0">
                <a:effectLst>
                  <a:outerShdw blurRad="38100" dist="38100" dir="2700000" algn="tl">
                    <a:srgbClr val="000000">
                      <a:alpha val="43137"/>
                    </a:srgbClr>
                  </a:outerShdw>
                </a:effectLst>
              </a:rPr>
              <a:t>It comes in power – Mt. 12:28; Mark 9:1;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1 Cor. 4:20</a:t>
            </a:r>
          </a:p>
          <a:p>
            <a:r>
              <a:rPr lang="en-US" dirty="0" smtClean="0">
                <a:effectLst>
                  <a:outerShdw blurRad="38100" dist="38100" dir="2700000" algn="tl">
                    <a:srgbClr val="000000">
                      <a:alpha val="43137"/>
                    </a:srgbClr>
                  </a:outerShdw>
                </a:effectLst>
              </a:rPr>
              <a:t>It is eternal – Ps. 45:6.</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will continue to expand and unfold without limit – Is. 9:7; Mt. 13:31ff.</a:t>
            </a:r>
          </a:p>
          <a:p>
            <a:r>
              <a:rPr lang="en-US" dirty="0" smtClean="0">
                <a:effectLst>
                  <a:outerShdw blurRad="38100" dist="38100" dir="2700000" algn="tl">
                    <a:srgbClr val="000000">
                      <a:alpha val="43137"/>
                    </a:srgbClr>
                  </a:outerShdw>
                </a:effectLst>
              </a:rPr>
              <a:t>It is not carnal things, but a matter of the Holy Spirit changing us – Ro. 14:17.</a:t>
            </a:r>
          </a:p>
          <a:p>
            <a:r>
              <a:rPr lang="en-US" dirty="0" smtClean="0">
                <a:effectLst>
                  <a:outerShdw blurRad="38100" dist="38100" dir="2700000" algn="tl">
                    <a:srgbClr val="000000">
                      <a:alpha val="43137"/>
                    </a:srgbClr>
                  </a:outerShdw>
                </a:effectLst>
              </a:rPr>
              <a:t>We must respond to the invitation and seek the kingdom with all abandon – Mt. 13:45ff;  22:2ff.</a:t>
            </a:r>
          </a:p>
          <a:p>
            <a:r>
              <a:rPr lang="en-US" dirty="0" smtClean="0">
                <a:effectLst>
                  <a:outerShdw blurRad="38100" dist="38100" dir="2700000" algn="tl">
                    <a:srgbClr val="000000">
                      <a:alpha val="43137"/>
                    </a:srgbClr>
                  </a:outerShdw>
                </a:effectLst>
              </a:rPr>
              <a:t>It must be taken with driving passion – Mt. 11:12.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requires preparation – Mt. 25:1ff.</a:t>
            </a:r>
          </a:p>
          <a:p>
            <a:r>
              <a:rPr lang="en-US" dirty="0" smtClean="0">
                <a:effectLst>
                  <a:outerShdw blurRad="38100" dist="38100" dir="2700000" algn="tl">
                    <a:srgbClr val="000000">
                      <a:alpha val="43137"/>
                    </a:srgbClr>
                  </a:outerShdw>
                </a:effectLst>
              </a:rPr>
              <a:t>The believer can experience it now – Lk. 12:32; Col. 1:13-14;  (see Ro. 14:17; 1 Cor. 4:20).</a:t>
            </a:r>
          </a:p>
          <a:p>
            <a:r>
              <a:rPr lang="en-US" dirty="0" smtClean="0">
                <a:effectLst>
                  <a:outerShdw blurRad="38100" dist="38100" dir="2700000" algn="tl">
                    <a:srgbClr val="000000">
                      <a:alpha val="43137"/>
                    </a:srgbClr>
                  </a:outerShdw>
                </a:effectLst>
              </a:rPr>
              <a:t>It will be consummated in the future –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1 Cor.15:24, 50 ; (see Mt. 19:28; 1 Cor. 6:9-10; Gal. 5:21; Col. 3:24).</a:t>
            </a:r>
          </a:p>
          <a:p>
            <a:r>
              <a:rPr lang="en-US" dirty="0" smtClean="0">
                <a:effectLst>
                  <a:outerShdw blurRad="38100" dist="38100" dir="2700000" algn="tl">
                    <a:srgbClr val="000000">
                      <a:alpha val="43137"/>
                    </a:srgbClr>
                  </a:outerShdw>
                </a:effectLst>
              </a:rPr>
              <a:t>It involves judgment and reward at the end of the age – Mt. 13:47ff; Mt. 20:1ff.</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will be a kingdom on a new earth of peace and joy – Rev. 21:1-5.</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Christ will remain on the throne of David in the heavens until all things will be brought under His total control (He. 10:12-13).</a:t>
            </a:r>
          </a:p>
          <a:p>
            <a:r>
              <a:rPr lang="en-US" dirty="0" smtClean="0">
                <a:effectLst>
                  <a:outerShdw blurRad="38100" dist="38100" dir="2700000" algn="tl">
                    <a:srgbClr val="000000">
                      <a:alpha val="43137"/>
                    </a:srgbClr>
                  </a:outerShdw>
                </a:effectLst>
              </a:rPr>
              <a:t>In that day, Christ will consummate His kingdom and will be recognized by all to be the King of Kings (Rev. 19:11).</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The Blood of the New Covenant</a:t>
            </a:r>
          </a:p>
          <a:p>
            <a:r>
              <a:rPr lang="en-US" dirty="0" smtClean="0">
                <a:effectLst>
                  <a:outerShdw blurRad="38100" dist="38100" dir="2700000" algn="tl">
                    <a:srgbClr val="000000">
                      <a:alpha val="43137"/>
                    </a:srgbClr>
                  </a:outerShdw>
                </a:effectLst>
              </a:rPr>
              <a:t>The shedding of Christ’s blood on the cross inaugurated the New Covenant and provided atonement for our sins (1 Peter 1:18-19;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1 John 1:7).</a:t>
            </a:r>
          </a:p>
          <a:p>
            <a:r>
              <a:rPr lang="en-US" dirty="0" smtClean="0">
                <a:effectLst>
                  <a:outerShdw blurRad="38100" dist="38100" dir="2700000" algn="tl">
                    <a:srgbClr val="000000">
                      <a:alpha val="43137"/>
                    </a:srgbClr>
                  </a:outerShdw>
                </a:effectLst>
              </a:rPr>
              <a:t>We are now reconciled to God through Christ’s blood.  We now have life, resurrection, peace and access to God (Jn. 6:53-54; 1 Cor. 1:19-20).</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All of this was anticipated by Christ as He raised the cup heavenward and declared: “This cup is the new covenant in my blood; do this, whenever you drink it, in remembrance of me” (1 Cor. 11:25).</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As we noted earlier, the Abrahamic and Davidic covenants extended the promises to the Gentiles (Acts 3:24-26). </a:t>
            </a:r>
          </a:p>
          <a:p>
            <a:r>
              <a:rPr lang="en-US" dirty="0" smtClean="0">
                <a:effectLst>
                  <a:outerShdw blurRad="38100" dist="38100" dir="2700000" algn="tl">
                    <a:srgbClr val="000000">
                      <a:alpha val="43137"/>
                    </a:srgbClr>
                  </a:outerShdw>
                </a:effectLst>
              </a:rPr>
              <a:t>God has not abandoned anyone; everyone can benefit from the promises the same way</a:t>
            </a:r>
            <a:r>
              <a:rPr lang="en-US" dirty="0" smtClean="0">
                <a:effectLst>
                  <a:outerShdw blurRad="38100" dist="38100" dir="2700000" algn="tl">
                    <a:srgbClr val="000000">
                      <a:alpha val="43137"/>
                    </a:srgbClr>
                  </a:outerShdw>
                </a:effectLst>
                <a:sym typeface="Symbol"/>
              </a:rPr>
              <a:t>—</a:t>
            </a:r>
            <a:r>
              <a:rPr lang="en-US" dirty="0" smtClean="0">
                <a:effectLst>
                  <a:outerShdw blurRad="38100" dist="38100" dir="2700000" algn="tl">
                    <a:srgbClr val="000000">
                      <a:alpha val="43137"/>
                    </a:srgbClr>
                  </a:outerShdw>
                </a:effectLst>
              </a:rPr>
              <a:t>by faith in the finished work of Christ (Eph. 2:12-18).</a:t>
            </a:r>
          </a:p>
          <a:p>
            <a:r>
              <a:rPr lang="en-US" dirty="0" smtClean="0">
                <a:effectLst>
                  <a:outerShdw blurRad="38100" dist="38100" dir="2700000" algn="tl">
                    <a:srgbClr val="000000">
                      <a:alpha val="43137"/>
                    </a:srgbClr>
                  </a:outerShdw>
                </a:effectLst>
              </a:rPr>
              <a:t>In this way Christ is the “covenant of the people” (Is. 42:6; 49:8).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73730" name="Picture 2" descr="http://t2.gstatic.com/images?q=tbn:ANd9GcScAW9fa7ZBJ7L55ZofmWHEhFaOicVGct90DF1kMJrYutYDqoKoueyABgI_1Q"/>
          <p:cNvPicPr>
            <a:picLocks noChangeAspect="1" noChangeArrowheads="1"/>
          </p:cNvPicPr>
          <p:nvPr/>
        </p:nvPicPr>
        <p:blipFill>
          <a:blip r:embed="rId2" cstate="print"/>
          <a:srcRect/>
          <a:stretch>
            <a:fillRect/>
          </a:stretch>
        </p:blipFill>
        <p:spPr bwMode="auto">
          <a:xfrm>
            <a:off x="1600200" y="1981200"/>
            <a:ext cx="5943600" cy="422308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New Covenant Administration</a:t>
            </a:r>
          </a:p>
          <a:p>
            <a:r>
              <a:rPr lang="en-US" dirty="0" smtClean="0">
                <a:effectLst>
                  <a:outerShdw blurRad="38100" dist="38100" dir="2700000" algn="tl">
                    <a:srgbClr val="000000">
                      <a:alpha val="43137"/>
                    </a:srgbClr>
                  </a:outerShdw>
                </a:effectLst>
              </a:rPr>
              <a:t>The New Covenant has taken the place of the Old Mosaic Covenant.  Things have changed when we pass through the cross (He. 8:13; 10:9).</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i="1" dirty="0" smtClean="0">
                <a:effectLst>
                  <a:outerShdw blurRad="38100" dist="38100" dir="2700000" algn="tl">
                    <a:srgbClr val="000000">
                      <a:alpha val="43137"/>
                    </a:srgbClr>
                  </a:outerShdw>
                </a:effectLst>
              </a:rPr>
              <a:t>New Covenant Priesthood and Sacrifices</a:t>
            </a:r>
          </a:p>
          <a:p>
            <a:r>
              <a:rPr lang="en-US" dirty="0" smtClean="0">
                <a:effectLst>
                  <a:outerShdw blurRad="38100" dist="38100" dir="2700000" algn="tl">
                    <a:srgbClr val="000000">
                      <a:alpha val="43137"/>
                    </a:srgbClr>
                  </a:outerShdw>
                </a:effectLst>
              </a:rPr>
              <a:t>We are now a newly constituted kingdom of priests who offer spiritual sacrifices to God (Rev. 1:6; 5:10).</a:t>
            </a:r>
          </a:p>
          <a:p>
            <a:r>
              <a:rPr lang="en-US" dirty="0" smtClean="0">
                <a:effectLst>
                  <a:outerShdw blurRad="38100" dist="38100" dir="2700000" algn="tl">
                    <a:srgbClr val="000000">
                      <a:alpha val="43137"/>
                    </a:srgbClr>
                  </a:outerShdw>
                </a:effectLst>
              </a:rPr>
              <a:t>Kevin Conner contrasts the old covenant priesthood and sacrifices with the new (Conner 53):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graphicFrame>
        <p:nvGraphicFramePr>
          <p:cNvPr id="4" name="Table 3"/>
          <p:cNvGraphicFramePr>
            <a:graphicFrameLocks noGrp="1"/>
          </p:cNvGraphicFramePr>
          <p:nvPr/>
        </p:nvGraphicFramePr>
        <p:xfrm>
          <a:off x="609600" y="2209801"/>
          <a:ext cx="8001000" cy="2971798"/>
        </p:xfrm>
        <a:graphic>
          <a:graphicData uri="http://schemas.openxmlformats.org/drawingml/2006/table">
            <a:tbl>
              <a:tblPr>
                <a:tableStyleId>{3B4B98B0-60AC-42C2-AFA5-B58CD77FA1E5}</a:tableStyleId>
              </a:tblPr>
              <a:tblGrid>
                <a:gridCol w="4000500"/>
                <a:gridCol w="4000500"/>
              </a:tblGrid>
              <a:tr h="532263">
                <a:tc>
                  <a:txBody>
                    <a:bodyPr/>
                    <a:lstStyle/>
                    <a:p>
                      <a:pPr marL="0" marR="0" algn="ctr">
                        <a:spcBef>
                          <a:spcPts val="600"/>
                        </a:spcBef>
                        <a:spcAft>
                          <a:spcPts val="600"/>
                        </a:spcAft>
                      </a:pPr>
                      <a:r>
                        <a:rPr lang="en-US" sz="3200" dirty="0" smtClean="0">
                          <a:effectLst>
                            <a:outerShdw blurRad="38100" dist="38100" dir="2700000" algn="tl">
                              <a:srgbClr val="000000">
                                <a:alpha val="43137"/>
                              </a:srgbClr>
                            </a:outerShdw>
                          </a:effectLst>
                        </a:rPr>
                        <a:t>OT </a:t>
                      </a:r>
                      <a:r>
                        <a:rPr lang="en-US" sz="3200" dirty="0">
                          <a:effectLst>
                            <a:outerShdw blurRad="38100" dist="38100" dir="2700000" algn="tl">
                              <a:srgbClr val="000000">
                                <a:alpha val="43137"/>
                              </a:srgbClr>
                            </a:outerShdw>
                          </a:effectLst>
                        </a:rPr>
                        <a:t>Priesthood</a:t>
                      </a:r>
                      <a:endParaRPr lang="en-US" sz="32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lgn="ctr">
                        <a:spcBef>
                          <a:spcPts val="600"/>
                        </a:spcBef>
                        <a:spcAft>
                          <a:spcPts val="600"/>
                        </a:spcAft>
                      </a:pPr>
                      <a:r>
                        <a:rPr lang="en-US" sz="3200" dirty="0" smtClean="0">
                          <a:effectLst>
                            <a:outerShdw blurRad="38100" dist="38100" dir="2700000" algn="tl">
                              <a:srgbClr val="000000">
                                <a:alpha val="43137"/>
                              </a:srgbClr>
                            </a:outerShdw>
                          </a:effectLst>
                        </a:rPr>
                        <a:t>NT </a:t>
                      </a:r>
                      <a:r>
                        <a:rPr lang="en-US" sz="3200" dirty="0">
                          <a:effectLst>
                            <a:outerShdw blurRad="38100" dist="38100" dir="2700000" algn="tl">
                              <a:srgbClr val="000000">
                                <a:alpha val="43137"/>
                              </a:srgbClr>
                            </a:outerShdw>
                          </a:effectLst>
                        </a:rPr>
                        <a:t>Priesthood</a:t>
                      </a:r>
                      <a:endParaRPr lang="en-US" sz="32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87907">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Of the one chosen nation</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a:effectLst>
                            <a:outerShdw blurRad="38100" dist="38100" dir="2700000" algn="tl">
                              <a:srgbClr val="000000">
                                <a:alpha val="43137"/>
                              </a:srgbClr>
                            </a:outerShdw>
                          </a:effectLst>
                        </a:rPr>
                        <a:t>Out of all nations</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87907">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Out of Israel</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Out of Jews and Gentiles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87907">
                <a:tc>
                  <a:txBody>
                    <a:bodyPr/>
                    <a:lstStyle/>
                    <a:p>
                      <a:pPr marL="0" marR="0">
                        <a:spcBef>
                          <a:spcPts val="600"/>
                        </a:spcBef>
                        <a:spcAft>
                          <a:spcPts val="600"/>
                        </a:spcAft>
                      </a:pPr>
                      <a:r>
                        <a:rPr lang="en-US" sz="2400">
                          <a:effectLst>
                            <a:outerShdw blurRad="38100" dist="38100" dir="2700000" algn="tl">
                              <a:srgbClr val="000000">
                                <a:alpha val="43137"/>
                              </a:srgbClr>
                            </a:outerShdw>
                          </a:effectLst>
                        </a:rPr>
                        <a:t>One tribe of Levi</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All believers in Christ</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87907">
                <a:tc>
                  <a:txBody>
                    <a:bodyPr/>
                    <a:lstStyle/>
                    <a:p>
                      <a:pPr marL="0" marR="0">
                        <a:spcBef>
                          <a:spcPts val="600"/>
                        </a:spcBef>
                        <a:spcAft>
                          <a:spcPts val="600"/>
                        </a:spcAft>
                      </a:pPr>
                      <a:r>
                        <a:rPr lang="en-US" sz="2400">
                          <a:effectLst>
                            <a:outerShdw blurRad="38100" dist="38100" dir="2700000" algn="tl">
                              <a:srgbClr val="000000">
                                <a:alpha val="43137"/>
                              </a:srgbClr>
                            </a:outerShdw>
                          </a:effectLst>
                        </a:rPr>
                        <a:t>One high priest, Aaron</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Christ our high priest</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87907">
                <a:tc>
                  <a:txBody>
                    <a:bodyPr/>
                    <a:lstStyle/>
                    <a:p>
                      <a:pPr marL="0" marR="0">
                        <a:spcBef>
                          <a:spcPts val="600"/>
                        </a:spcBef>
                        <a:spcAft>
                          <a:spcPts val="600"/>
                        </a:spcAft>
                      </a:pPr>
                      <a:r>
                        <a:rPr lang="en-US" sz="2400">
                          <a:effectLst>
                            <a:outerShdw blurRad="38100" dist="38100" dir="2700000" algn="tl">
                              <a:srgbClr val="000000">
                                <a:alpha val="43137"/>
                              </a:srgbClr>
                            </a:outerShdw>
                          </a:effectLst>
                        </a:rPr>
                        <a:t>One mediator, Moses</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Christ our mediator</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graphicFrame>
        <p:nvGraphicFramePr>
          <p:cNvPr id="4" name="Table 3"/>
          <p:cNvGraphicFramePr>
            <a:graphicFrameLocks noGrp="1"/>
          </p:cNvGraphicFramePr>
          <p:nvPr/>
        </p:nvGraphicFramePr>
        <p:xfrm>
          <a:off x="685800" y="2209803"/>
          <a:ext cx="7543800" cy="3276596"/>
        </p:xfrm>
        <a:graphic>
          <a:graphicData uri="http://schemas.openxmlformats.org/drawingml/2006/table">
            <a:tbl>
              <a:tblPr>
                <a:tableStyleId>{3B4B98B0-60AC-42C2-AFA5-B58CD77FA1E5}</a:tableStyleId>
              </a:tblPr>
              <a:tblGrid>
                <a:gridCol w="3771900"/>
                <a:gridCol w="3771900"/>
              </a:tblGrid>
              <a:tr h="568892">
                <a:tc>
                  <a:txBody>
                    <a:bodyPr/>
                    <a:lstStyle/>
                    <a:p>
                      <a:pPr marL="0" marR="0" algn="ctr">
                        <a:spcBef>
                          <a:spcPts val="600"/>
                        </a:spcBef>
                        <a:spcAft>
                          <a:spcPts val="600"/>
                        </a:spcAft>
                      </a:pPr>
                      <a:r>
                        <a:rPr lang="en-US" sz="3200" dirty="0" smtClean="0">
                          <a:effectLst>
                            <a:outerShdw blurRad="38100" dist="38100" dir="2700000" algn="tl">
                              <a:srgbClr val="000000">
                                <a:alpha val="43137"/>
                              </a:srgbClr>
                            </a:outerShdw>
                          </a:effectLst>
                        </a:rPr>
                        <a:t>OT </a:t>
                      </a:r>
                      <a:r>
                        <a:rPr lang="en-US" sz="3200" dirty="0">
                          <a:effectLst>
                            <a:outerShdw blurRad="38100" dist="38100" dir="2700000" algn="tl">
                              <a:srgbClr val="000000">
                                <a:alpha val="43137"/>
                              </a:srgbClr>
                            </a:outerShdw>
                          </a:effectLst>
                        </a:rPr>
                        <a:t>Priesthood</a:t>
                      </a:r>
                      <a:endParaRPr lang="en-US" sz="32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lgn="ctr">
                        <a:spcBef>
                          <a:spcPts val="600"/>
                        </a:spcBef>
                        <a:spcAft>
                          <a:spcPts val="600"/>
                        </a:spcAft>
                      </a:pPr>
                      <a:r>
                        <a:rPr lang="en-US" sz="3200" dirty="0" smtClean="0">
                          <a:effectLst>
                            <a:outerShdw blurRad="38100" dist="38100" dir="2700000" algn="tl">
                              <a:srgbClr val="000000">
                                <a:alpha val="43137"/>
                              </a:srgbClr>
                            </a:outerShdw>
                          </a:effectLst>
                        </a:rPr>
                        <a:t>NT Priesthood</a:t>
                      </a:r>
                      <a:endParaRPr lang="en-US" sz="32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51284">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The Old Covenant</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a:effectLst>
                            <a:outerShdw blurRad="38100" dist="38100" dir="2700000" algn="tl">
                              <a:srgbClr val="000000">
                                <a:alpha val="43137"/>
                              </a:srgbClr>
                            </a:outerShdw>
                          </a:effectLst>
                        </a:rPr>
                        <a:t>The New Covenant</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51284">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Priests, not kings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a:effectLst>
                            <a:outerShdw blurRad="38100" dist="38100" dir="2700000" algn="tl">
                              <a:srgbClr val="000000">
                                <a:alpha val="43137"/>
                              </a:srgbClr>
                            </a:outerShdw>
                          </a:effectLst>
                        </a:rPr>
                        <a:t>Kings and priests</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51284">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Order of Aaron/Levi</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Order of Melchizedek</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51284">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Temporal Priesthood</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Eternal Priesthood</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51284">
                <a:tc>
                  <a:txBody>
                    <a:bodyPr/>
                    <a:lstStyle/>
                    <a:p>
                      <a:pPr marL="0" marR="0">
                        <a:spcBef>
                          <a:spcPts val="600"/>
                        </a:spcBef>
                        <a:spcAft>
                          <a:spcPts val="600"/>
                        </a:spcAft>
                      </a:pPr>
                      <a:r>
                        <a:rPr lang="en-US" sz="2400">
                          <a:effectLst>
                            <a:outerShdw blurRad="38100" dist="38100" dir="2700000" algn="tl">
                              <a:srgbClr val="000000">
                                <a:alpha val="43137"/>
                              </a:srgbClr>
                            </a:outerShdw>
                          </a:effectLst>
                        </a:rPr>
                        <a:t>Abolished at Calvary</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Remains forever</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51284">
                <a:tc>
                  <a:txBody>
                    <a:bodyPr/>
                    <a:lstStyle/>
                    <a:p>
                      <a:pPr marL="0" marR="0">
                        <a:spcBef>
                          <a:spcPts val="600"/>
                        </a:spcBef>
                        <a:spcAft>
                          <a:spcPts val="600"/>
                        </a:spcAft>
                      </a:pPr>
                      <a:r>
                        <a:rPr lang="en-US" sz="2400">
                          <a:effectLst>
                            <a:outerShdw blurRad="38100" dist="38100" dir="2700000" algn="tl">
                              <a:srgbClr val="000000">
                                <a:alpha val="43137"/>
                              </a:srgbClr>
                            </a:outerShdw>
                          </a:effectLst>
                        </a:rPr>
                        <a:t>Shadows and types</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Substance and reality</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Old and New Covenant sacrifices are listed also by Kevin Conner (Conner 57).</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graphicFrame>
        <p:nvGraphicFramePr>
          <p:cNvPr id="4" name="Table 3"/>
          <p:cNvGraphicFramePr>
            <a:graphicFrameLocks noGrp="1"/>
          </p:cNvGraphicFramePr>
          <p:nvPr/>
        </p:nvGraphicFramePr>
        <p:xfrm>
          <a:off x="685800" y="2057399"/>
          <a:ext cx="7848600" cy="4017305"/>
        </p:xfrm>
        <a:graphic>
          <a:graphicData uri="http://schemas.openxmlformats.org/drawingml/2006/table">
            <a:tbl>
              <a:tblPr>
                <a:tableStyleId>{3B4B98B0-60AC-42C2-AFA5-B58CD77FA1E5}</a:tableStyleId>
              </a:tblPr>
              <a:tblGrid>
                <a:gridCol w="3924300"/>
                <a:gridCol w="3924300"/>
              </a:tblGrid>
              <a:tr h="504092">
                <a:tc>
                  <a:txBody>
                    <a:bodyPr/>
                    <a:lstStyle/>
                    <a:p>
                      <a:pPr marL="0" marR="0" algn="ctr">
                        <a:spcBef>
                          <a:spcPts val="600"/>
                        </a:spcBef>
                        <a:spcAft>
                          <a:spcPts val="600"/>
                        </a:spcAft>
                      </a:pPr>
                      <a:r>
                        <a:rPr lang="en-US" sz="3200" dirty="0">
                          <a:effectLst>
                            <a:outerShdw blurRad="38100" dist="38100" dir="2700000" algn="tl">
                              <a:srgbClr val="000000">
                                <a:alpha val="43137"/>
                              </a:srgbClr>
                            </a:outerShdw>
                          </a:effectLst>
                        </a:rPr>
                        <a:t>Old Covenant Sacrifices</a:t>
                      </a:r>
                      <a:endParaRPr lang="en-US" sz="32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lgn="ctr">
                        <a:spcBef>
                          <a:spcPts val="600"/>
                        </a:spcBef>
                        <a:spcAft>
                          <a:spcPts val="600"/>
                        </a:spcAft>
                      </a:pPr>
                      <a:r>
                        <a:rPr lang="en-US" sz="3200" dirty="0">
                          <a:effectLst>
                            <a:outerShdw blurRad="38100" dist="38100" dir="2700000" algn="tl">
                              <a:srgbClr val="000000">
                                <a:alpha val="43137"/>
                              </a:srgbClr>
                            </a:outerShdw>
                          </a:effectLst>
                        </a:rPr>
                        <a:t>New Covenant Sacrifices</a:t>
                      </a:r>
                      <a:endParaRPr lang="en-US" sz="32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62085">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Animal sacrifices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a:effectLst>
                            <a:outerShdw blurRad="38100" dist="38100" dir="2700000" algn="tl">
                              <a:srgbClr val="000000">
                                <a:alpha val="43137"/>
                              </a:srgbClr>
                            </a:outerShdw>
                          </a:effectLst>
                        </a:rPr>
                        <a:t>Divine/human sacrifice</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62085">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Body and blood</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a:effectLst>
                            <a:outerShdw blurRad="38100" dist="38100" dir="2700000" algn="tl">
                              <a:srgbClr val="000000">
                                <a:alpha val="43137"/>
                              </a:srgbClr>
                            </a:outerShdw>
                          </a:effectLst>
                        </a:rPr>
                        <a:t>Body and blood</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62085">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Animal nature</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Divine/human natures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62085">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Unwilling sacrifice</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Willing sacrifice</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62085">
                <a:tc>
                  <a:txBody>
                    <a:bodyPr/>
                    <a:lstStyle/>
                    <a:p>
                      <a:pPr marL="0" marR="0">
                        <a:spcBef>
                          <a:spcPts val="600"/>
                        </a:spcBef>
                        <a:spcAft>
                          <a:spcPts val="600"/>
                        </a:spcAft>
                      </a:pPr>
                      <a:r>
                        <a:rPr lang="en-US" sz="2400">
                          <a:effectLst>
                            <a:outerShdw blurRad="38100" dist="38100" dir="2700000" algn="tl">
                              <a:srgbClr val="000000">
                                <a:alpha val="43137"/>
                              </a:srgbClr>
                            </a:outerShdw>
                          </a:effectLst>
                        </a:rPr>
                        <a:t>Offered by a priest</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Jesus both priest and sacrifice</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62085">
                <a:tc>
                  <a:txBody>
                    <a:bodyPr/>
                    <a:lstStyle/>
                    <a:p>
                      <a:pPr marL="0" marR="0">
                        <a:spcBef>
                          <a:spcPts val="600"/>
                        </a:spcBef>
                        <a:spcAft>
                          <a:spcPts val="600"/>
                        </a:spcAft>
                      </a:pPr>
                      <a:r>
                        <a:rPr lang="en-US" sz="2400">
                          <a:effectLst>
                            <a:outerShdw blurRad="38100" dist="38100" dir="2700000" algn="tl">
                              <a:srgbClr val="000000">
                                <a:alpha val="43137"/>
                              </a:srgbClr>
                            </a:outerShdw>
                          </a:effectLst>
                        </a:rPr>
                        <a:t>Offering and the one who offers separated</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Offering and the one who offers are one</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graphicFrame>
        <p:nvGraphicFramePr>
          <p:cNvPr id="4" name="Table 3"/>
          <p:cNvGraphicFramePr>
            <a:graphicFrameLocks noGrp="1"/>
          </p:cNvGraphicFramePr>
          <p:nvPr/>
        </p:nvGraphicFramePr>
        <p:xfrm>
          <a:off x="609600" y="2057400"/>
          <a:ext cx="7924800" cy="4114803"/>
        </p:xfrm>
        <a:graphic>
          <a:graphicData uri="http://schemas.openxmlformats.org/drawingml/2006/table">
            <a:tbl>
              <a:tblPr>
                <a:tableStyleId>{3B4B98B0-60AC-42C2-AFA5-B58CD77FA1E5}</a:tableStyleId>
              </a:tblPr>
              <a:tblGrid>
                <a:gridCol w="3962400"/>
                <a:gridCol w="3962400"/>
              </a:tblGrid>
              <a:tr h="1071889">
                <a:tc>
                  <a:txBody>
                    <a:bodyPr/>
                    <a:lstStyle/>
                    <a:p>
                      <a:pPr marL="0" marR="0" algn="ctr">
                        <a:spcBef>
                          <a:spcPts val="600"/>
                        </a:spcBef>
                        <a:spcAft>
                          <a:spcPts val="600"/>
                        </a:spcAft>
                      </a:pPr>
                      <a:r>
                        <a:rPr lang="en-US" sz="3200" dirty="0">
                          <a:effectLst>
                            <a:outerShdw blurRad="38100" dist="38100" dir="2700000" algn="tl">
                              <a:srgbClr val="000000">
                                <a:alpha val="43137"/>
                              </a:srgbClr>
                            </a:outerShdw>
                          </a:effectLst>
                        </a:rPr>
                        <a:t>Old Covenant Sacrifices</a:t>
                      </a:r>
                      <a:endParaRPr lang="en-US" sz="32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lgn="ctr">
                        <a:spcBef>
                          <a:spcPts val="600"/>
                        </a:spcBef>
                        <a:spcAft>
                          <a:spcPts val="600"/>
                        </a:spcAft>
                      </a:pPr>
                      <a:r>
                        <a:rPr lang="en-US" sz="3200" dirty="0">
                          <a:effectLst>
                            <a:outerShdw blurRad="38100" dist="38100" dir="2700000" algn="tl">
                              <a:srgbClr val="000000">
                                <a:alpha val="43137"/>
                              </a:srgbClr>
                            </a:outerShdw>
                          </a:effectLst>
                        </a:rPr>
                        <a:t>New Covenant Sacrifices</a:t>
                      </a:r>
                      <a:endParaRPr lang="en-US" sz="32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4702">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Inferior, sinful substitute</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a:effectLst>
                            <a:outerShdw blurRad="38100" dist="38100" dir="2700000" algn="tl">
                              <a:srgbClr val="000000">
                                <a:alpha val="43137"/>
                              </a:srgbClr>
                            </a:outerShdw>
                          </a:effectLst>
                        </a:rPr>
                        <a:t>Superior, sinless one</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4702">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Offered daily</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Offered once for all</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4702">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Many sacrifices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a:effectLst>
                            <a:outerShdw blurRad="38100" dist="38100" dir="2700000" algn="tl">
                              <a:srgbClr val="000000">
                                <a:alpha val="43137"/>
                              </a:srgbClr>
                            </a:outerShdw>
                          </a:effectLst>
                        </a:rPr>
                        <a:t>One sacrifice</a:t>
                      </a:r>
                      <a:endParaRPr lang="en-US" sz="240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4702">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Never takes away sins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Takes away sins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4702">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Shadows and symbols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Substance and reality</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4702">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Fulfilled and abolished</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Eternally remains</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r h="434702">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Temporal</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rPr>
                        <a:t>Eternal</a:t>
                      </a:r>
                      <a:endParaRPr lang="en-US" sz="2400" dirty="0">
                        <a:effectLst>
                          <a:outerShdw blurRad="38100" dist="38100" dir="2700000" algn="tl">
                            <a:srgbClr val="000000">
                              <a:alpha val="43137"/>
                            </a:srgbClr>
                          </a:outerShdw>
                        </a:effectLst>
                        <a:latin typeface="Times New Roman"/>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 would only add that the New Covenant sacrifice of Christ cleanses the conscience and opens the way for us into the </a:t>
            </a:r>
            <a:r>
              <a:rPr lang="en-US" dirty="0" err="1" smtClean="0">
                <a:effectLst>
                  <a:outerShdw blurRad="38100" dist="38100" dir="2700000" algn="tl">
                    <a:srgbClr val="000000">
                      <a:alpha val="43137"/>
                    </a:srgbClr>
                  </a:outerShdw>
                </a:effectLst>
              </a:rPr>
              <a:t>heavenlies</a:t>
            </a:r>
            <a:r>
              <a:rPr lang="en-US" dirty="0" smtClean="0">
                <a:effectLst>
                  <a:outerShdw blurRad="38100" dist="38100" dir="2700000" algn="tl">
                    <a:srgbClr val="000000">
                      <a:alpha val="43137"/>
                    </a:srgbClr>
                  </a:outerShdw>
                </a:effectLst>
              </a:rPr>
              <a:t> to have permanent fellowship with God.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i="1" dirty="0" smtClean="0">
                <a:effectLst>
                  <a:outerShdw blurRad="38100" dist="38100" dir="2700000" algn="tl">
                    <a:srgbClr val="000000">
                      <a:alpha val="43137"/>
                    </a:srgbClr>
                  </a:outerShdw>
                </a:effectLst>
              </a:rPr>
              <a:t>New Covenant Community</a:t>
            </a:r>
          </a:p>
          <a:p>
            <a:r>
              <a:rPr lang="en-US" dirty="0" smtClean="0">
                <a:effectLst>
                  <a:outerShdw blurRad="38100" dist="38100" dir="2700000" algn="tl">
                    <a:srgbClr val="000000">
                      <a:alpha val="43137"/>
                    </a:srgbClr>
                  </a:outerShdw>
                </a:effectLst>
              </a:rPr>
              <a:t>The newly constituted people of God are those who by faith have been “called out” of the kingdom of darkness into the kingdom of light (2 Cor. 6:14; Eph. 5:8; 1 Thess. 5:5; 1 Pt. 2:9).</a:t>
            </a:r>
          </a:p>
          <a:p>
            <a:r>
              <a:rPr lang="en-US" dirty="0" smtClean="0">
                <a:effectLst>
                  <a:outerShdw blurRad="38100" dist="38100" dir="2700000" algn="tl">
                    <a:srgbClr val="000000">
                      <a:alpha val="43137"/>
                    </a:srgbClr>
                  </a:outerShdw>
                </a:effectLst>
              </a:rPr>
              <a:t>The Greek word for “called out” is “</a:t>
            </a:r>
            <a:r>
              <a:rPr lang="en-US" dirty="0" err="1" smtClean="0">
                <a:effectLst>
                  <a:outerShdw blurRad="38100" dist="38100" dir="2700000" algn="tl">
                    <a:srgbClr val="000000">
                      <a:alpha val="43137"/>
                    </a:srgbClr>
                  </a:outerShdw>
                </a:effectLst>
              </a:rPr>
              <a:t>ekklesia</a:t>
            </a:r>
            <a:r>
              <a:rPr lang="en-US" dirty="0" smtClean="0">
                <a:effectLst>
                  <a:outerShdw blurRad="38100" dist="38100" dir="2700000" algn="tl">
                    <a:srgbClr val="000000">
                      <a:alpha val="43137"/>
                    </a:srgbClr>
                  </a:outerShdw>
                </a:effectLst>
              </a:rPr>
              <a:t>” which means an assembly or Church.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1026" name="Picture 2" descr="http://i2.squidoocdn.com/resize/squidoo_images/250/draft_lens9708151module86930951photo_1267128158jesus_bread_lords_supper_"/>
          <p:cNvPicPr>
            <a:picLocks noChangeAspect="1" noChangeArrowheads="1"/>
          </p:cNvPicPr>
          <p:nvPr/>
        </p:nvPicPr>
        <p:blipFill>
          <a:blip r:embed="rId2" cstate="print"/>
          <a:srcRect/>
          <a:stretch>
            <a:fillRect/>
          </a:stretch>
        </p:blipFill>
        <p:spPr bwMode="auto">
          <a:xfrm>
            <a:off x="2209800" y="1905000"/>
            <a:ext cx="4572000" cy="460857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universal members of the Church assemble locally, but the Church is made up of the entire body of believers.</a:t>
            </a:r>
          </a:p>
          <a:p>
            <a:r>
              <a:rPr lang="en-US" dirty="0" smtClean="0">
                <a:effectLst>
                  <a:outerShdw blurRad="38100" dist="38100" dir="2700000" algn="tl">
                    <a:srgbClr val="000000">
                      <a:alpha val="43137"/>
                    </a:srgbClr>
                  </a:outerShdw>
                </a:effectLst>
              </a:rPr>
              <a:t>The Church is not the building or meeting place—the terminology so commonly used today.</a:t>
            </a:r>
          </a:p>
          <a:p>
            <a:r>
              <a:rPr lang="en-US" dirty="0" smtClean="0">
                <a:effectLst>
                  <a:outerShdw blurRad="38100" dist="38100" dir="2700000" algn="tl">
                    <a:srgbClr val="000000">
                      <a:alpha val="43137"/>
                    </a:srgbClr>
                  </a:outerShdw>
                </a:effectLst>
              </a:rPr>
              <a:t>Rather, it is the entire community of believers in which God dwells (Eph. 2:21-22).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assembly of Israel in the wilderness is a type of the New Covenant community enrolled in heaven (He. 12:18, 21-24).</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old assembly had elders and priesthood.  The new assembly has elders and a spiritual priesthood.</a:t>
            </a:r>
          </a:p>
          <a:p>
            <a:r>
              <a:rPr lang="en-US" dirty="0" smtClean="0">
                <a:effectLst>
                  <a:outerShdw blurRad="38100" dist="38100" dir="2700000" algn="tl">
                    <a:srgbClr val="000000">
                      <a:alpha val="43137"/>
                    </a:srgbClr>
                  </a:outerShdw>
                </a:effectLst>
              </a:rPr>
              <a:t>The old assembly was called the Lord’s bride (Ho. 2:19-20), so the New Testament Church has the same relationship (Eph. 5:23f).</a:t>
            </a:r>
          </a:p>
          <a:p>
            <a:r>
              <a:rPr lang="en-US" dirty="0" smtClean="0">
                <a:effectLst>
                  <a:outerShdw blurRad="38100" dist="38100" dir="2700000" algn="tl">
                    <a:srgbClr val="000000">
                      <a:alpha val="43137"/>
                    </a:srgbClr>
                  </a:outerShdw>
                </a:effectLst>
              </a:rPr>
              <a:t>Israel was called God’s son, so we are spoken of as children of God, heirs of God, and joint heirs with Christ (Ro. 8:17; 1 Jn. 3:1-2).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primary purposes of the New Covenant community are threefold:</a:t>
            </a:r>
          </a:p>
          <a:p>
            <a:pPr lvl="1"/>
            <a:r>
              <a:rPr lang="en-US" dirty="0" smtClean="0">
                <a:effectLst>
                  <a:outerShdw blurRad="38100" dist="38100" dir="2700000" algn="tl">
                    <a:srgbClr val="000000">
                      <a:alpha val="43137"/>
                    </a:srgbClr>
                  </a:outerShdw>
                </a:effectLst>
              </a:rPr>
              <a:t>To worship God (Jn. 4:20-24; Acts 2:42-47; Rev. 11:1-2).</a:t>
            </a:r>
          </a:p>
          <a:p>
            <a:pPr lvl="1"/>
            <a:r>
              <a:rPr lang="en-US" dirty="0" smtClean="0">
                <a:effectLst>
                  <a:outerShdw blurRad="38100" dist="38100" dir="2700000" algn="tl">
                    <a:srgbClr val="000000">
                      <a:alpha val="43137"/>
                    </a:srgbClr>
                  </a:outerShdw>
                </a:effectLst>
              </a:rPr>
              <a:t>To minister to one another (Eph. 4:9-16; 1 Cor. 12; 1 Jn. 1:7; 3:18).</a:t>
            </a:r>
          </a:p>
          <a:p>
            <a:pPr lvl="1"/>
            <a:r>
              <a:rPr lang="en-US" dirty="0" smtClean="0">
                <a:effectLst>
                  <a:outerShdw blurRad="38100" dist="38100" dir="2700000" algn="tl">
                    <a:srgbClr val="000000">
                      <a:alpha val="43137"/>
                    </a:srgbClr>
                  </a:outerShdw>
                </a:effectLst>
              </a:rPr>
              <a:t>To preach the gospel in all the world (Mt. 28:18-20; Acts 1:5-8).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lnSpcReduction="10000"/>
          </a:bodyPr>
          <a:lstStyle/>
          <a:p>
            <a:r>
              <a:rPr lang="en-US" i="1" dirty="0" smtClean="0">
                <a:effectLst>
                  <a:outerShdw blurRad="38100" dist="38100" dir="2700000" algn="tl">
                    <a:srgbClr val="000000">
                      <a:alpha val="43137"/>
                    </a:srgbClr>
                  </a:outerShdw>
                </a:effectLst>
              </a:rPr>
              <a:t>New Covenant Prophets</a:t>
            </a:r>
          </a:p>
          <a:p>
            <a:r>
              <a:rPr lang="en-US" dirty="0" smtClean="0">
                <a:effectLst>
                  <a:outerShdw blurRad="38100" dist="38100" dir="2700000" algn="tl">
                    <a:srgbClr val="000000">
                      <a:alpha val="43137"/>
                    </a:srgbClr>
                  </a:outerShdw>
                </a:effectLst>
              </a:rPr>
              <a:t>There are some changes in the role of ministers as we move from the Old Covenant community into the New Covenant community.</a:t>
            </a:r>
          </a:p>
          <a:p>
            <a:r>
              <a:rPr lang="en-US" dirty="0" smtClean="0">
                <a:effectLst>
                  <a:outerShdw blurRad="38100" dist="38100" dir="2700000" algn="tl">
                    <a:srgbClr val="000000">
                      <a:alpha val="43137"/>
                    </a:srgbClr>
                  </a:outerShdw>
                </a:effectLst>
              </a:rPr>
              <a:t>As an example, we should consider the role of the prophet.</a:t>
            </a:r>
          </a:p>
          <a:p>
            <a:r>
              <a:rPr lang="en-US" dirty="0" smtClean="0">
                <a:effectLst>
                  <a:outerShdw blurRad="38100" dist="38100" dir="2700000" algn="tl">
                    <a:srgbClr val="000000">
                      <a:alpha val="43137"/>
                    </a:srgbClr>
                  </a:outerShdw>
                </a:effectLst>
              </a:rPr>
              <a:t>A comparison of Old and New Testament prophets may provide some insights into the nature of the changes in the prophetic ministry.</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Unlike the Old Testament prophet, the New Testament prophet can no longer be a “rugged individualist” standing independent and often apart from the community of believers.</a:t>
            </a:r>
          </a:p>
          <a:p>
            <a:r>
              <a:rPr lang="en-US" dirty="0" smtClean="0">
                <a:effectLst>
                  <a:outerShdw blurRad="38100" dist="38100" dir="2700000" algn="tl">
                    <a:srgbClr val="000000">
                      <a:alpha val="43137"/>
                    </a:srgbClr>
                  </a:outerShdw>
                </a:effectLst>
              </a:rPr>
              <a:t>The prophets in the Old Testament were bound to God alone and enjoyed a unique freedom because of this position.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New Testament prophet is mentioned often alongside other ministries (Acts 13:1; 1 Cor. 12:28-29; Eph. 2:20; 4:11) and must work with them in mutual submission.</a:t>
            </a:r>
          </a:p>
          <a:p>
            <a:r>
              <a:rPr lang="en-US" dirty="0" smtClean="0">
                <a:effectLst>
                  <a:outerShdw blurRad="38100" dist="38100" dir="2700000" algn="tl">
                    <a:srgbClr val="000000">
                      <a:alpha val="43137"/>
                    </a:srgbClr>
                  </a:outerShdw>
                </a:effectLst>
              </a:rPr>
              <a:t>Since the Holy Spirit is upon all believers, the prophet finds himself in company with those who also hear from God, are guided by Him, and can provide balance to the charismatic nature of his office.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“He is not an unrestricted ruler over others.  He is subject to their judgment.  He does not stand above the community; like all the rest, he is a member of it” (Friedrich 6:851).</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Old Testament prophecy primarily dealt with the conditions of the covenant between God and the nation in the Promised Land, although at times it contained Messianic and gospel insight.</a:t>
            </a:r>
          </a:p>
          <a:p>
            <a:r>
              <a:rPr lang="en-US" dirty="0" smtClean="0">
                <a:effectLst>
                  <a:outerShdw blurRad="38100" dist="38100" dir="2700000" algn="tl">
                    <a:srgbClr val="000000">
                      <a:alpha val="43137"/>
                    </a:srgbClr>
                  </a:outerShdw>
                </a:effectLst>
              </a:rPr>
              <a:t>Prophets were “covenant enforcers” in whom “God announced the enforcement (positive or negative) of His law through them, so that events of blessing or curse would be clearly understood by His people.” (Fee  151).</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New Testament prophecy primarily deals with the “testimony of Christ” (Rev. 1:2; 19:9) and the gospel of grace is revealed through the prophets (Eph. 3:5) on a grander scale.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He made the promises available for everyone.  </a:t>
            </a:r>
          </a:p>
          <a:p>
            <a:r>
              <a:rPr lang="en-US" dirty="0" smtClean="0">
                <a:effectLst>
                  <a:outerShdw blurRad="38100" dist="38100" dir="2700000" algn="tl">
                    <a:srgbClr val="000000">
                      <a:alpha val="43137"/>
                    </a:srgbClr>
                  </a:outerShdw>
                </a:effectLst>
              </a:rPr>
              <a:t>“It is now possible to eventually realize all the promises made to Abraham: geographical, political and spiritual” (Kaiser 22).</a:t>
            </a:r>
          </a:p>
          <a:p>
            <a:r>
              <a:rPr lang="en-US" dirty="0" smtClean="0">
                <a:effectLst>
                  <a:outerShdw blurRad="38100" dist="38100" dir="2700000" algn="tl">
                    <a:srgbClr val="000000">
                      <a:alpha val="43137"/>
                    </a:srgbClr>
                  </a:outerShdw>
                </a:effectLst>
              </a:rPr>
              <a:t>“In contrast to the old-covenant model in which entrance into the community was through physical birth, the new-covenant community will be formed by spiritual birth” (Pierce 34). </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the Old Testament the people often sought the prophets for guidance.</a:t>
            </a:r>
          </a:p>
          <a:p>
            <a:r>
              <a:rPr lang="en-US" dirty="0" smtClean="0">
                <a:effectLst>
                  <a:outerShdw blurRad="38100" dist="38100" dir="2700000" algn="tl">
                    <a:srgbClr val="000000">
                      <a:alpha val="43137"/>
                    </a:srgbClr>
                  </a:outerShdw>
                </a:effectLst>
              </a:rPr>
              <a:t>They consulted the Lord through the prophet (1 Sa. 28:6; 1 Kings 14:2; 22:5, 7; 2 Kings 3:11; 22:13).</a:t>
            </a:r>
          </a:p>
          <a:p>
            <a:r>
              <a:rPr lang="en-US" dirty="0" smtClean="0">
                <a:effectLst>
                  <a:outerShdw blurRad="38100" dist="38100" dir="2700000" algn="tl">
                    <a:srgbClr val="000000">
                      <a:alpha val="43137"/>
                    </a:srgbClr>
                  </a:outerShdw>
                </a:effectLst>
              </a:rPr>
              <a:t>This was necessary because the prophet was a vital source of knowing God’s will.  In the New Testament, </a:t>
            </a:r>
            <a:r>
              <a:rPr lang="en-US" i="1" dirty="0" smtClean="0">
                <a:effectLst>
                  <a:outerShdw blurRad="38100" dist="38100" dir="2700000" algn="tl">
                    <a:srgbClr val="000000">
                      <a:alpha val="43137"/>
                    </a:srgbClr>
                  </a:outerShdw>
                </a:effectLst>
              </a:rPr>
              <a:t>all believers have the ability to hear such guidance directly from the Lord.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However, this does not rule out the possibility for a New Testament prophet to have a prophetic word of guidance for another.  </a:t>
            </a:r>
          </a:p>
          <a:p>
            <a:r>
              <a:rPr lang="en-US" dirty="0" smtClean="0">
                <a:effectLst>
                  <a:outerShdw blurRad="38100" dist="38100" dir="2700000" algn="tl">
                    <a:srgbClr val="000000">
                      <a:alpha val="43137"/>
                    </a:srgbClr>
                  </a:outerShdw>
                </a:effectLst>
              </a:rPr>
              <a:t>Guidance was spoken on several occasions (Mt. 24:4-5, 13, 15-20; Acts 11:27-30; 1 Tim. 1:18).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Since the New Testament believer himself hears from God, whatever is spoken by the prophet must be weighed carefully by the recipient, and accepted or rejected based on the direction of the Holy Spirit in the recipient’s heart.</a:t>
            </a:r>
          </a:p>
          <a:p>
            <a:r>
              <a:rPr lang="en-US" dirty="0" smtClean="0">
                <a:effectLst>
                  <a:outerShdw blurRad="38100" dist="38100" dir="2700000" algn="tl">
                    <a:srgbClr val="000000">
                      <a:alpha val="43137"/>
                    </a:srgbClr>
                  </a:outerShdw>
                </a:effectLst>
              </a:rPr>
              <a:t>Other prophets should be involved in the judging of the prophecy (1 Cor. 14:29).</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the Old Testament, prophecy was generally limited to a few select individuals who were set apart to be God’s spokesmen.</a:t>
            </a:r>
          </a:p>
          <a:p>
            <a:r>
              <a:rPr lang="en-US" dirty="0" smtClean="0">
                <a:effectLst>
                  <a:outerShdw blurRad="38100" dist="38100" dir="2700000" algn="tl">
                    <a:srgbClr val="000000">
                      <a:alpha val="43137"/>
                    </a:srgbClr>
                  </a:outerShdw>
                </a:effectLst>
              </a:rPr>
              <a:t>In the New Testament, all may prophesy and should strive for the gift (Nu. 11:29; Acts 2:4, 16; 4:31; 1 Cor. 14:1, 5, 12, 39).</a:t>
            </a:r>
          </a:p>
          <a:p>
            <a:r>
              <a:rPr lang="en-US" dirty="0" smtClean="0">
                <a:effectLst>
                  <a:outerShdw blurRad="38100" dist="38100" dir="2700000" algn="tl">
                    <a:srgbClr val="000000">
                      <a:alpha val="43137"/>
                    </a:srgbClr>
                  </a:outerShdw>
                </a:effectLst>
              </a:rPr>
              <a:t>Consequently, prophecy and prophets should be more numerous in the Church.</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gift of prophecy was meant to continue till the Lord returns (Joel 2:28; Acts 2:14-21; 1 Cor. 1:4-9).</a:t>
            </a:r>
          </a:p>
          <a:p>
            <a:r>
              <a:rPr lang="en-US" dirty="0" smtClean="0">
                <a:effectLst>
                  <a:outerShdw blurRad="38100" dist="38100" dir="2700000" algn="tl">
                    <a:srgbClr val="000000">
                      <a:alpha val="43137"/>
                    </a:srgbClr>
                  </a:outerShdw>
                </a:effectLst>
              </a:rPr>
              <a:t>Those who excel in the prophetic gift should be recognized as prophets.</a:t>
            </a:r>
          </a:p>
          <a:p>
            <a:r>
              <a:rPr lang="en-US" dirty="0" smtClean="0">
                <a:effectLst>
                  <a:outerShdw blurRad="38100" dist="38100" dir="2700000" algn="tl">
                    <a:srgbClr val="000000">
                      <a:alpha val="43137"/>
                    </a:srgbClr>
                  </a:outerShdw>
                </a:effectLst>
              </a:rPr>
              <a:t>According to Conner, “The Prophet was God’s mouthpiece, or spokesman, through which the Word of God flowed, whether </a:t>
            </a:r>
            <a:r>
              <a:rPr lang="en-US" dirty="0" err="1" smtClean="0">
                <a:effectLst>
                  <a:outerShdw blurRad="38100" dist="38100" dir="2700000" algn="tl">
                    <a:srgbClr val="000000">
                      <a:alpha val="43137"/>
                    </a:srgbClr>
                  </a:outerShdw>
                </a:effectLst>
              </a:rPr>
              <a:t>forthtelling</a:t>
            </a:r>
            <a:r>
              <a:rPr lang="en-US" dirty="0" smtClean="0">
                <a:effectLst>
                  <a:outerShdw blurRad="38100" dist="38100" dir="2700000" algn="tl">
                    <a:srgbClr val="000000">
                      <a:alpha val="43137"/>
                    </a:srgbClr>
                  </a:outerShdw>
                </a:effectLst>
              </a:rPr>
              <a:t> or foretelling” (Conner, </a:t>
            </a:r>
            <a:r>
              <a:rPr lang="en-US" i="1" dirty="0" smtClean="0">
                <a:effectLst>
                  <a:outerShdw blurRad="38100" dist="38100" dir="2700000" algn="tl">
                    <a:srgbClr val="000000">
                      <a:alpha val="43137"/>
                    </a:srgbClr>
                  </a:outerShdw>
                </a:effectLst>
              </a:rPr>
              <a:t>Church</a:t>
            </a:r>
            <a:r>
              <a:rPr lang="en-US" dirty="0" smtClean="0">
                <a:effectLst>
                  <a:outerShdw blurRad="38100" dist="38100" dir="2700000" algn="tl">
                    <a:srgbClr val="000000">
                      <a:alpha val="43137"/>
                    </a:srgbClr>
                  </a:outerShdw>
                </a:effectLst>
              </a:rPr>
              <a:t> 155).</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role of the prophet also included judging other prophecies, which occurred frequently at gatherings of the believers (1 Cor. 14:26-33).</a:t>
            </a:r>
          </a:p>
          <a:p>
            <a:r>
              <a:rPr lang="en-US" dirty="0" smtClean="0">
                <a:effectLst>
                  <a:outerShdw blurRad="38100" dist="38100" dir="2700000" algn="tl">
                    <a:srgbClr val="000000">
                      <a:alpha val="43137"/>
                    </a:srgbClr>
                  </a:outerShdw>
                </a:effectLst>
              </a:rPr>
              <a:t>Presumably, this judging meant an ability to determine the accuracy of the prophetic word through sensitivity to the Holy Spirit and/or the ability to compare the prophecy to Scripture.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Also, since not every believer has the same measure of faith in the use of the prophetic gift (Ro. 12:6), judgment of the prophetic word is required.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We must be careful to recognize the value of principles, culture, and life under the old covenants.</a:t>
            </a:r>
          </a:p>
          <a:p>
            <a:r>
              <a:rPr lang="en-US" dirty="0" smtClean="0">
                <a:effectLst>
                  <a:outerShdw blurRad="38100" dist="38100" dir="2700000" algn="tl">
                    <a:srgbClr val="000000">
                      <a:alpha val="43137"/>
                    </a:srgbClr>
                  </a:outerShdw>
                </a:effectLst>
              </a:rPr>
              <a:t>But at the same time, we must take each one through the cross and into the New Covenant community.</a:t>
            </a:r>
          </a:p>
          <a:p>
            <a:r>
              <a:rPr lang="en-US" dirty="0" smtClean="0">
                <a:effectLst>
                  <a:outerShdw blurRad="38100" dist="38100" dir="2700000" algn="tl">
                    <a:srgbClr val="000000">
                      <a:alpha val="43137"/>
                    </a:srgbClr>
                  </a:outerShdw>
                </a:effectLst>
              </a:rPr>
              <a:t>Just as much remains from the Old Testament prophetic ministry, so much has changed.  The old is fading; the new life in the Spirit remains.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Summary</a:t>
            </a:r>
          </a:p>
          <a:p>
            <a:r>
              <a:rPr lang="en-US" dirty="0" smtClean="0">
                <a:effectLst>
                  <a:outerShdw blurRad="38100" dist="38100" dir="2700000" algn="tl">
                    <a:srgbClr val="000000">
                      <a:alpha val="43137"/>
                    </a:srgbClr>
                  </a:outerShdw>
                </a:effectLst>
              </a:rPr>
              <a:t>Each of the previous divine covenants</a:t>
            </a:r>
            <a:r>
              <a:rPr lang="en-US" dirty="0" smtClean="0">
                <a:effectLst>
                  <a:outerShdw blurRad="38100" dist="38100" dir="2700000" algn="tl">
                    <a:srgbClr val="000000">
                      <a:alpha val="43137"/>
                    </a:srgbClr>
                  </a:outerShdw>
                </a:effectLst>
                <a:sym typeface="Symbol"/>
              </a:rPr>
              <a:t>—</a:t>
            </a:r>
            <a:r>
              <a:rPr lang="en-US" dirty="0" err="1" smtClean="0">
                <a:effectLst>
                  <a:outerShdw blurRad="38100" dist="38100" dir="2700000" algn="tl">
                    <a:srgbClr val="000000">
                      <a:alpha val="43137"/>
                    </a:srgbClr>
                  </a:outerShdw>
                </a:effectLst>
              </a:rPr>
              <a:t>Adamic</a:t>
            </a:r>
            <a:r>
              <a:rPr lang="en-US" dirty="0" smtClean="0">
                <a:effectLst>
                  <a:outerShdw blurRad="38100" dist="38100" dir="2700000" algn="tl">
                    <a:srgbClr val="000000">
                      <a:alpha val="43137"/>
                    </a:srgbClr>
                  </a:outerShdw>
                </a:effectLst>
              </a:rPr>
              <a:t>, Abrahamic, </a:t>
            </a:r>
            <a:r>
              <a:rPr lang="en-US" dirty="0" err="1" smtClean="0">
                <a:effectLst>
                  <a:outerShdw blurRad="38100" dist="38100" dir="2700000" algn="tl">
                    <a:srgbClr val="000000">
                      <a:alpha val="43137"/>
                    </a:srgbClr>
                  </a:outerShdw>
                </a:effectLst>
              </a:rPr>
              <a:t>Noahic</a:t>
            </a:r>
            <a:r>
              <a:rPr lang="en-US" dirty="0" smtClean="0">
                <a:effectLst>
                  <a:outerShdw blurRad="38100" dist="38100" dir="2700000" algn="tl">
                    <a:srgbClr val="000000">
                      <a:alpha val="43137"/>
                    </a:srgbClr>
                  </a:outerShdw>
                </a:effectLst>
              </a:rPr>
              <a:t>, Mosaic, Davidic</a:t>
            </a:r>
            <a:r>
              <a:rPr lang="en-US" dirty="0" smtClean="0">
                <a:effectLst>
                  <a:outerShdw blurRad="38100" dist="38100" dir="2700000" algn="tl">
                    <a:srgbClr val="000000">
                      <a:alpha val="43137"/>
                    </a:srgbClr>
                  </a:outerShdw>
                </a:effectLst>
                <a:sym typeface="Symbol"/>
              </a:rPr>
              <a:t>—</a:t>
            </a:r>
            <a:r>
              <a:rPr lang="en-US" dirty="0" smtClean="0">
                <a:effectLst>
                  <a:outerShdw blurRad="38100" dist="38100" dir="2700000" algn="tl">
                    <a:srgbClr val="000000">
                      <a:alpha val="43137"/>
                    </a:srgbClr>
                  </a:outerShdw>
                </a:effectLst>
              </a:rPr>
              <a:t>were progressive steps in God’s plan to restore right relationship with humankind.</a:t>
            </a:r>
          </a:p>
          <a:p>
            <a:r>
              <a:rPr lang="en-US" dirty="0" smtClean="0">
                <a:effectLst>
                  <a:outerShdw blurRad="38100" dist="38100" dir="2700000" algn="tl">
                    <a:srgbClr val="000000">
                      <a:alpha val="43137"/>
                    </a:srgbClr>
                  </a:outerShdw>
                </a:effectLst>
              </a:rPr>
              <a:t>They were temporary solutions till the promise should come.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Their ultimate end was the New Covenant instituted by the Messiah, King Jesus, </a:t>
            </a:r>
            <a:r>
              <a:rPr lang="en-US" smtClean="0">
                <a:effectLst>
                  <a:outerShdw blurRad="38100" dist="38100" dir="2700000" algn="tl">
                    <a:srgbClr val="000000">
                      <a:alpha val="43137"/>
                    </a:srgbClr>
                  </a:outerShdw>
                </a:effectLst>
              </a:rPr>
              <a:t>and </a:t>
            </a:r>
            <a:r>
              <a:rPr lang="en-US" smtClean="0">
                <a:effectLst>
                  <a:outerShdw blurRad="38100" dist="38100" dir="2700000" algn="tl">
                    <a:srgbClr val="000000">
                      <a:alpha val="43137"/>
                    </a:srgbClr>
                  </a:outerShdw>
                </a:effectLst>
              </a:rPr>
              <a:t>affected </a:t>
            </a:r>
            <a:r>
              <a:rPr lang="en-US" dirty="0" smtClean="0">
                <a:effectLst>
                  <a:outerShdw blurRad="38100" dist="38100" dir="2700000" algn="tl">
                    <a:srgbClr val="000000">
                      <a:alpha val="43137"/>
                    </a:srgbClr>
                  </a:outerShdw>
                </a:effectLst>
              </a:rPr>
              <a:t>in the life of every believer by the indwelling Holy Spirit.</a:t>
            </a:r>
          </a:p>
          <a:p>
            <a:r>
              <a:rPr lang="en-US" dirty="0" smtClean="0">
                <a:effectLst>
                  <a:outerShdw blurRad="38100" dist="38100" dir="2700000" algn="tl">
                    <a:srgbClr val="000000">
                      <a:alpha val="43137"/>
                    </a:srgbClr>
                  </a:outerShdw>
                </a:effectLst>
              </a:rPr>
              <a:t>Just as God is ever faithful, let us be faithful to the New Covenant.  Let us mark the words of Christ (Mt. 10:38-39).</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The New Covenant community is made up of all those who have the faith of Abraham, that </a:t>
            </a:r>
            <a:r>
              <a:rPr lang="en-US" dirty="0" smtClean="0">
                <a:effectLst>
                  <a:outerShdw blurRad="38100" dist="38100" dir="2700000" algn="tl">
                    <a:srgbClr val="000000">
                      <a:alpha val="43137"/>
                    </a:srgbClr>
                  </a:outerShdw>
                </a:effectLst>
              </a:rPr>
              <a:t>is, </a:t>
            </a:r>
            <a:r>
              <a:rPr lang="en-US" dirty="0" smtClean="0">
                <a:effectLst>
                  <a:outerShdw blurRad="38100" dist="38100" dir="2700000" algn="tl">
                    <a:srgbClr val="000000">
                      <a:alpha val="43137"/>
                    </a:srgbClr>
                  </a:outerShdw>
                </a:effectLst>
              </a:rPr>
              <a:t>faith in the Messiah, Jesus Christ. </a:t>
            </a:r>
          </a:p>
          <a:p>
            <a:r>
              <a:rPr lang="en-US" dirty="0" smtClean="0">
                <a:effectLst>
                  <a:outerShdw blurRad="38100" dist="38100" dir="2700000" algn="tl">
                    <a:srgbClr val="000000">
                      <a:alpha val="43137"/>
                    </a:srgbClr>
                  </a:outerShdw>
                </a:effectLst>
              </a:rPr>
              <a:t>They are born again by that faith.</a:t>
            </a:r>
          </a:p>
          <a:p>
            <a:r>
              <a:rPr lang="en-US" dirty="0" smtClean="0">
                <a:effectLst>
                  <a:outerShdw blurRad="38100" dist="38100" dir="2700000" algn="tl">
                    <a:srgbClr val="000000">
                      <a:alpha val="43137"/>
                    </a:srgbClr>
                  </a:outerShdw>
                </a:effectLst>
              </a:rPr>
              <a:t>God still has a plan for natural Israel (Ro. 9-11), but the “natural branches” must still come to the cross by faith to be grafted back in to God’s purpose (Ro. 11:23).</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75778" name="Picture 2" descr="http://www.gracerivers.com/wp-content/uploads/2010/06/Wedding-Lamb.jpg"/>
          <p:cNvPicPr>
            <a:picLocks noChangeAspect="1" noChangeArrowheads="1"/>
          </p:cNvPicPr>
          <p:nvPr/>
        </p:nvPicPr>
        <p:blipFill>
          <a:blip r:embed="rId2" cstate="print"/>
          <a:srcRect/>
          <a:stretch>
            <a:fillRect/>
          </a:stretch>
        </p:blipFill>
        <p:spPr bwMode="auto">
          <a:xfrm>
            <a:off x="2719668" y="1828800"/>
            <a:ext cx="3681132" cy="4572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sz="2000" dirty="0" smtClean="0"/>
              <a:t>Kevin Conner, </a:t>
            </a:r>
            <a:r>
              <a:rPr lang="en-US" sz="2000" i="1" dirty="0" smtClean="0"/>
              <a:t>New Covenant Realities </a:t>
            </a:r>
            <a:r>
              <a:rPr lang="en-US" sz="2000" dirty="0" smtClean="0"/>
              <a:t>(Victoria: KJC Publications, 1990).</a:t>
            </a:r>
          </a:p>
          <a:p>
            <a:r>
              <a:rPr lang="en-US" sz="2000" dirty="0" smtClean="0"/>
              <a:t>Conner, </a:t>
            </a:r>
            <a:r>
              <a:rPr lang="en-US" sz="2000" i="1" dirty="0" smtClean="0"/>
              <a:t>The Church in the New Testament</a:t>
            </a:r>
            <a:r>
              <a:rPr lang="en-US" sz="2000" dirty="0" smtClean="0"/>
              <a:t> (Victoria: Conner Publications, 1982</a:t>
            </a:r>
          </a:p>
          <a:p>
            <a:r>
              <a:rPr lang="en-US" sz="2000" dirty="0" smtClean="0"/>
              <a:t>Gordon Fee and Douglas Stuart, </a:t>
            </a:r>
            <a:r>
              <a:rPr lang="en-US" sz="2000" i="1" dirty="0" smtClean="0"/>
              <a:t>How to Read the Bible for All Its Worth</a:t>
            </a:r>
            <a:r>
              <a:rPr lang="en-US" sz="2000" dirty="0" smtClean="0"/>
              <a:t> (Grand Rapids: Zondervan Publishing House, 1982.</a:t>
            </a:r>
          </a:p>
          <a:p>
            <a:r>
              <a:rPr lang="en-US" sz="2000" dirty="0" smtClean="0"/>
              <a:t>Gerhard Friedrich, “Prophets and Prophecies in the New Testament,” </a:t>
            </a:r>
            <a:r>
              <a:rPr lang="en-US" sz="2000" i="1" dirty="0" smtClean="0"/>
              <a:t>Theological Dictionary of the New Testament</a:t>
            </a:r>
            <a:r>
              <a:rPr lang="en-US" sz="2000" dirty="0" smtClean="0"/>
              <a:t>, ed. Gerhard Friedrich, trans. Geoffrey W. </a:t>
            </a:r>
            <a:r>
              <a:rPr lang="en-US" sz="2000" dirty="0" err="1" smtClean="0"/>
              <a:t>Bromiley</a:t>
            </a:r>
            <a:r>
              <a:rPr lang="en-US" sz="2000" dirty="0" smtClean="0"/>
              <a:t> (Grand Rapids: Wm. B. Eerdmans Publishing Co., 1968).</a:t>
            </a:r>
          </a:p>
          <a:p>
            <a:r>
              <a:rPr lang="en-US" sz="2000" dirty="0" smtClean="0"/>
              <a:t>Randall Gleason, </a:t>
            </a:r>
            <a:r>
              <a:rPr lang="en-US" sz="2000" i="1" dirty="0" smtClean="0"/>
              <a:t>Paul’s Covenantal Contrasts in 2 Corinthians 3:1-11</a:t>
            </a:r>
            <a:r>
              <a:rPr lang="en-US" sz="2000" dirty="0" smtClean="0"/>
              <a:t>, </a:t>
            </a:r>
            <a:r>
              <a:rPr lang="en-US" sz="2000" b="1" dirty="0" err="1" smtClean="0"/>
              <a:t>Bibeotheca</a:t>
            </a:r>
            <a:r>
              <a:rPr lang="en-US" sz="2000" b="1" dirty="0" smtClean="0"/>
              <a:t> Sacra</a:t>
            </a:r>
            <a:r>
              <a:rPr lang="en-US" sz="2000" dirty="0" smtClean="0"/>
              <a:t>, 154 (January, 1997) .</a:t>
            </a:r>
          </a:p>
          <a:p>
            <a:r>
              <a:rPr lang="en-US" sz="2000" dirty="0" smtClean="0"/>
              <a:t>Walter Kaiser, </a:t>
            </a:r>
            <a:r>
              <a:rPr lang="en-US" sz="2000" i="1" dirty="0" smtClean="0"/>
              <a:t>The Old Promise and the New Covenant: Jeremiah 31:31-34</a:t>
            </a:r>
            <a:r>
              <a:rPr lang="en-US" sz="2000" dirty="0" smtClean="0"/>
              <a:t>, </a:t>
            </a:r>
            <a:r>
              <a:rPr lang="en-US" sz="2000" b="1" dirty="0" smtClean="0"/>
              <a:t>Journal of the Evangelical Theological Society</a:t>
            </a:r>
            <a:r>
              <a:rPr lang="en-US" sz="2000" dirty="0" smtClean="0"/>
              <a:t>, 15 (1972).</a:t>
            </a:r>
          </a:p>
          <a:p>
            <a:r>
              <a:rPr lang="en-US" sz="2000" dirty="0" smtClean="0"/>
              <a:t>Ronald Pierce, </a:t>
            </a:r>
            <a:r>
              <a:rPr lang="en-US" sz="2000" i="1" dirty="0" smtClean="0"/>
              <a:t>Covenant Conditionality And A Future For Israel</a:t>
            </a:r>
            <a:r>
              <a:rPr lang="en-US" sz="2000" dirty="0" smtClean="0"/>
              <a:t>, </a:t>
            </a:r>
            <a:r>
              <a:rPr lang="en-US" sz="2000" b="1" dirty="0" smtClean="0"/>
              <a:t>Journal of the Evangelical Theological Society</a:t>
            </a:r>
            <a:r>
              <a:rPr lang="en-US" sz="2000" dirty="0" smtClean="0"/>
              <a:t>, 37 (March, 1994).</a:t>
            </a:r>
          </a:p>
          <a:p>
            <a:endParaRPr lang="en-US" sz="20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b="1" dirty="0" smtClean="0">
                <a:effectLst>
                  <a:outerShdw blurRad="38100" dist="38100" dir="2700000" algn="tl">
                    <a:srgbClr val="000000">
                      <a:alpha val="43137"/>
                    </a:srgbClr>
                  </a:outerShdw>
                </a:effectLst>
              </a:rPr>
              <a:t>Benefits of the New Covenant</a:t>
            </a:r>
          </a:p>
          <a:p>
            <a:r>
              <a:rPr lang="en-US" dirty="0" smtClean="0"/>
              <a:t>As we have mentioned in previous lessons, the terms of the New Covenant are as vast as the kingdom of heaven (Lk. 22:29).</a:t>
            </a:r>
          </a:p>
          <a:p>
            <a:r>
              <a:rPr lang="en-US" dirty="0" smtClean="0"/>
              <a:t>It therefore becomes difficult to list the benefits of the New Covenant.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However, here are some benefits based on the New Covenant scriptures.</a:t>
            </a:r>
          </a:p>
          <a:p>
            <a:r>
              <a:rPr lang="en-US" dirty="0" smtClean="0">
                <a:effectLst>
                  <a:outerShdw blurRad="38100" dist="38100" dir="2700000" algn="tl">
                    <a:srgbClr val="000000">
                      <a:alpha val="43137"/>
                    </a:srgbClr>
                  </a:outerShdw>
                </a:effectLst>
              </a:rPr>
              <a:t>Note that several of these are in stark contrast to the Mosaic Covenant.</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1638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r>
            <a:br>
              <a:rPr kumimoji="0" lang="en-US" sz="1800" b="0" i="0" u="none" strike="noStrike" cap="none" normalizeH="0" baseline="0" smtClean="0">
                <a:ln>
                  <a:noFill/>
                </a:ln>
                <a:solidFill>
                  <a:schemeClr val="tx1"/>
                </a:solidFill>
                <a:effectLst/>
                <a:latin typeface="Arial" pitchFamily="34"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386" name="Rectangle 2"/>
          <p:cNvSpPr>
            <a:spLocks noChangeArrowheads="1"/>
          </p:cNvSpPr>
          <p:nvPr/>
        </p:nvSpPr>
        <p:spPr bwMode="auto">
          <a:xfrm>
            <a:off x="0" y="0"/>
            <a:ext cx="3017838" cy="9525"/>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Table 7"/>
          <p:cNvGraphicFramePr>
            <a:graphicFrameLocks noGrp="1"/>
          </p:cNvGraphicFramePr>
          <p:nvPr/>
        </p:nvGraphicFramePr>
        <p:xfrm>
          <a:off x="304800" y="1828800"/>
          <a:ext cx="8610600" cy="4816747"/>
        </p:xfrm>
        <a:graphic>
          <a:graphicData uri="http://schemas.openxmlformats.org/drawingml/2006/table">
            <a:tbl>
              <a:tblPr>
                <a:tableStyleId>{3B4B98B0-60AC-42C2-AFA5-B58CD77FA1E5}</a:tableStyleId>
              </a:tblPr>
              <a:tblGrid>
                <a:gridCol w="4648200"/>
                <a:gridCol w="3962400"/>
              </a:tblGrid>
              <a:tr h="623522">
                <a:tc>
                  <a:txBody>
                    <a:bodyPr/>
                    <a:lstStyle/>
                    <a:p>
                      <a:pPr marL="0" marR="0" algn="ctr">
                        <a:spcBef>
                          <a:spcPts val="300"/>
                        </a:spcBef>
                        <a:spcAft>
                          <a:spcPts val="300"/>
                        </a:spcAft>
                      </a:pPr>
                      <a:r>
                        <a:rPr lang="en-US" sz="3200" b="1" dirty="0" smtClean="0">
                          <a:effectLst>
                            <a:outerShdw blurRad="38100" dist="38100" dir="2700000" algn="tl">
                              <a:srgbClr val="000000">
                                <a:alpha val="43137"/>
                              </a:srgbClr>
                            </a:outerShdw>
                          </a:effectLst>
                        </a:rPr>
                        <a:t>Benefits</a:t>
                      </a:r>
                      <a:endParaRPr lang="en-US" sz="3200" b="1"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c>
                  <a:txBody>
                    <a:bodyPr/>
                    <a:lstStyle/>
                    <a:p>
                      <a:pPr marL="0" marR="0" algn="ctr">
                        <a:spcBef>
                          <a:spcPts val="300"/>
                        </a:spcBef>
                        <a:spcAft>
                          <a:spcPts val="300"/>
                        </a:spcAft>
                      </a:pPr>
                      <a:r>
                        <a:rPr lang="en-US" sz="3200" b="1" dirty="0">
                          <a:effectLst>
                            <a:outerShdw blurRad="38100" dist="38100" dir="2700000" algn="tl">
                              <a:srgbClr val="000000">
                                <a:alpha val="43137"/>
                              </a:srgbClr>
                            </a:outerShdw>
                          </a:effectLst>
                        </a:rPr>
                        <a:t>Scripture</a:t>
                      </a:r>
                      <a:endParaRPr lang="en-US" sz="3200" b="1"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r>
              <a:tr h="571560">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Holy Spirit indwells and remains.</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Isaiah 59:21; Jn. 14:16-17</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r>
              <a:tr h="695585">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Intimate fellowship.</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Jer. 31:33; 32:38; Ezek. 11:20; 2 Cor. 6:16; Rev. 21:3</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r>
              <a:tr h="571560">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Law written on minds and hearts.</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Jer. 31:33; Ezek. 36:27; Jn. 16:13</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r>
              <a:tr h="695585">
                <a:tc>
                  <a:txBody>
                    <a:bodyPr/>
                    <a:lstStyle/>
                    <a:p>
                      <a:pPr marL="0" marR="0">
                        <a:spcBef>
                          <a:spcPts val="300"/>
                        </a:spcBef>
                        <a:spcAft>
                          <a:spcPts val="300"/>
                        </a:spcAft>
                      </a:pPr>
                      <a:r>
                        <a:rPr lang="en-US" sz="2400">
                          <a:effectLst>
                            <a:outerShdw blurRad="38100" dist="38100" dir="2700000" algn="tl">
                              <a:srgbClr val="000000">
                                <a:alpha val="43137"/>
                              </a:srgbClr>
                            </a:outerShdw>
                          </a:effectLst>
                        </a:rPr>
                        <a:t>Comprehensive knowledge of God.</a:t>
                      </a:r>
                      <a:endParaRPr lang="en-US" sz="240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Jer. 31:34; 1 Jn. 2:27</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r>
              <a:tr h="695585">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Forgiveness of sins.</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Jer. 31:34; Ezek. 36:25; Eph. 1:7; He. 9:15</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r>
              <a:tr h="571560">
                <a:tc>
                  <a:txBody>
                    <a:bodyPr/>
                    <a:lstStyle/>
                    <a:p>
                      <a:pPr marL="0" marR="0">
                        <a:spcBef>
                          <a:spcPts val="300"/>
                        </a:spcBef>
                        <a:spcAft>
                          <a:spcPts val="300"/>
                        </a:spcAft>
                      </a:pPr>
                      <a:r>
                        <a:rPr lang="en-US" sz="2400">
                          <a:effectLst>
                            <a:outerShdw blurRad="38100" dist="38100" dir="2700000" algn="tl">
                              <a:srgbClr val="000000">
                                <a:alpha val="43137"/>
                              </a:srgbClr>
                            </a:outerShdw>
                          </a:effectLst>
                        </a:rPr>
                        <a:t>Singleness of heart and action.</a:t>
                      </a:r>
                      <a:endParaRPr lang="en-US" sz="240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c>
                  <a:txBody>
                    <a:bodyPr/>
                    <a:lstStyle/>
                    <a:p>
                      <a:pPr marL="0" marR="0">
                        <a:spcBef>
                          <a:spcPts val="300"/>
                        </a:spcBef>
                        <a:spcAft>
                          <a:spcPts val="300"/>
                        </a:spcAft>
                      </a:pPr>
                      <a:r>
                        <a:rPr lang="en-US" sz="2400" dirty="0">
                          <a:effectLst>
                            <a:outerShdw blurRad="38100" dist="38100" dir="2700000" algn="tl">
                              <a:srgbClr val="000000">
                                <a:alpha val="43137"/>
                              </a:srgbClr>
                            </a:outerShdw>
                          </a:effectLst>
                        </a:rPr>
                        <a:t>Jer. 32:39; Ezek. 11:19; Ro. 7:22</a:t>
                      </a:r>
                      <a:endParaRPr lang="en-US" sz="2400" dirty="0">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tc>
              </a:tr>
            </a:tbl>
          </a:graphicData>
        </a:graphic>
      </p:graphicFrame>
      <p:sp>
        <p:nvSpPr>
          <p:cNvPr id="163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r>
            <a:br>
              <a:rPr kumimoji="0" lang="en-US" sz="1800" b="0" i="0" u="none" strike="noStrike" cap="none" normalizeH="0" baseline="0" smtClean="0">
                <a:ln>
                  <a:noFill/>
                </a:ln>
                <a:solidFill>
                  <a:schemeClr val="tx1"/>
                </a:solidFill>
                <a:effectLst/>
                <a:latin typeface="Arial" pitchFamily="34"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389" name="Rectangle 5"/>
          <p:cNvSpPr>
            <a:spLocks noChangeArrowheads="1"/>
          </p:cNvSpPr>
          <p:nvPr/>
        </p:nvSpPr>
        <p:spPr bwMode="auto">
          <a:xfrm>
            <a:off x="0" y="0"/>
            <a:ext cx="3017838" cy="9525"/>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2495</TotalTime>
  <Words>3298</Words>
  <Application>Microsoft Office PowerPoint</Application>
  <PresentationFormat>On-screen Show (4:3)</PresentationFormat>
  <Paragraphs>279</Paragraphs>
  <Slides>61</Slides>
  <Notes>0</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Module</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Bible Covenants</dc:title>
  <dc:creator>Randy Colver</dc:creator>
  <cp:lastModifiedBy>Randy Colver</cp:lastModifiedBy>
  <cp:revision>177</cp:revision>
  <dcterms:created xsi:type="dcterms:W3CDTF">2012-01-19T22:39:51Z</dcterms:created>
  <dcterms:modified xsi:type="dcterms:W3CDTF">2012-04-27T10:18:37Z</dcterms:modified>
</cp:coreProperties>
</file>