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319" r:id="rId4"/>
    <p:sldId id="320" r:id="rId5"/>
    <p:sldId id="321" r:id="rId6"/>
    <p:sldId id="322" r:id="rId7"/>
    <p:sldId id="368" r:id="rId8"/>
    <p:sldId id="323" r:id="rId9"/>
    <p:sldId id="324" r:id="rId10"/>
    <p:sldId id="367" r:id="rId11"/>
    <p:sldId id="325" r:id="rId12"/>
    <p:sldId id="326" r:id="rId13"/>
    <p:sldId id="327" r:id="rId14"/>
    <p:sldId id="328" r:id="rId15"/>
    <p:sldId id="329" r:id="rId16"/>
    <p:sldId id="330" r:id="rId17"/>
    <p:sldId id="331" r:id="rId18"/>
    <p:sldId id="332" r:id="rId19"/>
    <p:sldId id="333" r:id="rId20"/>
    <p:sldId id="334" r:id="rId21"/>
    <p:sldId id="335" r:id="rId22"/>
    <p:sldId id="336" r:id="rId23"/>
    <p:sldId id="337" r:id="rId24"/>
    <p:sldId id="338" r:id="rId25"/>
    <p:sldId id="339" r:id="rId26"/>
    <p:sldId id="340" r:id="rId27"/>
    <p:sldId id="369" r:id="rId28"/>
    <p:sldId id="341" r:id="rId29"/>
    <p:sldId id="342" r:id="rId30"/>
    <p:sldId id="343" r:id="rId31"/>
    <p:sldId id="344" r:id="rId32"/>
    <p:sldId id="370" r:id="rId33"/>
    <p:sldId id="345" r:id="rId34"/>
    <p:sldId id="346" r:id="rId35"/>
    <p:sldId id="347" r:id="rId36"/>
    <p:sldId id="348" r:id="rId37"/>
    <p:sldId id="350" r:id="rId38"/>
    <p:sldId id="351" r:id="rId39"/>
    <p:sldId id="352" r:id="rId40"/>
    <p:sldId id="353" r:id="rId41"/>
    <p:sldId id="354" r:id="rId42"/>
    <p:sldId id="371" r:id="rId43"/>
    <p:sldId id="355" r:id="rId44"/>
    <p:sldId id="356" r:id="rId45"/>
    <p:sldId id="372" r:id="rId46"/>
    <p:sldId id="357" r:id="rId47"/>
    <p:sldId id="358" r:id="rId48"/>
    <p:sldId id="359" r:id="rId49"/>
    <p:sldId id="360" r:id="rId50"/>
    <p:sldId id="361" r:id="rId51"/>
    <p:sldId id="362" r:id="rId52"/>
    <p:sldId id="363" r:id="rId53"/>
    <p:sldId id="364" r:id="rId54"/>
    <p:sldId id="365" r:id="rId55"/>
    <p:sldId id="366" r:id="rId56"/>
    <p:sldId id="318"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6" autoAdjust="0"/>
    <p:restoredTop sz="97500" autoAdjust="0"/>
  </p:normalViewPr>
  <p:slideViewPr>
    <p:cSldViewPr>
      <p:cViewPr varScale="1">
        <p:scale>
          <a:sx n="59" d="100"/>
          <a:sy n="59" d="100"/>
        </p:scale>
        <p:origin x="-67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D6B1E56-8AE8-4944-912C-1B5EF9016EEF}" type="datetimeFigureOut">
              <a:rPr lang="en-US" smtClean="0"/>
              <a:pPr/>
              <a:t>4/27/2012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D6B1E56-8AE8-4944-912C-1B5EF9016EEF}" type="datetimeFigureOut">
              <a:rPr lang="en-US" smtClean="0"/>
              <a:pPr/>
              <a:t>4/27/2012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D6B1E56-8AE8-4944-912C-1B5EF9016EEF}" type="datetimeFigureOut">
              <a:rPr lang="en-US" smtClean="0"/>
              <a:pPr/>
              <a:t>4/27/2012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6B1E56-8AE8-4944-912C-1B5EF9016EEF}" type="datetimeFigureOut">
              <a:rPr lang="en-US" smtClean="0"/>
              <a:pPr/>
              <a:t>4/27/2012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B1E56-8AE8-4944-912C-1B5EF9016EEF}" type="datetimeFigureOut">
              <a:rPr lang="en-US" smtClean="0"/>
              <a:pPr/>
              <a:t>4/27/2012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D6B1E56-8AE8-4944-912C-1B5EF9016EEF}" type="datetimeFigureOut">
              <a:rPr lang="en-US" smtClean="0"/>
              <a:pPr/>
              <a:t>4/27/2012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D6B1E56-8AE8-4944-912C-1B5EF9016EEF}" type="datetimeFigureOut">
              <a:rPr lang="en-US" smtClean="0"/>
              <a:pPr/>
              <a:t>4/27/2012</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78F9C75A-DF7B-4CA6-B247-83FD64574D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D6B1E56-8AE8-4944-912C-1B5EF9016EEF}" type="datetimeFigureOut">
              <a:rPr lang="en-US" smtClean="0"/>
              <a:pPr/>
              <a:t>4/27/2012</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8F9C75A-DF7B-4CA6-B247-83FD64574D6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Bible Covenants</a:t>
            </a:r>
            <a:endParaRPr lang="en-US" dirty="0"/>
          </a:p>
        </p:txBody>
      </p:sp>
      <p:sp>
        <p:nvSpPr>
          <p:cNvPr id="3" name="Subtitle 2"/>
          <p:cNvSpPr>
            <a:spLocks noGrp="1"/>
          </p:cNvSpPr>
          <p:nvPr>
            <p:ph type="subTitle" idx="1"/>
          </p:nvPr>
        </p:nvSpPr>
        <p:spPr/>
        <p:txBody>
          <a:bodyPr/>
          <a:lstStyle/>
          <a:p>
            <a:r>
              <a:rPr lang="en-US" dirty="0" smtClean="0"/>
              <a:t>Mosaic Covenant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2050" name="Picture 2" descr="http://mikekemble.com/blog/wp-content/uploads/2011/03/moses.jpg"/>
          <p:cNvPicPr>
            <a:picLocks noChangeAspect="1" noChangeArrowheads="1"/>
          </p:cNvPicPr>
          <p:nvPr/>
        </p:nvPicPr>
        <p:blipFill>
          <a:blip r:embed="rId2" cstate="print"/>
          <a:srcRect/>
          <a:stretch>
            <a:fillRect/>
          </a:stretch>
        </p:blipFill>
        <p:spPr bwMode="auto">
          <a:xfrm>
            <a:off x="2590800" y="1659389"/>
            <a:ext cx="3886200" cy="507464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Through the Ten Commandments, God provided the structure necessary to form a nation governed by God’s law.  All the Mosaic civil, social, and religious laws were derived from the Ten Commandments.</a:t>
            </a:r>
          </a:p>
          <a:p>
            <a:r>
              <a:rPr lang="en-US" dirty="0" smtClean="0">
                <a:effectLst>
                  <a:outerShdw blurRad="38100" dist="38100" dir="2700000" algn="tl">
                    <a:srgbClr val="000000">
                      <a:alpha val="43137"/>
                    </a:srgbClr>
                  </a:outerShdw>
                </a:effectLst>
              </a:rPr>
              <a:t>The laws are nothing more than a restatement of the Ten Commandments to a specific situation.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Even though the Law has great value, it was temporary, given “</a:t>
            </a:r>
            <a:r>
              <a:rPr lang="en-US" i="1" dirty="0" smtClean="0">
                <a:effectLst>
                  <a:outerShdw blurRad="38100" dist="38100" dir="2700000" algn="tl">
                    <a:srgbClr val="000000">
                      <a:alpha val="43137"/>
                    </a:srgbClr>
                  </a:outerShdw>
                </a:effectLst>
              </a:rPr>
              <a:t>until</a:t>
            </a:r>
            <a:r>
              <a:rPr lang="en-US" dirty="0" smtClean="0">
                <a:effectLst>
                  <a:outerShdw blurRad="38100" dist="38100" dir="2700000" algn="tl">
                    <a:srgbClr val="000000">
                      <a:alpha val="43137"/>
                    </a:srgbClr>
                  </a:outerShdw>
                </a:effectLst>
              </a:rPr>
              <a:t> the Seed to whom the  promise had come” (Gal. 3:19a).</a:t>
            </a:r>
          </a:p>
          <a:p>
            <a:r>
              <a:rPr lang="en-US" dirty="0" smtClean="0">
                <a:effectLst>
                  <a:outerShdw blurRad="38100" dist="38100" dir="2700000" algn="tl">
                    <a:srgbClr val="000000">
                      <a:alpha val="43137"/>
                    </a:srgbClr>
                  </a:outerShdw>
                </a:effectLst>
              </a:rPr>
              <a:t>Its “ceremonies and civil institutions were mere copies of the heavenly reality (Ex. 25:9; Heb. 9:23) and temporary teaching devices until the ‘surety’ of the ‘better covenant’ arrived (Heb. 7:22)” (Kaiser  21).</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Having an interim purpose, the Law was specifically given to the nation of Israel, not the nation of the Redeemed (both Jew and Gentile), who have the Law written on their hearts and live by the Spirit (1 Pt. 2:9; Jer. 31:33; Heb. 9:14).</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The Law was never intended to replace God’s promises to Abraham, nor was it a substitute means of salvation.</a:t>
            </a:r>
          </a:p>
          <a:p>
            <a:r>
              <a:rPr lang="en-US" dirty="0" smtClean="0">
                <a:effectLst>
                  <a:outerShdw blurRad="38100" dist="38100" dir="2700000" algn="tl">
                    <a:srgbClr val="000000">
                      <a:alpha val="43137"/>
                    </a:srgbClr>
                  </a:outerShdw>
                </a:effectLst>
              </a:rPr>
              <a:t>God’s unconditional promises to Abraham were still in force.</a:t>
            </a:r>
          </a:p>
          <a:p>
            <a:r>
              <a:rPr lang="en-US" dirty="0" smtClean="0">
                <a:effectLst>
                  <a:outerShdw blurRad="38100" dist="38100" dir="2700000" algn="tl">
                    <a:srgbClr val="000000">
                      <a:alpha val="43137"/>
                    </a:srgbClr>
                  </a:outerShdw>
                </a:effectLst>
              </a:rPr>
              <a:t>What God wanted to do was to make the nation of Israel into a model society through which God would demonstrate His righteousness, mercy, and faithfulness to all the nations (Deut. 4:6).</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This purpose was in fulfillment of the promise to Abraham (Ge. 12:2-3).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b="1" dirty="0" smtClean="0">
                <a:effectLst>
                  <a:outerShdw blurRad="38100" dist="38100" dir="2700000" algn="tl">
                    <a:srgbClr val="000000">
                      <a:alpha val="43137"/>
                    </a:srgbClr>
                  </a:outerShdw>
                </a:effectLst>
              </a:rPr>
              <a:t>The Law and the New Covenant</a:t>
            </a:r>
          </a:p>
          <a:p>
            <a:r>
              <a:rPr lang="en-US" dirty="0" smtClean="0">
                <a:effectLst>
                  <a:outerShdw blurRad="38100" dist="38100" dir="2700000" algn="tl">
                    <a:srgbClr val="000000">
                      <a:alpha val="43137"/>
                    </a:srgbClr>
                  </a:outerShdw>
                </a:effectLst>
              </a:rPr>
              <a:t>How do we relate to the Law under the New Covenant?  Paul says we are dead to it (Gal. 2:19-21; cf. Ro. 7:4.).</a:t>
            </a:r>
          </a:p>
          <a:p>
            <a:r>
              <a:rPr lang="en-US" dirty="0" smtClean="0">
                <a:effectLst>
                  <a:outerShdw blurRad="38100" dist="38100" dir="2700000" algn="tl">
                    <a:srgbClr val="000000">
                      <a:alpha val="43137"/>
                    </a:srgbClr>
                  </a:outerShdw>
                </a:effectLst>
              </a:rPr>
              <a:t>Just as we died to sin through our identification in Christ’s death, so we have died to the Law.</a:t>
            </a:r>
          </a:p>
          <a:p>
            <a:r>
              <a:rPr lang="en-US" dirty="0" smtClean="0">
                <a:effectLst>
                  <a:outerShdw blurRad="38100" dist="38100" dir="2700000" algn="tl">
                    <a:srgbClr val="000000">
                      <a:alpha val="43137"/>
                    </a:srgbClr>
                  </a:outerShdw>
                </a:effectLst>
              </a:rPr>
              <a:t>We should never forget our present status as new creations “in Christ” (2 Cor. 5:17; Gal 6:15).  When He died, we died.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As dead people through the power of faith and the Spirit, we are no longer subject to sin or the Law.</a:t>
            </a:r>
          </a:p>
          <a:p>
            <a:r>
              <a:rPr lang="en-US" dirty="0" smtClean="0">
                <a:effectLst>
                  <a:outerShdw blurRad="38100" dist="38100" dir="2700000" algn="tl">
                    <a:srgbClr val="000000">
                      <a:alpha val="43137"/>
                    </a:srgbClr>
                  </a:outerShdw>
                </a:effectLst>
              </a:rPr>
              <a:t>Does this make us lawless?  Of course not!  The law of life in Christ Jesus enables us to live the life of heaven on earth.</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life of heaven is available to us because we are “in Christ”—whether seated with Him in heavenly places (Eph. 1:3; 2:6) or whether continually approaching “the throne of grace with confidence” (He. 4:16).</a:t>
            </a:r>
          </a:p>
          <a:p>
            <a:r>
              <a:rPr lang="en-US" dirty="0" smtClean="0">
                <a:effectLst>
                  <a:outerShdw blurRad="38100" dist="38100" dir="2700000" algn="tl">
                    <a:srgbClr val="000000">
                      <a:alpha val="43137"/>
                    </a:srgbClr>
                  </a:outerShdw>
                </a:effectLst>
              </a:rPr>
              <a:t>This life with Christ in heaven follows the perfect holiness of God (which is the ultimate basis of the Law).</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Mosaic Law, as good as it was, did not always reflect God’s perfect standard.</a:t>
            </a:r>
          </a:p>
          <a:p>
            <a:r>
              <a:rPr lang="en-US" dirty="0" smtClean="0">
                <a:effectLst>
                  <a:outerShdw blurRad="38100" dist="38100" dir="2700000" algn="tl">
                    <a:srgbClr val="000000">
                      <a:alpha val="43137"/>
                    </a:srgbClr>
                  </a:outerShdw>
                </a:effectLst>
              </a:rPr>
              <a:t>Christ often taught a higher standard to the requirements of the Law.</a:t>
            </a:r>
          </a:p>
          <a:p>
            <a:r>
              <a:rPr lang="en-US" dirty="0" smtClean="0">
                <a:effectLst>
                  <a:outerShdw blurRad="38100" dist="38100" dir="2700000" algn="tl">
                    <a:srgbClr val="000000">
                      <a:alpha val="43137"/>
                    </a:srgbClr>
                  </a:outerShdw>
                </a:effectLst>
              </a:rPr>
              <a:t>Matthew 5 records these comparisons between the Law and Christ’s higher standard.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God sovereignly chose the Israelites and extended His grace once more to them in covenant, but this time their relationship was conditional.</a:t>
            </a:r>
          </a:p>
          <a:p>
            <a:r>
              <a:rPr lang="en-US" dirty="0" smtClean="0">
                <a:effectLst>
                  <a:outerShdw blurRad="38100" dist="38100" dir="2700000" algn="tl">
                    <a:srgbClr val="000000">
                      <a:alpha val="43137"/>
                    </a:srgbClr>
                  </a:outerShdw>
                </a:effectLst>
              </a:rPr>
              <a:t>They were to “keep the commands and laws” (Deut. 7:11) and suffer dire consequences if they did not keep them.</a:t>
            </a:r>
          </a:p>
          <a:p>
            <a:r>
              <a:rPr lang="en-US" dirty="0" smtClean="0">
                <a:effectLst>
                  <a:outerShdw blurRad="38100" dist="38100" dir="2700000" algn="tl">
                    <a:srgbClr val="000000">
                      <a:alpha val="43137"/>
                    </a:srgbClr>
                  </a:outerShdw>
                </a:effectLst>
              </a:rPr>
              <a:t>Deuteronomy 28 and 29 records the promise of blessing for obedience and cursing for disobedience  (Deut. 28:1-2, 15).</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At least in the examples of divorce and slavery, the law stipulated convenient terms for hardened hearts (Mt. 19:7-9; Philemon).</a:t>
            </a:r>
          </a:p>
          <a:p>
            <a:r>
              <a:rPr lang="en-US" dirty="0" smtClean="0">
                <a:effectLst>
                  <a:outerShdw blurRad="38100" dist="38100" dir="2700000" algn="tl">
                    <a:srgbClr val="000000">
                      <a:alpha val="43137"/>
                    </a:srgbClr>
                  </a:outerShdw>
                </a:effectLst>
              </a:rPr>
              <a:t>Paul noted how we now meet the righteous requirements of the Law (Ro. 8:3-4).</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Mosaic Law brought death in that it condemned all who could not keep its requirements.</a:t>
            </a:r>
          </a:p>
          <a:p>
            <a:r>
              <a:rPr lang="en-US" dirty="0" smtClean="0">
                <a:effectLst>
                  <a:outerShdw blurRad="38100" dist="38100" dir="2700000" algn="tl">
                    <a:srgbClr val="000000">
                      <a:alpha val="43137"/>
                    </a:srgbClr>
                  </a:outerShdw>
                </a:effectLst>
              </a:rPr>
              <a:t>The presence of God’s Spirit in us gives us the new heart that enables us to keep the righteous requirements of the Law.</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Randall Gleason noted, “Thus the change from the Old Covenant to the New Covenant does not entail a change in the Law but rather a change in the believer’s ability to obey the Law” (Gleason 74).</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Holy Spirit brings the life of the kingdom of heaven to us now by faith.</a:t>
            </a:r>
          </a:p>
          <a:p>
            <a:r>
              <a:rPr lang="en-US" dirty="0" smtClean="0">
                <a:effectLst>
                  <a:outerShdw blurRad="38100" dist="38100" dir="2700000" algn="tl">
                    <a:srgbClr val="000000">
                      <a:alpha val="43137"/>
                    </a:srgbClr>
                  </a:outerShdw>
                </a:effectLst>
              </a:rPr>
              <a:t>In the future at the Lord’s return, we will live that life in fullness and perfection (Heb. 10:13-14).</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Where we can adjust the culture of this life to reflect the culture of heaven, we should use every godly means.</a:t>
            </a:r>
          </a:p>
          <a:p>
            <a:r>
              <a:rPr lang="en-US" dirty="0" smtClean="0">
                <a:effectLst>
                  <a:outerShdw blurRad="38100" dist="38100" dir="2700000" algn="tl">
                    <a:srgbClr val="000000">
                      <a:alpha val="43137"/>
                    </a:srgbClr>
                  </a:outerShdw>
                </a:effectLst>
              </a:rPr>
              <a:t>Our purpose is not to reproduce the Mosaic culture, but the life of heaven.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t>The Value of the Law</a:t>
            </a:r>
          </a:p>
          <a:p>
            <a:r>
              <a:rPr lang="en-US" dirty="0" smtClean="0">
                <a:effectLst>
                  <a:outerShdw blurRad="38100" dist="38100" dir="2700000" algn="tl">
                    <a:srgbClr val="000000">
                      <a:alpha val="43137"/>
                    </a:srgbClr>
                  </a:outerShdw>
                </a:effectLst>
              </a:rPr>
              <a:t>Does this mean that we discard the Law as valueless for us?  By no means!  Since we live in tension between the fully realized life of heaven and our present fallen existence, and since we live with unbelievers who need restraints provided by the Law, the Law provides tremendous didactic, social, and civil application, at least in its principles.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However, where the cross has fulfilled the ceremonial aspects of the Law, we should not seek to duplicate them.</a:t>
            </a:r>
          </a:p>
          <a:p>
            <a:r>
              <a:rPr lang="en-US" dirty="0" smtClean="0">
                <a:effectLst>
                  <a:outerShdw blurRad="38100" dist="38100" dir="2700000" algn="tl">
                    <a:srgbClr val="000000">
                      <a:alpha val="43137"/>
                    </a:srgbClr>
                  </a:outerShdw>
                </a:effectLst>
              </a:rPr>
              <a:t>For instance, we no longer need to offer animal sacrifices since Christ is our once-for-all sacrifice for sins (He. 9; 13:11-14).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72706" name="Picture 2" descr="http://www.slate.com/content/dam/slate/archive/2009/04/1_123125_2088260_2209982_2214799_090409_fb_jesustn.jpg"/>
          <p:cNvPicPr>
            <a:picLocks noChangeAspect="1" noChangeArrowheads="1"/>
          </p:cNvPicPr>
          <p:nvPr/>
        </p:nvPicPr>
        <p:blipFill>
          <a:blip r:embed="rId2" cstate="print"/>
          <a:srcRect/>
          <a:stretch>
            <a:fillRect/>
          </a:stretch>
        </p:blipFill>
        <p:spPr bwMode="auto">
          <a:xfrm>
            <a:off x="2781912" y="1066800"/>
            <a:ext cx="3850748" cy="5715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We no longer worship at the tabernacle since we are now the temple of the Holy Spirit (1 Cor. 3:16; 6:19).</a:t>
            </a:r>
          </a:p>
          <a:p>
            <a:r>
              <a:rPr lang="en-US" dirty="0" smtClean="0">
                <a:effectLst>
                  <a:outerShdw blurRad="38100" dist="38100" dir="2700000" algn="tl">
                    <a:srgbClr val="000000">
                      <a:alpha val="43137"/>
                    </a:srgbClr>
                  </a:outerShdw>
                </a:effectLst>
              </a:rPr>
              <a:t>Since we can live continually in the Sabbath rest of heaven by faith, there are no special “holy days” (Col. 2:16-17).</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nation of Israel failed to keep the Law over and over again.</a:t>
            </a:r>
          </a:p>
          <a:p>
            <a:r>
              <a:rPr lang="en-US" dirty="0" smtClean="0">
                <a:effectLst>
                  <a:outerShdw blurRad="38100" dist="38100" dir="2700000" algn="tl">
                    <a:srgbClr val="000000">
                      <a:alpha val="43137"/>
                    </a:srgbClr>
                  </a:outerShdw>
                </a:effectLst>
              </a:rPr>
              <a:t>Because of man’s weakness, the Law failed to adequately provide the means for righteousness.</a:t>
            </a:r>
          </a:p>
          <a:p>
            <a:r>
              <a:rPr lang="en-US" dirty="0" smtClean="0">
                <a:effectLst>
                  <a:outerShdw blurRad="38100" dist="38100" dir="2700000" algn="tl">
                    <a:srgbClr val="000000">
                      <a:alpha val="43137"/>
                    </a:srgbClr>
                  </a:outerShdw>
                </a:effectLst>
              </a:rPr>
              <a:t>“The law is not based on faith...” (Gal. 3:12a) but on works.  It could never provide salvation (Gal. 2:15-21; 3:21-22).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It is interesting that the list of blessings in Deuteronomy 28 is arranged as an acrostic in the Hebrew, beginning with the first letter of the Hebrew alphabet and ending with the last letter (aleph to tau).</a:t>
            </a:r>
          </a:p>
          <a:p>
            <a:r>
              <a:rPr lang="en-US" dirty="0" smtClean="0">
                <a:effectLst>
                  <a:outerShdw blurRad="38100" dist="38100" dir="2700000" algn="tl">
                    <a:srgbClr val="000000">
                      <a:alpha val="43137"/>
                    </a:srgbClr>
                  </a:outerShdw>
                </a:effectLst>
              </a:rPr>
              <a:t>The list of curses is not so complete.</a:t>
            </a:r>
          </a:p>
          <a:p>
            <a:r>
              <a:rPr lang="en-US" dirty="0" smtClean="0">
                <a:effectLst>
                  <a:outerShdw blurRad="38100" dist="38100" dir="2700000" algn="tl">
                    <a:srgbClr val="000000">
                      <a:alpha val="43137"/>
                    </a:srgbClr>
                  </a:outerShdw>
                </a:effectLst>
              </a:rPr>
              <a:t>To the Hebrew reader it was probably apparent that the text displayed God’s blessings as far more comprehensive than His curses.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failure of this model society once-for-all demonstrated that we need a Savior—the promised Seed to Abraham (Genesis 22:18; Gal. 3:24).</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Law, as an external set of rules, is not sufficient to produce righteousness.  Under the Mosaic Covenant, the Law was written on tablets of stone.</a:t>
            </a:r>
          </a:p>
          <a:p>
            <a:r>
              <a:rPr lang="en-US" dirty="0" smtClean="0">
                <a:effectLst>
                  <a:outerShdw blurRad="38100" dist="38100" dir="2700000" algn="tl">
                    <a:srgbClr val="000000">
                      <a:alpha val="43137"/>
                    </a:srgbClr>
                  </a:outerShdw>
                </a:effectLst>
              </a:rPr>
              <a:t>Under the New Covenant, the law is written on our hearts by the Spirit thus providing the necessary change of our inner nature (cf. Jer. 31:33; Ezek. 36:26).</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73730" name="Picture 2" descr="http://1.bp.blogspot.com/_QVtPk6brgO4/TFsBBeFud4I/AAAAAAAABnE/qZuaDxK351Y/s1600/heart-on-fire2.jpg"/>
          <p:cNvPicPr>
            <a:picLocks noChangeAspect="1" noChangeArrowheads="1"/>
          </p:cNvPicPr>
          <p:nvPr/>
        </p:nvPicPr>
        <p:blipFill>
          <a:blip r:embed="rId2" cstate="print"/>
          <a:srcRect/>
          <a:stretch>
            <a:fillRect/>
          </a:stretch>
        </p:blipFill>
        <p:spPr bwMode="auto">
          <a:xfrm>
            <a:off x="2057400" y="1752600"/>
            <a:ext cx="4953000" cy="467375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Paul summarized all of this in 2 Corinthians 3:7-11.</a:t>
            </a:r>
          </a:p>
          <a:p>
            <a:r>
              <a:rPr lang="en-US" dirty="0" smtClean="0">
                <a:effectLst>
                  <a:outerShdw blurRad="38100" dist="38100" dir="2700000" algn="tl">
                    <a:srgbClr val="000000">
                      <a:alpha val="43137"/>
                    </a:srgbClr>
                  </a:outerShdw>
                </a:effectLst>
              </a:rPr>
              <a:t>Let us go forward, then, as New Creations in Christ Jesus, dead to sin and the Law, made righteous by the blood of Christ, and empowered by the Spirit, to live the life of the kingdom of heaven.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t>Terms of Restoration</a:t>
            </a:r>
          </a:p>
          <a:p>
            <a:r>
              <a:rPr lang="en-US" dirty="0" smtClean="0">
                <a:effectLst>
                  <a:outerShdw blurRad="38100" dist="38100" dir="2700000" algn="tl">
                    <a:srgbClr val="000000">
                      <a:alpha val="43137"/>
                    </a:srgbClr>
                  </a:outerShdw>
                </a:effectLst>
              </a:rPr>
              <a:t>The promise of restoration was an important covenant clause and one that holds important truths for us today (Deut. 30:1-6).</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Solomon’s prophetic prayer in 2 Chronicles 6 is based on the terms of the Mosaic covenant.  Solomon interceded for the people according to the promise of restoration.</a:t>
            </a:r>
          </a:p>
          <a:p>
            <a:r>
              <a:rPr lang="en-US" dirty="0" smtClean="0">
                <a:effectLst>
                  <a:outerShdw blurRad="38100" dist="38100" dir="2700000" algn="tl">
                    <a:srgbClr val="000000">
                      <a:alpha val="43137"/>
                    </a:srgbClr>
                  </a:outerShdw>
                </a:effectLst>
              </a:rPr>
              <a:t>If the people sinned and were led away to captivity, and if they repented, then God would bring them out of captivity and restore their covenant blessings (2 Chron. 6:36-39).</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affirmed His covenant promises in answer to Solomon (2 Chron. 7:13-14).</a:t>
            </a:r>
          </a:p>
          <a:p>
            <a:r>
              <a:rPr lang="en-US" dirty="0" smtClean="0">
                <a:effectLst>
                  <a:outerShdw blurRad="38100" dist="38100" dir="2700000" algn="tl">
                    <a:srgbClr val="000000">
                      <a:alpha val="43137"/>
                    </a:srgbClr>
                  </a:outerShdw>
                </a:effectLst>
              </a:rPr>
              <a:t>We should note carefully that </a:t>
            </a:r>
            <a:r>
              <a:rPr lang="en-US" i="1" dirty="0" smtClean="0">
                <a:effectLst>
                  <a:outerShdw blurRad="38100" dist="38100" dir="2700000" algn="tl">
                    <a:srgbClr val="000000">
                      <a:alpha val="43137"/>
                    </a:srgbClr>
                  </a:outerShdw>
                </a:effectLst>
              </a:rPr>
              <a:t>unless the condition of national repentance was met, the hope of restoration could never be fulfilled</a:t>
            </a:r>
            <a:r>
              <a:rPr lang="en-US" dirty="0" smtClean="0">
                <a:effectLst>
                  <a:outerShdw blurRad="38100" dist="38100" dir="2700000" algn="tl">
                    <a:srgbClr val="000000">
                      <a:alpha val="43137"/>
                    </a:srgbClr>
                  </a:outerShdw>
                </a:effectLst>
              </a:rPr>
              <a:t>.</a:t>
            </a:r>
          </a:p>
          <a:p>
            <a:r>
              <a:rPr lang="en-US" dirty="0" smtClean="0">
                <a:effectLst>
                  <a:outerShdw blurRad="38100" dist="38100" dir="2700000" algn="tl">
                    <a:srgbClr val="000000">
                      <a:alpha val="43137"/>
                    </a:srgbClr>
                  </a:outerShdw>
                </a:effectLst>
              </a:rPr>
              <a:t>God made the covenant with the nation.  Therefore, the whole nation was responsible to keep the covenant terms and the whole nation would need to repent.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Over the centuries, the nations of Israel and Judah did not keep the covenant terms and sinned before God.</a:t>
            </a:r>
          </a:p>
          <a:p>
            <a:r>
              <a:rPr lang="en-US" dirty="0" smtClean="0">
                <a:effectLst>
                  <a:outerShdw blurRad="38100" dist="38100" dir="2700000" algn="tl">
                    <a:srgbClr val="000000">
                      <a:alpha val="43137"/>
                    </a:srgbClr>
                  </a:outerShdw>
                </a:effectLst>
              </a:rPr>
              <a:t>The Lord raised up the nations of Assyria and Babylon to take Israel and Judah into captivity.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During the days of Babylon’s siege of Jerusalem, the Lord pledged His word to Jeremiah to restore the nation of Israel and Judah.</a:t>
            </a:r>
          </a:p>
          <a:p>
            <a:r>
              <a:rPr lang="en-US" dirty="0" smtClean="0">
                <a:effectLst>
                  <a:outerShdw blurRad="38100" dist="38100" dir="2700000" algn="tl">
                    <a:srgbClr val="000000">
                      <a:alpha val="43137"/>
                    </a:srgbClr>
                  </a:outerShdw>
                </a:effectLst>
              </a:rPr>
              <a:t>His pledge was as certain as His covenant with day and night (Jer. 33:25-26).</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prophets Jeremiah and Ezekiel frequently spoke of the restoration to come (Jer. 29:14; 30:3; 32:44; Ezek. 11:17; 20:41-42; 36:24; 37:21).</a:t>
            </a:r>
          </a:p>
          <a:p>
            <a:r>
              <a:rPr lang="en-US" dirty="0" smtClean="0">
                <a:effectLst>
                  <a:outerShdw blurRad="38100" dist="38100" dir="2700000" algn="tl">
                    <a:srgbClr val="000000">
                      <a:alpha val="43137"/>
                    </a:srgbClr>
                  </a:outerShdw>
                </a:effectLst>
              </a:rPr>
              <a:t>In captivity, the prophet Daniel prayed a prayer of national repentance (Daniel 9:4-5, 9-11, 18-19).  </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the Mosaic covenant, the terms take the concrete form of law.</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Judgment had come to Israel according to the covenant terms.</a:t>
            </a:r>
          </a:p>
          <a:p>
            <a:r>
              <a:rPr lang="en-US" dirty="0" smtClean="0">
                <a:effectLst>
                  <a:outerShdw blurRad="38100" dist="38100" dir="2700000" algn="tl">
                    <a:srgbClr val="000000">
                      <a:alpha val="43137"/>
                    </a:srgbClr>
                  </a:outerShdw>
                </a:effectLst>
              </a:rPr>
              <a:t>But the covenant terms included mercy even in the midst of judgment.</a:t>
            </a:r>
          </a:p>
          <a:p>
            <a:r>
              <a:rPr lang="en-US" dirty="0" smtClean="0">
                <a:effectLst>
                  <a:outerShdw blurRad="38100" dist="38100" dir="2700000" algn="tl">
                    <a:srgbClr val="000000">
                      <a:alpha val="43137"/>
                    </a:srgbClr>
                  </a:outerShdw>
                </a:effectLst>
              </a:rPr>
              <a:t>It was on the basis of this restoration clause and God’s covenant mercy (“</a:t>
            </a:r>
            <a:r>
              <a:rPr lang="en-US" dirty="0" err="1" smtClean="0">
                <a:effectLst>
                  <a:outerShdw blurRad="38100" dist="38100" dir="2700000" algn="tl">
                    <a:srgbClr val="000000">
                      <a:alpha val="43137"/>
                    </a:srgbClr>
                  </a:outerShdw>
                </a:effectLst>
              </a:rPr>
              <a:t>hesed</a:t>
            </a:r>
            <a:r>
              <a:rPr lang="en-US" dirty="0" smtClean="0">
                <a:effectLst>
                  <a:outerShdw blurRad="38100" dist="38100" dir="2700000" algn="tl">
                    <a:srgbClr val="000000">
                      <a:alpha val="43137"/>
                    </a:srgbClr>
                  </a:outerShdw>
                </a:effectLst>
              </a:rPr>
              <a:t>”) that Daniel prayed the prayer of repentance for the nation.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Daniel acted as the representative of a humbled nation and moved the hand of God for restoration.</a:t>
            </a:r>
          </a:p>
        </p:txBody>
      </p:sp>
      <p:pic>
        <p:nvPicPr>
          <p:cNvPr id="4" name="Picture 2" descr="http://bibledaily.files.wordpress.com/2009/11/danielcaughtpraying.jpg"/>
          <p:cNvPicPr>
            <a:picLocks noChangeAspect="1" noChangeArrowheads="1"/>
          </p:cNvPicPr>
          <p:nvPr/>
        </p:nvPicPr>
        <p:blipFill>
          <a:blip r:embed="rId2" cstate="print"/>
          <a:srcRect/>
          <a:stretch>
            <a:fillRect/>
          </a:stretch>
        </p:blipFill>
        <p:spPr bwMode="auto">
          <a:xfrm>
            <a:off x="4191000" y="2971800"/>
            <a:ext cx="3048000" cy="371856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Will the nation of Israel receive all the covenant blessings?  Not unless they too respond in the faith of Abraham and receive their Messiah. </a:t>
            </a:r>
          </a:p>
          <a:p>
            <a:r>
              <a:rPr lang="en-US" dirty="0" smtClean="0">
                <a:effectLst>
                  <a:outerShdw blurRad="38100" dist="38100" dir="2700000" algn="tl">
                    <a:srgbClr val="000000">
                      <a:alpha val="43137"/>
                    </a:srgbClr>
                  </a:outerShdw>
                </a:effectLst>
              </a:rPr>
              <a:t>Paul addresses this question in Romans 11:23-27.</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restoration clause in the Mosaic Law demonstrates God’s mercy, longsuffering, and desire to restore relationship.</a:t>
            </a:r>
          </a:p>
          <a:p>
            <a:r>
              <a:rPr lang="en-US" dirty="0" smtClean="0">
                <a:effectLst>
                  <a:outerShdw blurRad="38100" dist="38100" dir="2700000" algn="tl">
                    <a:srgbClr val="000000">
                      <a:alpha val="43137"/>
                    </a:srgbClr>
                  </a:outerShdw>
                </a:effectLst>
              </a:rPr>
              <a:t>Despite the backsliding of His People, God makes provision to restore them when they repent.</a:t>
            </a:r>
          </a:p>
          <a:p>
            <a:r>
              <a:rPr lang="en-US" dirty="0" smtClean="0">
                <a:effectLst>
                  <a:outerShdw blurRad="38100" dist="38100" dir="2700000" algn="tl">
                    <a:srgbClr val="000000">
                      <a:alpha val="43137"/>
                    </a:srgbClr>
                  </a:outerShdw>
                </a:effectLst>
              </a:rPr>
              <a:t>He has always been faithful to keep the covenant and has not forsaken His people.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fontScale="92500" lnSpcReduction="10000"/>
          </a:bodyPr>
          <a:lstStyle/>
          <a:p>
            <a:r>
              <a:rPr lang="en-US" b="1" dirty="0" smtClean="0">
                <a:effectLst>
                  <a:outerShdw blurRad="38100" dist="38100" dir="2700000" algn="tl">
                    <a:srgbClr val="000000">
                      <a:alpha val="43137"/>
                    </a:srgbClr>
                  </a:outerShdw>
                </a:effectLst>
              </a:rPr>
              <a:t>Fellowship at the Tabernacle</a:t>
            </a:r>
          </a:p>
          <a:p>
            <a:r>
              <a:rPr lang="en-US" dirty="0" smtClean="0">
                <a:effectLst>
                  <a:outerShdw blurRad="38100" dist="38100" dir="2700000" algn="tl">
                    <a:srgbClr val="000000">
                      <a:alpha val="43137"/>
                    </a:srgbClr>
                  </a:outerShdw>
                </a:effectLst>
              </a:rPr>
              <a:t>Part of the terms of the Mosaic Covenant was God’s instructions to Moses to build a tent so that God could dwell (tabernacle) among His people (Exodus 25:8).</a:t>
            </a:r>
          </a:p>
          <a:p>
            <a:r>
              <a:rPr lang="en-US" dirty="0" smtClean="0">
                <a:effectLst>
                  <a:outerShdw blurRad="38100" dist="38100" dir="2700000" algn="tl">
                    <a:srgbClr val="000000">
                      <a:alpha val="43137"/>
                    </a:srgbClr>
                  </a:outerShdw>
                </a:effectLst>
              </a:rPr>
              <a:t>The Israelites were to make the structure out of materials collected from the Egyptians when the Israelites departed from Goshen.</a:t>
            </a:r>
          </a:p>
          <a:p>
            <a:r>
              <a:rPr lang="en-US" dirty="0" smtClean="0">
                <a:effectLst>
                  <a:outerShdw blurRad="38100" dist="38100" dir="2700000" algn="tl">
                    <a:srgbClr val="000000">
                      <a:alpha val="43137"/>
                    </a:srgbClr>
                  </a:outerShdw>
                </a:effectLst>
              </a:rPr>
              <a:t>They were to build this tent in the wilderness as a portable structure to be taken with the nation as they journeyed.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74756" name="Picture 4" descr="http://www.thefamishedpatriot.com/wp-content/uploads/2011/11/tabernacle-in-the-wilderness.jpg"/>
          <p:cNvPicPr>
            <a:picLocks noChangeAspect="1" noChangeArrowheads="1"/>
          </p:cNvPicPr>
          <p:nvPr/>
        </p:nvPicPr>
        <p:blipFill>
          <a:blip r:embed="rId2" cstate="print"/>
          <a:srcRect/>
          <a:stretch>
            <a:fillRect/>
          </a:stretch>
        </p:blipFill>
        <p:spPr bwMode="auto">
          <a:xfrm>
            <a:off x="1676400" y="1752600"/>
            <a:ext cx="5786559" cy="4724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At the dedication of the structure, “the glory of the Lord filled the tabernacle” (Ex. 40:34).  God’s presence remained manifest in the cloud by day, the pillar of fire by night (Ex. 13:21-22), and in the Shekinah glory that appeared above the mercy seat in the compartment called the Holy of Holies.  </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was “enthroned” on the Cherubim.</a:t>
            </a:r>
          </a:p>
          <a:p>
            <a:r>
              <a:rPr lang="en-US" dirty="0" smtClean="0">
                <a:effectLst>
                  <a:outerShdw blurRad="38100" dist="38100" dir="2700000" algn="tl">
                    <a:srgbClr val="000000">
                      <a:alpha val="43137"/>
                    </a:srgbClr>
                  </a:outerShdw>
                </a:effectLst>
              </a:rPr>
              <a:t>Here God gave commands for the nation (Ex. 25:22).</a:t>
            </a:r>
          </a:p>
          <a:p>
            <a:r>
              <a:rPr lang="en-US" dirty="0" smtClean="0">
                <a:effectLst>
                  <a:outerShdw blurRad="38100" dist="38100" dir="2700000" algn="tl">
                    <a:srgbClr val="000000">
                      <a:alpha val="43137"/>
                    </a:srgbClr>
                  </a:outerShdw>
                </a:effectLst>
              </a:rPr>
              <a:t>See 1 Sa. 4:4; 2 Sa. 6:2; 1 Chron. 13:6; Ps. 99:1; Is. 37:16.</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The tabernacle was therefore a visible reminder of God’s presence and awesome greatness.</a:t>
            </a:r>
          </a:p>
          <a:p>
            <a:r>
              <a:rPr lang="en-US" dirty="0" smtClean="0"/>
              <a:t>“A new sense of the ‘closeness’ and active presence of God was to be Israel’s” (</a:t>
            </a:r>
            <a:r>
              <a:rPr lang="en-US" dirty="0" err="1" smtClean="0"/>
              <a:t>Kaiser,</a:t>
            </a:r>
            <a:r>
              <a:rPr lang="en-US" i="1" dirty="0" err="1" smtClean="0"/>
              <a:t>Toward</a:t>
            </a:r>
            <a:r>
              <a:rPr lang="en-US" dirty="0" smtClean="0"/>
              <a:t> 119).</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But since only the priests entered the Holy Place, and only the High Priest entered the Holy of Holies, it was also a reminder of the separation between a holy God and a sinful people. </a:t>
            </a:r>
          </a:p>
          <a:p>
            <a:r>
              <a:rPr lang="en-US" dirty="0" smtClean="0">
                <a:effectLst>
                  <a:outerShdw blurRad="38100" dist="38100" dir="2700000" algn="tl">
                    <a:srgbClr val="000000">
                      <a:alpha val="43137"/>
                    </a:srgbClr>
                  </a:outerShdw>
                </a:effectLst>
              </a:rPr>
              <a:t>Curtains and veils separated the people from God.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Background and Purpose</a:t>
            </a:r>
          </a:p>
          <a:p>
            <a:r>
              <a:rPr lang="en-US" dirty="0" smtClean="0">
                <a:effectLst>
                  <a:outerShdw blurRad="38100" dist="38100" dir="2700000" algn="tl">
                    <a:srgbClr val="000000">
                      <a:alpha val="43137"/>
                    </a:srgbClr>
                  </a:outerShdw>
                </a:effectLst>
              </a:rPr>
              <a:t>Under Joseph’s tutelage in Egypt, God fulfilled His promise to Abraham to make his descendants numerous and great.</a:t>
            </a:r>
          </a:p>
          <a:p>
            <a:r>
              <a:rPr lang="en-US" dirty="0" smtClean="0">
                <a:effectLst>
                  <a:outerShdw blurRad="38100" dist="38100" dir="2700000" algn="tl">
                    <a:srgbClr val="000000">
                      <a:alpha val="43137"/>
                    </a:srgbClr>
                  </a:outerShdw>
                </a:effectLst>
              </a:rPr>
              <a:t>As they grew to a great people, however, they were forced under the repressive rule of their Egyptian taskmasters.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tabernacle could not perfectly provide immediate and intimate fellowship with God.</a:t>
            </a:r>
          </a:p>
          <a:p>
            <a:r>
              <a:rPr lang="en-US" dirty="0" smtClean="0">
                <a:effectLst>
                  <a:outerShdw blurRad="38100" dist="38100" dir="2700000" algn="tl">
                    <a:srgbClr val="000000">
                      <a:alpha val="43137"/>
                    </a:srgbClr>
                  </a:outerShdw>
                </a:effectLst>
              </a:rPr>
              <a:t>Only through the atonement of Christ has total freedom of access to God been made available (He. 10:19-22).</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Summary</a:t>
            </a:r>
          </a:p>
          <a:p>
            <a:r>
              <a:rPr lang="en-US" dirty="0" smtClean="0">
                <a:effectLst>
                  <a:outerShdw blurRad="38100" dist="38100" dir="2700000" algn="tl">
                    <a:srgbClr val="000000">
                      <a:alpha val="43137"/>
                    </a:srgbClr>
                  </a:outerShdw>
                </a:effectLst>
              </a:rPr>
              <a:t>The covenant to Moses and the people of Israel had a temporary application to forge a nation through law.</a:t>
            </a:r>
          </a:p>
          <a:p>
            <a:r>
              <a:rPr lang="en-US" dirty="0" smtClean="0">
                <a:effectLst>
                  <a:outerShdw blurRad="38100" dist="38100" dir="2700000" algn="tl">
                    <a:srgbClr val="000000">
                      <a:alpha val="43137"/>
                    </a:srgbClr>
                  </a:outerShdw>
                </a:effectLst>
              </a:rPr>
              <a:t>The Law taught the people right from wrong and the various penalties for sin.</a:t>
            </a:r>
          </a:p>
          <a:p>
            <a:r>
              <a:rPr lang="en-US" dirty="0" smtClean="0">
                <a:effectLst>
                  <a:outerShdw blurRad="38100" dist="38100" dir="2700000" algn="tl">
                    <a:srgbClr val="000000">
                      <a:alpha val="43137"/>
                    </a:srgbClr>
                  </a:outerShdw>
                </a:effectLst>
              </a:rPr>
              <a:t>The Law continues to have important didactic purposes for today.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Unfortunately, even though the penalties restrain sinners to a degree, the Law lacks the power to make anyone righteous.</a:t>
            </a:r>
          </a:p>
          <a:p>
            <a:r>
              <a:rPr lang="en-US" dirty="0" smtClean="0">
                <a:effectLst>
                  <a:outerShdw blurRad="38100" dist="38100" dir="2700000" algn="tl">
                    <a:srgbClr val="000000">
                      <a:alpha val="43137"/>
                    </a:srgbClr>
                  </a:outerShdw>
                </a:effectLst>
              </a:rPr>
              <a:t>All of us are Law breakers.</a:t>
            </a:r>
          </a:p>
          <a:p>
            <a:r>
              <a:rPr lang="en-US" dirty="0" smtClean="0">
                <a:effectLst>
                  <a:outerShdw blurRad="38100" dist="38100" dir="2700000" algn="tl">
                    <a:srgbClr val="000000">
                      <a:alpha val="43137"/>
                    </a:srgbClr>
                  </a:outerShdw>
                </a:effectLst>
              </a:rPr>
              <a:t>Even though repentance brings restoration, in the end, the Law condemns </a:t>
            </a:r>
            <a:r>
              <a:rPr lang="en-US" dirty="0" smtClean="0">
                <a:effectLst>
                  <a:outerShdw blurRad="38100" dist="38100" dir="2700000" algn="tl">
                    <a:srgbClr val="000000">
                      <a:alpha val="43137"/>
                    </a:srgbClr>
                  </a:outerShdw>
                </a:effectLst>
              </a:rPr>
              <a:t>everyone—it </a:t>
            </a:r>
            <a:r>
              <a:rPr lang="en-US" dirty="0" smtClean="0">
                <a:effectLst>
                  <a:outerShdw blurRad="38100" dist="38100" dir="2700000" algn="tl">
                    <a:srgbClr val="000000">
                      <a:alpha val="43137"/>
                    </a:srgbClr>
                  </a:outerShdw>
                </a:effectLst>
              </a:rPr>
              <a:t>ministers death.</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New Covenant believers are dead to the Mosaic Law by faith in the Christ Event.</a:t>
            </a:r>
          </a:p>
          <a:p>
            <a:r>
              <a:rPr lang="en-US" dirty="0" smtClean="0">
                <a:effectLst>
                  <a:outerShdw blurRad="38100" dist="38100" dir="2700000" algn="tl">
                    <a:srgbClr val="000000">
                      <a:alpha val="43137"/>
                    </a:srgbClr>
                  </a:outerShdw>
                </a:effectLst>
              </a:rPr>
              <a:t>We no longer have to depend on the outward effort of obedience, but on the inward agreement with the Holy Spirit.</a:t>
            </a:r>
          </a:p>
          <a:p>
            <a:r>
              <a:rPr lang="en-US" dirty="0" smtClean="0">
                <a:effectLst>
                  <a:outerShdw blurRad="38100" dist="38100" dir="2700000" algn="tl">
                    <a:srgbClr val="000000">
                      <a:alpha val="43137"/>
                    </a:srgbClr>
                  </a:outerShdw>
                </a:effectLst>
              </a:rPr>
              <a:t>We can now meet the righteous requirements of the Law through the enablement of the Holy Spirit.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He has written the Law on our hearts.</a:t>
            </a:r>
          </a:p>
          <a:p>
            <a:r>
              <a:rPr lang="en-US" dirty="0" smtClean="0">
                <a:effectLst>
                  <a:outerShdw blurRad="38100" dist="38100" dir="2700000" algn="tl">
                    <a:srgbClr val="000000">
                      <a:alpha val="43137"/>
                    </a:srgbClr>
                  </a:outerShdw>
                </a:effectLst>
              </a:rPr>
              <a:t>Even though New Covenant believers may sin, repentance brings immediate and complete restoration of fellowship </a:t>
            </a:r>
            <a:r>
              <a:rPr lang="en-US" smtClean="0">
                <a:effectLst>
                  <a:outerShdw blurRad="38100" dist="38100" dir="2700000" algn="tl">
                    <a:srgbClr val="000000">
                      <a:alpha val="43137"/>
                    </a:srgbClr>
                  </a:outerShdw>
                </a:effectLst>
              </a:rPr>
              <a:t>with God</a:t>
            </a:r>
            <a:r>
              <a:rPr lang="en-US" smtClean="0">
                <a:effectLst>
                  <a:outerShdw blurRad="38100" dist="38100" dir="2700000" algn="tl">
                    <a:srgbClr val="000000">
                      <a:alpha val="43137"/>
                    </a:srgbClr>
                  </a:outerShdw>
                </a:effectLst>
                <a:sym typeface="Symbol"/>
              </a:rPr>
              <a:t>—</a:t>
            </a:r>
            <a:r>
              <a:rPr lang="en-US" smtClean="0">
                <a:effectLst>
                  <a:outerShdw blurRad="38100" dist="38100" dir="2700000" algn="tl">
                    <a:srgbClr val="000000">
                      <a:alpha val="43137"/>
                    </a:srgbClr>
                  </a:outerShdw>
                </a:effectLst>
              </a:rPr>
              <a:t>it </a:t>
            </a:r>
            <a:r>
              <a:rPr lang="en-US" dirty="0" smtClean="0">
                <a:effectLst>
                  <a:outerShdw blurRad="38100" dist="38100" dir="2700000" algn="tl">
                    <a:srgbClr val="000000">
                      <a:alpha val="43137"/>
                    </a:srgbClr>
                  </a:outerShdw>
                </a:effectLst>
              </a:rPr>
              <a:t>ministers life.</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had to take His </a:t>
            </a:r>
            <a:r>
              <a:rPr lang="en-US" dirty="0" err="1" smtClean="0">
                <a:effectLst>
                  <a:outerShdw blurRad="38100" dist="38100" dir="2700000" algn="tl">
                    <a:srgbClr val="000000">
                      <a:alpha val="43137"/>
                    </a:srgbClr>
                  </a:outerShdw>
                </a:effectLst>
              </a:rPr>
              <a:t>tabernacled</a:t>
            </a:r>
            <a:r>
              <a:rPr lang="en-US" dirty="0" smtClean="0">
                <a:effectLst>
                  <a:outerShdw blurRad="38100" dist="38100" dir="2700000" algn="tl">
                    <a:srgbClr val="000000">
                      <a:alpha val="43137"/>
                    </a:srgbClr>
                  </a:outerShdw>
                </a:effectLst>
              </a:rPr>
              <a:t> presence and place it into each of us to make us righteous.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sz="2000" dirty="0" smtClean="0"/>
              <a:t>Randall Gleason , </a:t>
            </a:r>
            <a:r>
              <a:rPr lang="en-US" sz="2000" i="1" dirty="0" smtClean="0"/>
              <a:t>Paul’s Covenantal Contrasts in 2 Corinthians 3:1-11</a:t>
            </a:r>
            <a:r>
              <a:rPr lang="en-US" sz="2000" dirty="0" smtClean="0"/>
              <a:t>, </a:t>
            </a:r>
            <a:r>
              <a:rPr lang="en-US" sz="2000" b="1" dirty="0" smtClean="0"/>
              <a:t>Bibliotheca Sacra</a:t>
            </a:r>
            <a:r>
              <a:rPr lang="en-US" sz="2000" dirty="0" smtClean="0"/>
              <a:t>, vol. 154, no. 613, Jan. 1977.</a:t>
            </a:r>
          </a:p>
          <a:p>
            <a:r>
              <a:rPr lang="en-US" sz="2000" dirty="0" smtClean="0"/>
              <a:t>Walter Kaiser, Jr., </a:t>
            </a:r>
            <a:r>
              <a:rPr lang="en-US" sz="2000" i="1" dirty="0" smtClean="0"/>
              <a:t>The Old Promise and the New Covenant: Jeremiah 31:31-34</a:t>
            </a:r>
            <a:r>
              <a:rPr lang="en-US" sz="2000" dirty="0" smtClean="0"/>
              <a:t>, </a:t>
            </a:r>
            <a:r>
              <a:rPr lang="en-US" sz="2000" b="1" dirty="0" smtClean="0"/>
              <a:t>Journal of the Evangelical Theological Society</a:t>
            </a:r>
            <a:r>
              <a:rPr lang="en-US" sz="2000" dirty="0" smtClean="0">
                <a:effectLst>
                  <a:outerShdw blurRad="38100" dist="38100" dir="2700000" algn="tl">
                    <a:srgbClr val="000000">
                      <a:alpha val="43137"/>
                    </a:srgbClr>
                  </a:outerShdw>
                </a:effectLst>
              </a:rPr>
              <a:t>.</a:t>
            </a:r>
          </a:p>
          <a:p>
            <a:r>
              <a:rPr lang="en-US" sz="2000" dirty="0" smtClean="0"/>
              <a:t>Walter Kaiser, </a:t>
            </a:r>
            <a:r>
              <a:rPr lang="en-US" sz="2000" i="1" dirty="0" smtClean="0"/>
              <a:t>Toward an Old Testament Theology</a:t>
            </a:r>
            <a:r>
              <a:rPr lang="en-US" sz="2000" dirty="0" smtClean="0"/>
              <a:t>, (Grand Rapids: Zondervan, 1978).</a:t>
            </a:r>
            <a:endParaRPr lang="en-US" sz="20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Not only did slavery place a heavy burden on the Israelites, but also the Egyptians would have dominated their social and civil structure as a people.</a:t>
            </a:r>
          </a:p>
          <a:p>
            <a:r>
              <a:rPr lang="en-US" dirty="0" smtClean="0">
                <a:effectLst>
                  <a:outerShdw blurRad="38100" dist="38100" dir="2700000" algn="tl">
                    <a:srgbClr val="000000">
                      <a:alpha val="43137"/>
                    </a:srgbClr>
                  </a:outerShdw>
                </a:effectLst>
              </a:rPr>
              <a:t>Nevertheless, God did not forsake His people, but raised up a deliverer in Moses who led the people out of bondage.</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1026" name="Picture 2" descr="http://athiestbiblestudy.files.wordpress.com/2010/03/moses-nile.jpg?w=510"/>
          <p:cNvPicPr>
            <a:picLocks noChangeAspect="1" noChangeArrowheads="1"/>
          </p:cNvPicPr>
          <p:nvPr/>
        </p:nvPicPr>
        <p:blipFill>
          <a:blip r:embed="rId2" cstate="print"/>
          <a:srcRect/>
          <a:stretch>
            <a:fillRect/>
          </a:stretch>
        </p:blipFill>
        <p:spPr bwMode="auto">
          <a:xfrm>
            <a:off x="2667000" y="1739207"/>
            <a:ext cx="3810000" cy="4929910"/>
          </a:xfrm>
          <a:prstGeom prst="rect">
            <a:avLst/>
          </a:prstGeom>
          <a:ln>
            <a:noFill/>
          </a:ln>
          <a:effectLst>
            <a:softEdge rad="112500"/>
          </a:effectLst>
        </p:spPr>
      </p:pic>
      <p:sp>
        <p:nvSpPr>
          <p:cNvPr id="5" name="TextBox 4"/>
          <p:cNvSpPr txBox="1"/>
          <p:nvPr/>
        </p:nvSpPr>
        <p:spPr>
          <a:xfrm>
            <a:off x="6400800" y="2438400"/>
            <a:ext cx="2667718" cy="830997"/>
          </a:xfrm>
          <a:prstGeom prst="rect">
            <a:avLst/>
          </a:prstGeom>
          <a:noFill/>
        </p:spPr>
        <p:txBody>
          <a:bodyPr wrap="none" rtlCol="0">
            <a:spAutoFit/>
          </a:bodyPr>
          <a:lstStyle/>
          <a:p>
            <a:r>
              <a:rPr lang="en-US" sz="2400" dirty="0" smtClean="0"/>
              <a:t>Pharaoh's daughter</a:t>
            </a:r>
            <a:br>
              <a:rPr lang="en-US" sz="2400" dirty="0" smtClean="0"/>
            </a:br>
            <a:r>
              <a:rPr lang="en-US" sz="2400" dirty="0" smtClean="0"/>
              <a:t>finds Moses. </a:t>
            </a: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4701809"/>
          </a:xfrm>
        </p:spPr>
        <p:txBody>
          <a:bodyPr>
            <a:normAutofit/>
          </a:bodyPr>
          <a:lstStyle/>
          <a:p>
            <a:r>
              <a:rPr lang="en-US" dirty="0" smtClean="0">
                <a:effectLst>
                  <a:outerShdw blurRad="38100" dist="38100" dir="2700000" algn="tl">
                    <a:srgbClr val="000000">
                      <a:alpha val="43137"/>
                    </a:srgbClr>
                  </a:outerShdw>
                </a:effectLst>
              </a:rPr>
              <a:t>Having led the people from Egypt to the foot of Mt. Sinai, Moses ascended the mount to commune with God.</a:t>
            </a:r>
          </a:p>
          <a:p>
            <a:r>
              <a:rPr lang="en-US" dirty="0" smtClean="0">
                <a:effectLst>
                  <a:outerShdw blurRad="38100" dist="38100" dir="2700000" algn="tl">
                    <a:srgbClr val="000000">
                      <a:alpha val="43137"/>
                    </a:srgbClr>
                  </a:outerShdw>
                </a:effectLst>
              </a:rPr>
              <a:t>As Moses tarried, the Israelites degenerated quickly into gross sin and debauchery.  Even Aaron could not constrain them.</a:t>
            </a:r>
          </a:p>
          <a:p>
            <a:r>
              <a:rPr lang="en-US" dirty="0" smtClean="0">
                <a:effectLst>
                  <a:outerShdw blurRad="38100" dist="38100" dir="2700000" algn="tl">
                    <a:srgbClr val="000000">
                      <a:alpha val="43137"/>
                    </a:srgbClr>
                  </a:outerShdw>
                </a:effectLst>
              </a:rPr>
              <a:t>The people had no civil structure or moral basis for living according to God’s way.  They had not yet become a nation.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It is in answer to this dilemma that God gave Moses the Ten Commandments.  Paul makes the same observation (Galatians 3:19a).</a:t>
            </a:r>
          </a:p>
          <a:p>
            <a:r>
              <a:rPr lang="en-US" dirty="0" smtClean="0">
                <a:effectLst>
                  <a:outerShdw blurRad="38100" dist="38100" dir="2700000" algn="tl">
                    <a:srgbClr val="000000">
                      <a:alpha val="43137"/>
                    </a:srgbClr>
                  </a:outerShdw>
                </a:effectLst>
              </a:rPr>
              <a:t>The Law’s purpose was very practical.  Such a large body of people, who had just been released from the confining structure of slavery in Egypt, would need an immediate civil structure to constrain sin and relate to one another as a nation.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2208</TotalTime>
  <Words>2620</Words>
  <Application>Microsoft Office PowerPoint</Application>
  <PresentationFormat>On-screen Show (4:3)</PresentationFormat>
  <Paragraphs>170</Paragraphs>
  <Slides>56</Slides>
  <Notes>0</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Module</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Bible Covenants</dc:title>
  <dc:creator>Randy Colver</dc:creator>
  <cp:lastModifiedBy>Randy Colver</cp:lastModifiedBy>
  <cp:revision>110</cp:revision>
  <dcterms:created xsi:type="dcterms:W3CDTF">2012-01-19T22:39:51Z</dcterms:created>
  <dcterms:modified xsi:type="dcterms:W3CDTF">2012-04-27T10:50:04Z</dcterms:modified>
</cp:coreProperties>
</file>