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sldIdLst>
    <p:sldId id="256" r:id="rId2"/>
    <p:sldId id="297" r:id="rId3"/>
    <p:sldId id="298" r:id="rId4"/>
    <p:sldId id="301" r:id="rId5"/>
    <p:sldId id="302" r:id="rId6"/>
    <p:sldId id="304" r:id="rId7"/>
    <p:sldId id="309" r:id="rId8"/>
    <p:sldId id="310" r:id="rId9"/>
    <p:sldId id="306" r:id="rId10"/>
    <p:sldId id="305" r:id="rId11"/>
    <p:sldId id="313" r:id="rId12"/>
    <p:sldId id="257" r:id="rId13"/>
    <p:sldId id="258" r:id="rId14"/>
    <p:sldId id="259" r:id="rId15"/>
    <p:sldId id="260" r:id="rId16"/>
    <p:sldId id="284" r:id="rId17"/>
    <p:sldId id="286" r:id="rId18"/>
    <p:sldId id="287" r:id="rId19"/>
    <p:sldId id="288" r:id="rId20"/>
    <p:sldId id="261" r:id="rId21"/>
    <p:sldId id="312" r:id="rId22"/>
    <p:sldId id="311" r:id="rId23"/>
    <p:sldId id="274" r:id="rId24"/>
    <p:sldId id="265"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1" d="100"/>
          <a:sy n="61" d="100"/>
        </p:scale>
        <p:origin x="-588"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F1A0B0CF-CD0C-42C6-A4E4-D0F0886667E5}" type="datetimeFigureOut">
              <a:rPr lang="en-US" smtClean="0"/>
              <a:pPr/>
              <a:t>3/13/2014</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A4E01EA9-E8F9-48E7-99EF-9F540BCAD0B1}" type="slidenum">
              <a:rPr lang="en-US" smtClean="0"/>
              <a:pPr/>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1A0B0CF-CD0C-42C6-A4E4-D0F0886667E5}" type="datetimeFigureOut">
              <a:rPr lang="en-US" smtClean="0"/>
              <a:pPr/>
              <a:t>3/13/2014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4E01EA9-E8F9-48E7-99EF-9F540BCAD0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1A0B0CF-CD0C-42C6-A4E4-D0F0886667E5}" type="datetimeFigureOut">
              <a:rPr lang="en-US" smtClean="0"/>
              <a:pPr/>
              <a:t>3/13/2014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4E01EA9-E8F9-48E7-99EF-9F540BCAD0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1A0B0CF-CD0C-42C6-A4E4-D0F0886667E5}" type="datetimeFigureOut">
              <a:rPr lang="en-US" smtClean="0"/>
              <a:pPr/>
              <a:t>3/13/2014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4E01EA9-E8F9-48E7-99EF-9F540BCAD0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F1A0B0CF-CD0C-42C6-A4E4-D0F0886667E5}" type="datetimeFigureOut">
              <a:rPr lang="en-US" smtClean="0"/>
              <a:pPr/>
              <a:t>3/13/2014</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A4E01EA9-E8F9-48E7-99EF-9F540BCAD0B1}" type="slidenum">
              <a:rPr lang="en-US" smtClean="0"/>
              <a:pPr/>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1A0B0CF-CD0C-42C6-A4E4-D0F0886667E5}" type="datetimeFigureOut">
              <a:rPr lang="en-US" smtClean="0"/>
              <a:pPr/>
              <a:t>3/13/2014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fld id="{A4E01EA9-E8F9-48E7-99EF-9F540BCAD0B1}" type="slidenum">
              <a:rPr lang="en-US" smtClean="0"/>
              <a:pPr/>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1A0B0CF-CD0C-42C6-A4E4-D0F0886667E5}" type="datetimeFigureOut">
              <a:rPr lang="en-US" smtClean="0"/>
              <a:pPr/>
              <a:t>3/13/2014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fld id="{A4E01EA9-E8F9-48E7-99EF-9F540BCAD0B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1A0B0CF-CD0C-42C6-A4E4-D0F0886667E5}" type="datetimeFigureOut">
              <a:rPr lang="en-US" smtClean="0"/>
              <a:pPr/>
              <a:t>3/13/2014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A4E01EA9-E8F9-48E7-99EF-9F540BCAD0B1}" type="slidenum">
              <a:rPr lang="en-US" smtClean="0"/>
              <a:pPr/>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F1A0B0CF-CD0C-42C6-A4E4-D0F0886667E5}" type="datetimeFigureOut">
              <a:rPr lang="en-US" smtClean="0"/>
              <a:pPr/>
              <a:t>3/13/2014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A4E01EA9-E8F9-48E7-99EF-9F540BCAD0B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F1A0B0CF-CD0C-42C6-A4E4-D0F0886667E5}" type="datetimeFigureOut">
              <a:rPr lang="en-US" smtClean="0"/>
              <a:pPr/>
              <a:t>3/13/2014</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A4E01EA9-E8F9-48E7-99EF-9F540BCAD0B1}" type="slidenum">
              <a:rPr lang="en-US" smtClean="0"/>
              <a:pPr/>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F1A0B0CF-CD0C-42C6-A4E4-D0F0886667E5}" type="datetimeFigureOut">
              <a:rPr lang="en-US" smtClean="0"/>
              <a:pPr/>
              <a:t>3/13/2014</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A4E01EA9-E8F9-48E7-99EF-9F540BCAD0B1}" type="slidenum">
              <a:rPr lang="en-US" smtClean="0"/>
              <a:pPr/>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F1A0B0CF-CD0C-42C6-A4E4-D0F0886667E5}" type="datetimeFigureOut">
              <a:rPr lang="en-US" smtClean="0"/>
              <a:pPr/>
              <a:t>3/13/2014</a:t>
            </a:fld>
            <a:endParaRPr 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A4E01EA9-E8F9-48E7-99EF-9F540BCAD0B1}" type="slidenum">
              <a:rPr lang="en-US" smtClean="0"/>
              <a:pPr/>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Introducing Revelation</a:t>
            </a:r>
            <a:endParaRPr lang="en-US" dirty="0"/>
          </a:p>
        </p:txBody>
      </p:sp>
      <p:sp>
        <p:nvSpPr>
          <p:cNvPr id="3" name="Subtitle 2"/>
          <p:cNvSpPr>
            <a:spLocks noGrp="1"/>
          </p:cNvSpPr>
          <p:nvPr>
            <p:ph type="subTitle" idx="1"/>
          </p:nvPr>
        </p:nvSpPr>
        <p:spPr/>
        <p:txBody>
          <a:bodyPr/>
          <a:lstStyle/>
          <a:p>
            <a:r>
              <a:rPr lang="en-US" dirty="0" smtClean="0"/>
              <a:t>Past, Present, </a:t>
            </a:r>
            <a:br>
              <a:rPr lang="en-US" dirty="0" smtClean="0"/>
            </a:br>
            <a:r>
              <a:rPr lang="en-US" dirty="0" smtClean="0"/>
              <a:t>and Future</a:t>
            </a:r>
            <a:endParaRPr lang="en-US" dirty="0"/>
          </a:p>
        </p:txBody>
      </p:sp>
      <p:pic>
        <p:nvPicPr>
          <p:cNvPr id="4" name="Picture 2" descr="C:\Users\Randy Colver\AppData\Local\Microsoft\Windows\Temporary Internet Files\Content.IE5\34HT15HB\MP900384794[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09600" y="2895600"/>
            <a:ext cx="4291359" cy="3429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Such representatives of heaven, like Christ, must be faithful witnesses:</a:t>
            </a:r>
          </a:p>
          <a:p>
            <a:pPr lvl="1"/>
            <a:r>
              <a:rPr lang="en-US" sz="2800" dirty="0" smtClean="0">
                <a:effectLst>
                  <a:outerShdw blurRad="38100" dist="38100" dir="2700000" algn="tl">
                    <a:srgbClr val="000000">
                      <a:alpha val="43137"/>
                    </a:srgbClr>
                  </a:outerShdw>
                </a:effectLst>
              </a:rPr>
              <a:t>“These are the words of the Amen, </a:t>
            </a:r>
            <a:r>
              <a:rPr lang="en-US" sz="2800" i="1" dirty="0" smtClean="0">
                <a:effectLst>
                  <a:outerShdw blurRad="38100" dist="38100" dir="2700000" algn="tl">
                    <a:srgbClr val="000000">
                      <a:alpha val="43137"/>
                    </a:srgbClr>
                  </a:outerShdw>
                </a:effectLst>
              </a:rPr>
              <a:t>the faithful and true witness</a:t>
            </a:r>
            <a:r>
              <a:rPr lang="en-US" sz="2800" dirty="0" smtClean="0">
                <a:effectLst>
                  <a:outerShdw blurRad="38100" dist="38100" dir="2700000" algn="tl">
                    <a:srgbClr val="000000">
                      <a:alpha val="43137"/>
                    </a:srgbClr>
                  </a:outerShdw>
                </a:effectLst>
              </a:rPr>
              <a:t>, the ruler of God’s creation” (Rev. 3:14).</a:t>
            </a:r>
            <a:r>
              <a:rPr lang="en-US" dirty="0" smtClean="0">
                <a:effectLst>
                  <a:outerShdw blurRad="38100" dist="38100" dir="2700000" algn="tl">
                    <a:srgbClr val="000000">
                      <a:alpha val="43137"/>
                    </a:srgbClr>
                  </a:outerShdw>
                </a:effectLst>
              </a:rPr>
              <a:t> </a:t>
            </a:r>
          </a:p>
          <a:p>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However, I believe Christ’s testimony is not just recorded in the opening chapters of Revelation to the Seven Churches, but it is also recorded in dramatic form in later chapters of the book.</a:t>
            </a:r>
          </a:p>
          <a:p>
            <a:r>
              <a:rPr lang="en-US" dirty="0" smtClean="0">
                <a:effectLst>
                  <a:outerShdw blurRad="38100" dist="38100" dir="2700000" algn="tl">
                    <a:srgbClr val="000000">
                      <a:alpha val="43137"/>
                    </a:srgbClr>
                  </a:outerShdw>
                </a:effectLst>
              </a:rPr>
              <a:t>Before we turn to this, we need to layout the chapters of the book and add a few more pieces to our foundation.</a:t>
            </a:r>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Introducing Revelation</a:t>
            </a:r>
            <a:endParaRPr lang="en-US" dirty="0"/>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In Revelation 1:19 Christ commissions John to write his vision in three time frames:</a:t>
            </a:r>
          </a:p>
          <a:p>
            <a:pPr lvl="1"/>
            <a:r>
              <a:rPr lang="en-US" sz="2800" dirty="0" smtClean="0">
                <a:effectLst>
                  <a:outerShdw blurRad="38100" dist="38100" dir="2700000" algn="tl">
                    <a:srgbClr val="000000">
                      <a:alpha val="43137"/>
                    </a:srgbClr>
                  </a:outerShdw>
                </a:effectLst>
              </a:rPr>
              <a:t>“Write, therefore, what you have seen, what is now and what will take place later.”</a:t>
            </a:r>
          </a:p>
          <a:p>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Introducing Revelation</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This verse provides a basic division of the book into three parts:</a:t>
            </a:r>
          </a:p>
          <a:p>
            <a:pPr lvl="1"/>
            <a:r>
              <a:rPr lang="en-US" dirty="0" smtClean="0">
                <a:effectLst>
                  <a:outerShdw blurRad="38100" dist="38100" dir="2700000" algn="tl">
                    <a:srgbClr val="000000">
                      <a:alpha val="43137"/>
                    </a:srgbClr>
                  </a:outerShdw>
                </a:effectLst>
              </a:rPr>
              <a:t>The past – the vision of Christ among the golden lampstands (Rev. 1:9-20).</a:t>
            </a:r>
          </a:p>
          <a:p>
            <a:pPr lvl="1"/>
            <a:r>
              <a:rPr lang="en-US" dirty="0" smtClean="0">
                <a:effectLst>
                  <a:outerShdw blurRad="38100" dist="38100" dir="2700000" algn="tl">
                    <a:srgbClr val="000000">
                      <a:alpha val="43137"/>
                    </a:srgbClr>
                  </a:outerShdw>
                </a:effectLst>
              </a:rPr>
              <a:t>The present – the condition of the seven churches of Asia Minor (Rev. 2-3) at the writing of the book.</a:t>
            </a:r>
          </a:p>
          <a:p>
            <a:pPr lvl="1"/>
            <a:r>
              <a:rPr lang="en-US" dirty="0" smtClean="0">
                <a:effectLst>
                  <a:outerShdw blurRad="38100" dist="38100" dir="2700000" algn="tl">
                    <a:srgbClr val="000000">
                      <a:alpha val="43137"/>
                    </a:srgbClr>
                  </a:outerShdw>
                </a:effectLst>
              </a:rPr>
              <a:t>The future – Christ’s future and final judgments on all Creation and the eternal states (Rev. 4-22).  </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Introducing Revelation</a:t>
            </a:r>
            <a:endParaRPr lang="en-US" dirty="0"/>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The future events begin with John’s vision of heaven:</a:t>
            </a:r>
          </a:p>
          <a:p>
            <a:pPr lvl="1"/>
            <a:r>
              <a:rPr lang="en-US" dirty="0" smtClean="0">
                <a:effectLst>
                  <a:outerShdw blurRad="38100" dist="38100" dir="2700000" algn="tl">
                    <a:srgbClr val="000000">
                      <a:alpha val="43137"/>
                    </a:srgbClr>
                  </a:outerShdw>
                </a:effectLst>
              </a:rPr>
              <a:t>After this I looked, and there before me was a door standing open in heaven.  And the voice I had first heard speaking to me like a trumpet said, “Come up here, and </a:t>
            </a:r>
            <a:r>
              <a:rPr lang="en-US" i="1" dirty="0" smtClean="0">
                <a:effectLst>
                  <a:outerShdw blurRad="38100" dist="38100" dir="2700000" algn="tl">
                    <a:srgbClr val="000000">
                      <a:alpha val="43137"/>
                    </a:srgbClr>
                  </a:outerShdw>
                </a:effectLst>
              </a:rPr>
              <a:t>I will show you what must take place after this</a:t>
            </a:r>
            <a:r>
              <a:rPr lang="en-US" dirty="0" smtClean="0">
                <a:effectLst>
                  <a:outerShdw blurRad="38100" dist="38100" dir="2700000" algn="tl">
                    <a:srgbClr val="000000">
                      <a:alpha val="43137"/>
                    </a:srgbClr>
                  </a:outerShdw>
                </a:effectLst>
              </a:rPr>
              <a:t>.”—Revelation 4:1</a:t>
            </a:r>
          </a:p>
          <a:p>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Introducing Revelation</a:t>
            </a:r>
            <a:endParaRPr lang="en-US" dirty="0"/>
          </a:p>
        </p:txBody>
      </p:sp>
      <p:sp>
        <p:nvSpPr>
          <p:cNvPr id="3" name="Content Placeholder 2"/>
          <p:cNvSpPr>
            <a:spLocks noGrp="1"/>
          </p:cNvSpPr>
          <p:nvPr>
            <p:ph idx="1"/>
          </p:nvPr>
        </p:nvSpPr>
        <p:spPr>
          <a:xfrm>
            <a:off x="457200" y="1646237"/>
            <a:ext cx="8229600" cy="1325563"/>
          </a:xfrm>
        </p:spPr>
        <p:txBody>
          <a:bodyPr/>
          <a:lstStyle/>
          <a:p>
            <a:r>
              <a:rPr lang="en-US" dirty="0" smtClean="0">
                <a:effectLst>
                  <a:outerShdw blurRad="38100" dist="38100" dir="2700000" algn="tl">
                    <a:srgbClr val="000000">
                      <a:alpha val="43137"/>
                    </a:srgbClr>
                  </a:outerShdw>
                </a:effectLst>
              </a:rPr>
              <a:t>These distinct sections are illustrated below:</a:t>
            </a:r>
            <a:endParaRPr lang="en-US" b="1" dirty="0" smtClean="0">
              <a:effectLst>
                <a:outerShdw blurRad="38100" dist="38100" dir="2700000" algn="tl">
                  <a:srgbClr val="000000">
                    <a:alpha val="43137"/>
                  </a:srgbClr>
                </a:outerShdw>
              </a:effectLst>
            </a:endParaRPr>
          </a:p>
          <a:p>
            <a:endParaRPr lang="en-US" b="1" dirty="0" smtClean="0">
              <a:effectLst>
                <a:outerShdw blurRad="38100" dist="38100" dir="2700000" algn="tl">
                  <a:srgbClr val="000000">
                    <a:alpha val="43137"/>
                  </a:srgbClr>
                </a:outerShdw>
              </a:effectLst>
            </a:endParaRPr>
          </a:p>
          <a:p>
            <a:endParaRPr lang="en-US" dirty="0">
              <a:effectLst>
                <a:outerShdw blurRad="38100" dist="38100" dir="2700000" algn="tl">
                  <a:srgbClr val="000000">
                    <a:alpha val="43137"/>
                  </a:srgbClr>
                </a:outerShdw>
              </a:effectLst>
            </a:endParaRPr>
          </a:p>
        </p:txBody>
      </p:sp>
      <p:sp>
        <p:nvSpPr>
          <p:cNvPr id="10" name="TextBox 9"/>
          <p:cNvSpPr txBox="1"/>
          <p:nvPr/>
        </p:nvSpPr>
        <p:spPr>
          <a:xfrm>
            <a:off x="1295400" y="3733800"/>
            <a:ext cx="752385" cy="461665"/>
          </a:xfrm>
          <a:prstGeom prst="rect">
            <a:avLst/>
          </a:prstGeom>
          <a:noFill/>
        </p:spPr>
        <p:txBody>
          <a:bodyPr wrap="none" rtlCol="0">
            <a:spAutoFit/>
          </a:bodyPr>
          <a:lstStyle/>
          <a:p>
            <a:r>
              <a:rPr lang="en-US" sz="2400" dirty="0" smtClean="0">
                <a:effectLst>
                  <a:outerShdw blurRad="38100" dist="38100" dir="2700000" algn="tl">
                    <a:srgbClr val="000000">
                      <a:alpha val="43137"/>
                    </a:srgbClr>
                  </a:outerShdw>
                </a:effectLst>
              </a:rPr>
              <a:t>Past</a:t>
            </a:r>
            <a:endParaRPr lang="en-US" sz="2400" dirty="0">
              <a:effectLst>
                <a:outerShdw blurRad="38100" dist="38100" dir="2700000" algn="tl">
                  <a:srgbClr val="000000">
                    <a:alpha val="43137"/>
                  </a:srgbClr>
                </a:outerShdw>
              </a:effectLst>
            </a:endParaRPr>
          </a:p>
        </p:txBody>
      </p:sp>
      <p:sp>
        <p:nvSpPr>
          <p:cNvPr id="11" name="Rectangle 10"/>
          <p:cNvSpPr/>
          <p:nvPr/>
        </p:nvSpPr>
        <p:spPr>
          <a:xfrm>
            <a:off x="838200" y="3048000"/>
            <a:ext cx="15240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effectLst>
                  <a:outerShdw blurRad="38100" dist="38100" dir="2700000" algn="tl">
                    <a:srgbClr val="000000">
                      <a:alpha val="43137"/>
                    </a:srgbClr>
                  </a:outerShdw>
                </a:effectLst>
              </a:rPr>
              <a:t>1:19-20</a:t>
            </a:r>
            <a:endParaRPr lang="en-US" sz="2400" dirty="0">
              <a:effectLst>
                <a:outerShdw blurRad="38100" dist="38100" dir="2700000" algn="tl">
                  <a:srgbClr val="000000">
                    <a:alpha val="43137"/>
                  </a:srgbClr>
                </a:outerShdw>
              </a:effectLst>
            </a:endParaRPr>
          </a:p>
        </p:txBody>
      </p:sp>
      <p:sp>
        <p:nvSpPr>
          <p:cNvPr id="12" name="Rectangle 11"/>
          <p:cNvSpPr/>
          <p:nvPr/>
        </p:nvSpPr>
        <p:spPr>
          <a:xfrm>
            <a:off x="2438400" y="3048000"/>
            <a:ext cx="19812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effectLst>
                  <a:outerShdw blurRad="38100" dist="38100" dir="2700000" algn="tl">
                    <a:srgbClr val="000000">
                      <a:alpha val="43137"/>
                    </a:srgbClr>
                  </a:outerShdw>
                </a:effectLst>
              </a:rPr>
              <a:t>2-3</a:t>
            </a:r>
            <a:endParaRPr lang="en-US" sz="2400" dirty="0">
              <a:effectLst>
                <a:outerShdw blurRad="38100" dist="38100" dir="2700000" algn="tl">
                  <a:srgbClr val="000000">
                    <a:alpha val="43137"/>
                  </a:srgbClr>
                </a:outerShdw>
              </a:effectLst>
            </a:endParaRPr>
          </a:p>
        </p:txBody>
      </p:sp>
      <p:sp>
        <p:nvSpPr>
          <p:cNvPr id="13" name="TextBox 12"/>
          <p:cNvSpPr txBox="1"/>
          <p:nvPr/>
        </p:nvSpPr>
        <p:spPr>
          <a:xfrm>
            <a:off x="2543869" y="3729335"/>
            <a:ext cx="1857240" cy="830997"/>
          </a:xfrm>
          <a:prstGeom prst="rect">
            <a:avLst/>
          </a:prstGeom>
          <a:noFill/>
        </p:spPr>
        <p:txBody>
          <a:bodyPr wrap="none" rtlCol="0">
            <a:spAutoFit/>
          </a:bodyPr>
          <a:lstStyle/>
          <a:p>
            <a:pPr algn="ctr"/>
            <a:r>
              <a:rPr lang="en-US" sz="2400" dirty="0" smtClean="0">
                <a:effectLst>
                  <a:outerShdw blurRad="38100" dist="38100" dir="2700000" algn="tl">
                    <a:srgbClr val="000000">
                      <a:alpha val="43137"/>
                    </a:srgbClr>
                  </a:outerShdw>
                </a:effectLst>
              </a:rPr>
              <a:t>Present</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(John’s Day)</a:t>
            </a:r>
            <a:endParaRPr lang="en-US" sz="2400" dirty="0">
              <a:effectLst>
                <a:outerShdw blurRad="38100" dist="38100" dir="2700000" algn="tl">
                  <a:srgbClr val="000000">
                    <a:alpha val="43137"/>
                  </a:srgbClr>
                </a:outerShdw>
              </a:effectLst>
            </a:endParaRPr>
          </a:p>
        </p:txBody>
      </p:sp>
      <p:sp>
        <p:nvSpPr>
          <p:cNvPr id="14" name="Rectangle 13"/>
          <p:cNvSpPr/>
          <p:nvPr/>
        </p:nvSpPr>
        <p:spPr>
          <a:xfrm>
            <a:off x="4495800" y="3048000"/>
            <a:ext cx="38100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effectLst>
                  <a:outerShdw blurRad="38100" dist="38100" dir="2700000" algn="tl">
                    <a:srgbClr val="000000">
                      <a:alpha val="43137"/>
                    </a:srgbClr>
                  </a:outerShdw>
                </a:effectLst>
              </a:rPr>
              <a:t>4-22</a:t>
            </a:r>
            <a:endParaRPr lang="en-US" sz="2400" dirty="0">
              <a:effectLst>
                <a:outerShdw blurRad="38100" dist="38100" dir="2700000" algn="tl">
                  <a:srgbClr val="000000">
                    <a:alpha val="43137"/>
                  </a:srgbClr>
                </a:outerShdw>
              </a:effectLst>
            </a:endParaRPr>
          </a:p>
        </p:txBody>
      </p:sp>
      <p:sp>
        <p:nvSpPr>
          <p:cNvPr id="15" name="TextBox 14"/>
          <p:cNvSpPr txBox="1"/>
          <p:nvPr/>
        </p:nvSpPr>
        <p:spPr>
          <a:xfrm>
            <a:off x="5512502" y="3733800"/>
            <a:ext cx="1726498" cy="830997"/>
          </a:xfrm>
          <a:prstGeom prst="rect">
            <a:avLst/>
          </a:prstGeom>
          <a:noFill/>
        </p:spPr>
        <p:txBody>
          <a:bodyPr wrap="none" rtlCol="0">
            <a:spAutoFit/>
          </a:bodyPr>
          <a:lstStyle/>
          <a:p>
            <a:pPr algn="ctr"/>
            <a:r>
              <a:rPr lang="en-US" sz="2400" dirty="0" smtClean="0">
                <a:effectLst>
                  <a:outerShdw blurRad="38100" dist="38100" dir="2700000" algn="tl">
                    <a:srgbClr val="000000">
                      <a:alpha val="43137"/>
                    </a:srgbClr>
                  </a:outerShdw>
                </a:effectLst>
              </a:rPr>
              <a:t>Future</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(Primarily)</a:t>
            </a:r>
            <a:endParaRPr lang="en-US" sz="2400" dirty="0">
              <a:effectLst>
                <a:outerShdw blurRad="38100" dist="38100" dir="2700000" algn="tl">
                  <a:srgbClr val="000000">
                    <a:alpha val="43137"/>
                  </a:srgbClr>
                </a:outerShdw>
              </a:effectLst>
            </a:endParaRPr>
          </a:p>
        </p:txBody>
      </p:sp>
      <p:pic>
        <p:nvPicPr>
          <p:cNvPr id="16"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Introducing Revelation</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“Present” has to do with the Vision of the Son of Man among the seven lampstands and the letters to the seven churches of Asia (Rev. 1:9-3:22).</a:t>
            </a:r>
          </a:p>
          <a:p>
            <a:pPr>
              <a:buNone/>
            </a:pPr>
            <a:endParaRPr lang="en-US" dirty="0" smtClean="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Introducing Revelation</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The “Future” has to do with the visions of the Divine Court, the seven-sealed scroll, the seven seal judgments, the seven trumpet judgments, </a:t>
            </a:r>
            <a:r>
              <a:rPr lang="en-US" i="1" dirty="0" smtClean="0">
                <a:effectLst>
                  <a:outerShdw blurRad="38100" dist="38100" dir="2700000" algn="tl">
                    <a:srgbClr val="000000">
                      <a:alpha val="43137"/>
                    </a:srgbClr>
                  </a:outerShdw>
                </a:effectLst>
              </a:rPr>
              <a:t>the seven sign court testimony</a:t>
            </a:r>
            <a:r>
              <a:rPr lang="en-US" dirty="0" smtClean="0">
                <a:effectLst>
                  <a:outerShdw blurRad="38100" dist="38100" dir="2700000" algn="tl">
                    <a:srgbClr val="000000">
                      <a:alpha val="43137"/>
                    </a:srgbClr>
                  </a:outerShdw>
                </a:effectLst>
              </a:rPr>
              <a:t>, and the seven bowls of God’s wrath  (Rev. 4:1-19:10).</a:t>
            </a:r>
          </a:p>
          <a:p>
            <a:r>
              <a:rPr lang="en-US" dirty="0" smtClean="0">
                <a:effectLst>
                  <a:outerShdw blurRad="38100" dist="38100" dir="2700000" algn="tl">
                    <a:srgbClr val="000000">
                      <a:alpha val="43137"/>
                    </a:srgbClr>
                  </a:outerShdw>
                </a:effectLst>
              </a:rPr>
              <a:t>It also has to do with the vision of the return of Christ and the consummation of His kingdom, the millennium, and the eternal states (Rev. 19:11-22:5).</a:t>
            </a:r>
          </a:p>
          <a:p>
            <a:endParaRPr lang="en-US" dirty="0" smtClean="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Introducing Revelation</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What we must emphasize is that the “Future” section is framed by Divine Court sessions.</a:t>
            </a:r>
          </a:p>
          <a:p>
            <a:r>
              <a:rPr lang="en-US" dirty="0" smtClean="0">
                <a:effectLst>
                  <a:outerShdw blurRad="38100" dist="38100" dir="2700000" algn="tl">
                    <a:srgbClr val="000000">
                      <a:alpha val="43137"/>
                    </a:srgbClr>
                  </a:outerShdw>
                </a:effectLst>
              </a:rPr>
              <a:t>In Revelation 4-5, the Court convenes to consider who is worthy to break the seals of the Scroll of Judgments.</a:t>
            </a:r>
          </a:p>
          <a:p>
            <a:r>
              <a:rPr lang="en-US" dirty="0" smtClean="0">
                <a:effectLst>
                  <a:outerShdw blurRad="38100" dist="38100" dir="2700000" algn="tl">
                    <a:srgbClr val="000000">
                      <a:alpha val="43137"/>
                    </a:srgbClr>
                  </a:outerShdw>
                </a:effectLst>
              </a:rPr>
              <a:t>The Court convenes in 20:4 before the millennium and again at the Great White Throne in 20:11 after the millennium.</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Introducing Revelation</a:t>
            </a:r>
            <a:endParaRPr lang="en-US" dirty="0"/>
          </a:p>
        </p:txBody>
      </p:sp>
      <p:sp>
        <p:nvSpPr>
          <p:cNvPr id="3" name="Content Placeholder 2"/>
          <p:cNvSpPr>
            <a:spLocks noGrp="1"/>
          </p:cNvSpPr>
          <p:nvPr>
            <p:ph idx="1"/>
          </p:nvPr>
        </p:nvSpPr>
        <p:spPr>
          <a:xfrm>
            <a:off x="533400" y="1571612"/>
            <a:ext cx="8153400" cy="5057788"/>
          </a:xfrm>
        </p:spPr>
        <p:txBody>
          <a:bodyPr>
            <a:normAutofit lnSpcReduction="10000"/>
          </a:bodyPr>
          <a:lstStyle/>
          <a:p>
            <a:r>
              <a:rPr lang="en-US" dirty="0" smtClean="0">
                <a:effectLst>
                  <a:outerShdw blurRad="38100" dist="38100" dir="2700000" algn="tl">
                    <a:srgbClr val="000000">
                      <a:alpha val="43137"/>
                    </a:srgbClr>
                  </a:outerShdw>
                </a:effectLst>
              </a:rPr>
              <a:t>The “Future” section begins as John is invited through a “door standing open in heaven” (Rev. 4:1) to witness and record the judgments of the council.</a:t>
            </a:r>
          </a:p>
          <a:p>
            <a:r>
              <a:rPr lang="en-US" dirty="0" smtClean="0">
                <a:effectLst>
                  <a:outerShdw blurRad="38100" dist="38100" dir="2700000" algn="tl">
                    <a:srgbClr val="000000">
                      <a:alpha val="43137"/>
                    </a:srgbClr>
                  </a:outerShdw>
                </a:effectLst>
              </a:rPr>
              <a:t>Throughout this section is recorded the judgments of heaven poured out on humankind.</a:t>
            </a:r>
          </a:p>
          <a:p>
            <a:r>
              <a:rPr lang="en-US" dirty="0" smtClean="0">
                <a:effectLst>
                  <a:outerShdw blurRad="38100" dist="38100" dir="2700000" algn="tl">
                    <a:srgbClr val="000000">
                      <a:alpha val="43137"/>
                    </a:srgbClr>
                  </a:outerShdw>
                </a:effectLst>
              </a:rPr>
              <a:t>Whether by a voice from heaven or by a mighty angel, heaven directs the behind-the-scenes events that result in judgments on earth.</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5" name="TextBox 4"/>
          <p:cNvSpPr txBox="1"/>
          <p:nvPr/>
        </p:nvSpPr>
        <p:spPr>
          <a:xfrm>
            <a:off x="914400" y="2286000"/>
            <a:ext cx="7543799" cy="3539430"/>
          </a:xfrm>
          <a:prstGeom prst="rect">
            <a:avLst/>
          </a:prstGeom>
          <a:noFill/>
        </p:spPr>
        <p:txBody>
          <a:bodyPr wrap="square" rtlCol="0">
            <a:spAutoFit/>
          </a:bodyPr>
          <a:lstStyle/>
          <a:p>
            <a:r>
              <a:rPr lang="en-US" sz="2800" dirty="0" smtClean="0">
                <a:effectLst>
                  <a:outerShdw blurRad="38100" dist="38100" dir="2700000" algn="tl">
                    <a:srgbClr val="000000">
                      <a:alpha val="43137"/>
                    </a:srgbClr>
                  </a:outerShdw>
                </a:effectLst>
              </a:rPr>
              <a:t>“IF </a:t>
            </a:r>
            <a:r>
              <a:rPr lang="en-US" sz="2800" dirty="0" smtClean="0">
                <a:effectLst>
                  <a:outerShdw blurRad="38100" dist="38100" dir="2700000" algn="tl">
                    <a:srgbClr val="000000">
                      <a:alpha val="43137"/>
                    </a:srgbClr>
                  </a:outerShdw>
                </a:effectLst>
              </a:rPr>
              <a:t>YOU READ HISTORY you will find that the Christians who did the most for the present world were just those who thought most of the next…It is since Christians have largely ceased to think of the other world that they have become so ineffective in this.  Aim at heaven and you get earth ‘thrown in’: aim at earth and you will get neither</a:t>
            </a:r>
            <a:r>
              <a:rPr lang="en-US" sz="2800" dirty="0" smtClean="0">
                <a:effectLst>
                  <a:outerShdw blurRad="38100" dist="38100" dir="2700000" algn="tl">
                    <a:srgbClr val="000000">
                      <a:alpha val="43137"/>
                    </a:srgbClr>
                  </a:outerShdw>
                </a:effectLst>
              </a:rPr>
              <a:t>.”—</a:t>
            </a:r>
            <a:r>
              <a:rPr lang="en-US" sz="2800" dirty="0" smtClean="0">
                <a:effectLst>
                  <a:outerShdw blurRad="38100" dist="38100" dir="2700000" algn="tl">
                    <a:srgbClr val="000000">
                      <a:alpha val="43137"/>
                    </a:srgbClr>
                  </a:outerShdw>
                </a:effectLst>
              </a:rPr>
              <a:t>C. S. Lewis</a:t>
            </a:r>
            <a:endParaRPr lang="en-US" sz="2800"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Introducing Revelation</a:t>
            </a:r>
            <a:endParaRPr lang="en-US" dirty="0"/>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The “Future” section ends with the final judgments of God that determine the ultimate estate of all humankind.</a:t>
            </a:r>
          </a:p>
          <a:p>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Revelation portrays a conflict of cosmic powers</a:t>
            </a:r>
            <a:r>
              <a:rPr lang="en-US" dirty="0" smtClean="0">
                <a:effectLst>
                  <a:outerShdw blurRad="38100" dist="38100" dir="2700000" algn="tl">
                    <a:srgbClr val="000000">
                      <a:alpha val="43137"/>
                    </a:srgbClr>
                  </a:outerShdw>
                </a:effectLst>
                <a:sym typeface="Symbol"/>
              </a:rPr>
              <a:t>—</a:t>
            </a:r>
            <a:r>
              <a:rPr lang="en-US" dirty="0" smtClean="0">
                <a:effectLst>
                  <a:outerShdw blurRad="38100" dist="38100" dir="2700000" algn="tl">
                    <a:srgbClr val="000000">
                      <a:alpha val="43137"/>
                    </a:srgbClr>
                  </a:outerShdw>
                </a:effectLst>
              </a:rPr>
              <a:t>the struggle between Christ and Satan. </a:t>
            </a:r>
          </a:p>
          <a:p>
            <a:r>
              <a:rPr lang="en-US" dirty="0" smtClean="0">
                <a:effectLst>
                  <a:outerShdw blurRad="38100" dist="38100" dir="2700000" algn="tl">
                    <a:srgbClr val="000000">
                      <a:alpha val="43137"/>
                    </a:srgbClr>
                  </a:outerShdw>
                </a:effectLst>
              </a:rPr>
              <a:t>In forceful images, it depicts Christ as the Divine Warrior who takes possession of His kingdom and brings final destruction to the enemies of God.  </a:t>
            </a:r>
          </a:p>
          <a:p>
            <a:r>
              <a:rPr lang="en-US" dirty="0" smtClean="0">
                <a:effectLst>
                  <a:outerShdw blurRad="38100" dist="38100" dir="2700000" algn="tl">
                    <a:srgbClr val="000000">
                      <a:alpha val="43137"/>
                    </a:srgbClr>
                  </a:outerShdw>
                </a:effectLst>
              </a:rPr>
              <a:t>Satan will be overthrown; evil powers will be subjugated; victory will be complete</a:t>
            </a:r>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a:xfrm>
            <a:off x="533400" y="1571612"/>
            <a:ext cx="8153400" cy="4676788"/>
          </a:xfrm>
        </p:spPr>
        <p:txBody>
          <a:bodyPr>
            <a:normAutofit lnSpcReduction="10000"/>
          </a:bodyPr>
          <a:lstStyle/>
          <a:p>
            <a:r>
              <a:rPr lang="en-US" dirty="0" smtClean="0">
                <a:effectLst>
                  <a:outerShdw blurRad="38100" dist="38100" dir="2700000" algn="tl">
                    <a:srgbClr val="000000">
                      <a:alpha val="43137"/>
                    </a:srgbClr>
                  </a:outerShdw>
                </a:effectLst>
              </a:rPr>
              <a:t>Revelation reveals the testimony of Christ and the righteous judgments of God.  </a:t>
            </a:r>
          </a:p>
          <a:p>
            <a:r>
              <a:rPr lang="en-US" dirty="0" smtClean="0">
                <a:effectLst>
                  <a:outerShdw blurRad="38100" dist="38100" dir="2700000" algn="tl">
                    <a:srgbClr val="000000">
                      <a:alpha val="43137"/>
                    </a:srgbClr>
                  </a:outerShdw>
                </a:effectLst>
              </a:rPr>
              <a:t>One of it’s overall purposes, therefore, is to show the courtroom drama of heaven and the whole process of judgment.</a:t>
            </a:r>
          </a:p>
          <a:p>
            <a:r>
              <a:rPr lang="en-US" dirty="0" smtClean="0">
                <a:effectLst>
                  <a:outerShdw blurRad="38100" dist="38100" dir="2700000" algn="tl">
                    <a:srgbClr val="000000">
                      <a:alpha val="43137"/>
                    </a:srgbClr>
                  </a:outerShdw>
                </a:effectLst>
              </a:rPr>
              <a:t>The world’s iniquity has been stored up in God’s cup of judgment.  A double portion will be poured back in retribution upon her—with fury.</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In the end, the kingdom of darkness will be utterly and eternally consumed in the burning Lake of Fire.</a:t>
            </a:r>
          </a:p>
          <a:p>
            <a:r>
              <a:rPr lang="en-US" dirty="0" smtClean="0">
                <a:effectLst>
                  <a:outerShdw blurRad="38100" dist="38100" dir="2700000" algn="tl">
                    <a:srgbClr val="000000">
                      <a:alpha val="43137"/>
                    </a:srgbClr>
                  </a:outerShdw>
                </a:effectLst>
              </a:rPr>
              <a:t>Against this backdrop of judgment and destruction looms the hope of Christ’s return, the completion of God’s purpose, and a new heaven and earth.</a:t>
            </a:r>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normAutofit/>
          </a:bodyPr>
          <a:lstStyle/>
          <a:p>
            <a:r>
              <a:rPr lang="en-US" sz="2400" dirty="0" smtClean="0">
                <a:effectLst>
                  <a:outerShdw blurRad="38100" dist="38100" dir="2700000" algn="tl">
                    <a:srgbClr val="000000">
                      <a:alpha val="43137"/>
                    </a:srgbClr>
                  </a:outerShdw>
                </a:effectLst>
              </a:rPr>
              <a:t>Alan Johnson, </a:t>
            </a:r>
            <a:r>
              <a:rPr lang="en-US" sz="2400" i="1" dirty="0" smtClean="0">
                <a:effectLst>
                  <a:outerShdw blurRad="38100" dist="38100" dir="2700000" algn="tl">
                    <a:srgbClr val="000000">
                      <a:alpha val="43137"/>
                    </a:srgbClr>
                  </a:outerShdw>
                </a:effectLst>
              </a:rPr>
              <a:t>Revelation</a:t>
            </a:r>
            <a:r>
              <a:rPr lang="en-US" sz="2400" dirty="0" smtClean="0">
                <a:effectLst>
                  <a:outerShdw blurRad="38100" dist="38100" dir="2700000" algn="tl">
                    <a:srgbClr val="000000">
                      <a:alpha val="43137"/>
                    </a:srgbClr>
                  </a:outerShdw>
                </a:effectLst>
              </a:rPr>
              <a:t> in Frank </a:t>
            </a:r>
            <a:r>
              <a:rPr lang="en-US" sz="2400" dirty="0" err="1" smtClean="0">
                <a:effectLst>
                  <a:outerShdw blurRad="38100" dist="38100" dir="2700000" algn="tl">
                    <a:srgbClr val="000000">
                      <a:alpha val="43137"/>
                    </a:srgbClr>
                  </a:outerShdw>
                </a:effectLst>
              </a:rPr>
              <a:t>Gaebelein</a:t>
            </a:r>
            <a:r>
              <a:rPr lang="en-US" sz="2400" dirty="0" smtClean="0">
                <a:effectLst>
                  <a:outerShdw blurRad="38100" dist="38100" dir="2700000" algn="tl">
                    <a:srgbClr val="000000">
                      <a:alpha val="43137"/>
                    </a:srgbClr>
                  </a:outerShdw>
                </a:effectLst>
              </a:rPr>
              <a:t>, editor, </a:t>
            </a:r>
            <a:r>
              <a:rPr lang="en-US" sz="2400" i="1" dirty="0" smtClean="0">
                <a:effectLst>
                  <a:outerShdw blurRad="38100" dist="38100" dir="2700000" algn="tl">
                    <a:srgbClr val="000000">
                      <a:alpha val="43137"/>
                    </a:srgbClr>
                  </a:outerShdw>
                </a:effectLst>
              </a:rPr>
              <a:t>The Expositor’s Bible Commentary</a:t>
            </a:r>
            <a:r>
              <a:rPr lang="en-US" sz="2400" dirty="0" smtClean="0">
                <a:effectLst>
                  <a:outerShdw blurRad="38100" dist="38100" dir="2700000" algn="tl">
                    <a:srgbClr val="000000">
                      <a:alpha val="43137"/>
                    </a:srgbClr>
                  </a:outerShdw>
                </a:effectLst>
              </a:rPr>
              <a:t>, vol. 10 (Grand Rapids: Zondervan, 1981).</a:t>
            </a:r>
          </a:p>
          <a:p>
            <a:r>
              <a:rPr lang="en-US" sz="2400" dirty="0" smtClean="0">
                <a:effectLst>
                  <a:outerShdw blurRad="38100" dist="38100" dir="2700000" algn="tl">
                    <a:srgbClr val="000000">
                      <a:alpha val="43137"/>
                    </a:srgbClr>
                  </a:outerShdw>
                </a:effectLst>
              </a:rPr>
              <a:t>C. S. Lewis, </a:t>
            </a:r>
            <a:r>
              <a:rPr lang="en-US" sz="2400" i="1" dirty="0" smtClean="0">
                <a:effectLst>
                  <a:outerShdw blurRad="38100" dist="38100" dir="2700000" algn="tl">
                    <a:srgbClr val="000000">
                      <a:alpha val="43137"/>
                    </a:srgbClr>
                  </a:outerShdw>
                </a:effectLst>
              </a:rPr>
              <a:t>Mere Christianity</a:t>
            </a:r>
            <a:r>
              <a:rPr lang="en-US" sz="2400" dirty="0" smtClean="0">
                <a:effectLst>
                  <a:outerShdw blurRad="38100" dist="38100" dir="2700000" algn="tl">
                    <a:srgbClr val="000000">
                      <a:alpha val="43137"/>
                    </a:srgbClr>
                  </a:outerShdw>
                </a:effectLst>
              </a:rPr>
              <a:t> (New York: HarperCollins, 2001).</a:t>
            </a:r>
          </a:p>
          <a:p>
            <a:r>
              <a:rPr lang="en-US" sz="2400" dirty="0" smtClean="0">
                <a:effectLst>
                  <a:outerShdw blurRad="38100" dist="38100" dir="2700000" algn="tl">
                    <a:srgbClr val="000000">
                      <a:alpha val="43137"/>
                    </a:srgbClr>
                  </a:outerShdw>
                </a:effectLst>
              </a:rPr>
              <a:t>Daniel J. Lewis, </a:t>
            </a:r>
            <a:r>
              <a:rPr lang="en-US" sz="2400" i="1" dirty="0" smtClean="0">
                <a:effectLst>
                  <a:outerShdw blurRad="38100" dist="38100" dir="2700000" algn="tl">
                    <a:srgbClr val="000000">
                      <a:alpha val="43137"/>
                    </a:srgbClr>
                  </a:outerShdw>
                </a:effectLst>
              </a:rPr>
              <a:t>3 Crucial Questions about the Last Days</a:t>
            </a:r>
            <a:r>
              <a:rPr lang="en-US" sz="2400" dirty="0" smtClean="0">
                <a:effectLst>
                  <a:outerShdw blurRad="38100" dist="38100" dir="2700000" algn="tl">
                    <a:srgbClr val="000000">
                      <a:alpha val="43137"/>
                    </a:srgbClr>
                  </a:outerShdw>
                </a:effectLst>
              </a:rPr>
              <a:t> (Grand Rapids: Baker, 1998).</a:t>
            </a:r>
            <a:endParaRPr lang="en-US" sz="2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a:xfrm>
            <a:off x="533400" y="1571612"/>
            <a:ext cx="8153400" cy="5286388"/>
          </a:xfrm>
        </p:spPr>
        <p:txBody>
          <a:bodyPr>
            <a:normAutofit fontScale="92500" lnSpcReduction="10000"/>
          </a:bodyPr>
          <a:lstStyle/>
          <a:p>
            <a:r>
              <a:rPr lang="en-US" dirty="0" smtClean="0">
                <a:effectLst>
                  <a:outerShdw blurRad="38100" dist="38100" dir="2700000" algn="tl">
                    <a:srgbClr val="000000">
                      <a:alpha val="43137"/>
                    </a:srgbClr>
                  </a:outerShdw>
                </a:effectLst>
              </a:rPr>
              <a:t>The Book of Revelation is primarily a book of prophecy (cf. Rev. 19:10; 22:6-10).  Jesus said:</a:t>
            </a:r>
          </a:p>
          <a:p>
            <a:pPr lvl="1"/>
            <a:r>
              <a:rPr lang="en-US" dirty="0" smtClean="0">
                <a:effectLst>
                  <a:outerShdw blurRad="38100" dist="38100" dir="2700000" algn="tl">
                    <a:srgbClr val="000000">
                      <a:alpha val="43137"/>
                    </a:srgbClr>
                  </a:outerShdw>
                </a:effectLst>
              </a:rPr>
              <a:t>“Blessed is he who keeps the words of the prophecy in this book” (Rev. 22:7).</a:t>
            </a:r>
          </a:p>
          <a:p>
            <a:r>
              <a:rPr lang="en-US" dirty="0" smtClean="0">
                <a:effectLst>
                  <a:outerShdw blurRad="38100" dist="38100" dir="2700000" algn="tl">
                    <a:srgbClr val="000000">
                      <a:alpha val="43137"/>
                    </a:srgbClr>
                  </a:outerShdw>
                </a:effectLst>
              </a:rPr>
              <a:t>But this is not a book into which to squeeze every troublesome current event.  Such attempts are “prone to subjectivism and the manipulation of Scripture.  Many such interpretations associated with the Cold War of the 1950s-1980s already have proved false” (D. Lewis 118).</a:t>
            </a:r>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a:xfrm>
            <a:off x="457200" y="1571612"/>
            <a:ext cx="8229600" cy="5286388"/>
          </a:xfrm>
        </p:spPr>
        <p:txBody>
          <a:bodyPr>
            <a:normAutofit fontScale="92500" lnSpcReduction="10000"/>
          </a:bodyPr>
          <a:lstStyle/>
          <a:p>
            <a:r>
              <a:rPr lang="en-US" dirty="0" smtClean="0">
                <a:effectLst>
                  <a:outerShdw blurRad="38100" dist="38100" dir="2700000" algn="tl">
                    <a:srgbClr val="000000">
                      <a:alpha val="43137"/>
                    </a:srgbClr>
                  </a:outerShdw>
                </a:effectLst>
              </a:rPr>
              <a:t>Instead, as prophecy, it is primarily concerned with the testimony of Christ before the Divine Court, the judgments that are unleashed as a result of that testimony, and the call for the people to repent.</a:t>
            </a:r>
          </a:p>
          <a:p>
            <a:r>
              <a:rPr lang="en-US" dirty="0" smtClean="0">
                <a:effectLst>
                  <a:outerShdw blurRad="38100" dist="38100" dir="2700000" algn="tl">
                    <a:srgbClr val="000000">
                      <a:alpha val="43137"/>
                    </a:srgbClr>
                  </a:outerShdw>
                </a:effectLst>
              </a:rPr>
              <a:t>To the Seven Churches, for example, Christ walked up and down their representative candlesticks to examine the light of each church.</a:t>
            </a:r>
          </a:p>
          <a:p>
            <a:r>
              <a:rPr lang="en-US" dirty="0" smtClean="0">
                <a:effectLst>
                  <a:outerShdw blurRad="38100" dist="38100" dir="2700000" algn="tl">
                    <a:srgbClr val="000000">
                      <a:alpha val="43137"/>
                    </a:srgbClr>
                  </a:outerShdw>
                </a:effectLst>
              </a:rPr>
              <a:t>Based on His testimony—“I know your deeds” (Rev. 2:2)—He calls them to repentance.</a:t>
            </a:r>
          </a:p>
          <a:p>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His clarion call to the church of Ephesus still resounds today:</a:t>
            </a:r>
          </a:p>
          <a:p>
            <a:pPr lvl="1"/>
            <a:r>
              <a:rPr lang="en-US" sz="2400" dirty="0" smtClean="0">
                <a:effectLst>
                  <a:outerShdw blurRad="38100" dist="38100" dir="2700000" algn="tl">
                    <a:srgbClr val="000000">
                      <a:alpha val="43137"/>
                    </a:srgbClr>
                  </a:outerShdw>
                </a:effectLst>
              </a:rPr>
              <a:t>“</a:t>
            </a:r>
            <a:r>
              <a:rPr lang="en-US" sz="2800" dirty="0" smtClean="0">
                <a:effectLst>
                  <a:outerShdw blurRad="38100" dist="38100" dir="2700000" algn="tl">
                    <a:srgbClr val="000000">
                      <a:alpha val="43137"/>
                    </a:srgbClr>
                  </a:outerShdw>
                </a:effectLst>
              </a:rPr>
              <a:t>Yet I hold this against you: You have forsaken your first love.  Remember the height from which you have fallen!  Repent and do the things you did at first.  If you do not repent, I will come to you and remove your </a:t>
            </a:r>
            <a:r>
              <a:rPr lang="en-US" sz="2800" dirty="0" err="1" smtClean="0">
                <a:effectLst>
                  <a:outerShdw blurRad="38100" dist="38100" dir="2700000" algn="tl">
                    <a:srgbClr val="000000">
                      <a:alpha val="43137"/>
                    </a:srgbClr>
                  </a:outerShdw>
                </a:effectLst>
              </a:rPr>
              <a:t>lampstand</a:t>
            </a:r>
            <a:r>
              <a:rPr lang="en-US" sz="2800" dirty="0" smtClean="0">
                <a:effectLst>
                  <a:outerShdw blurRad="38100" dist="38100" dir="2700000" algn="tl">
                    <a:srgbClr val="000000">
                      <a:alpha val="43137"/>
                    </a:srgbClr>
                  </a:outerShdw>
                </a:effectLst>
              </a:rPr>
              <a:t> from its place” (Rev. 2:4-5). </a:t>
            </a:r>
            <a:endParaRPr lang="en-US" dirty="0" smtClean="0">
              <a:effectLst>
                <a:outerShdw blurRad="38100" dist="38100" dir="2700000" algn="tl">
                  <a:srgbClr val="000000">
                    <a:alpha val="43137"/>
                  </a:srgbClr>
                </a:outerShdw>
              </a:effectLst>
            </a:endParaRPr>
          </a:p>
          <a:p>
            <a:pPr lvl="1"/>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effectLst>
                  <a:outerShdw blurRad="38100" dist="38100" dir="2700000" algn="tl">
                    <a:srgbClr val="000000">
                      <a:alpha val="43137"/>
                    </a:srgbClr>
                  </a:outerShdw>
                </a:effectLst>
              </a:rPr>
              <a:t>I believe that Revelation contains a record of Christ’s testimony.  John wrote in the prologue of the book:</a:t>
            </a:r>
          </a:p>
          <a:p>
            <a:pPr lvl="1"/>
            <a:r>
              <a:rPr lang="en-US" sz="2800" dirty="0" smtClean="0">
                <a:effectLst>
                  <a:outerShdw blurRad="38100" dist="38100" dir="2700000" algn="tl">
                    <a:srgbClr val="000000">
                      <a:alpha val="43137"/>
                    </a:srgbClr>
                  </a:outerShdw>
                </a:effectLst>
              </a:rPr>
              <a:t>The revelation of Jesus Christ, which God gave him to show his servants what must soon take place. He made it known by sending his angel to his servant John, who testifies to everything he saw—that is, the word of God and the testimony of Jesus Christ.  Blessed is the one who reads the words of this prophecy, and blessed are those who hear it and take to heart what is written in it, because the time is near.—Rev. 1:1-3</a:t>
            </a:r>
          </a:p>
          <a:p>
            <a:endParaRPr lang="en-US" sz="3200" dirty="0" smtClean="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is revelation from Christ, yes, but it is also called “testimony” sent by a messenger of the Divine Court (an angel).</a:t>
            </a:r>
          </a:p>
          <a:p>
            <a:r>
              <a:rPr lang="en-US" dirty="0" smtClean="0">
                <a:effectLst>
                  <a:outerShdw blurRad="38100" dist="38100" dir="2700000" algn="tl">
                    <a:srgbClr val="000000">
                      <a:alpha val="43137"/>
                    </a:srgbClr>
                  </a:outerShdw>
                </a:effectLst>
              </a:rPr>
              <a:t>Do you see the connection between testimony and prophecy?</a:t>
            </a:r>
          </a:p>
          <a:p>
            <a:r>
              <a:rPr lang="en-US" dirty="0" smtClean="0">
                <a:effectLst>
                  <a:outerShdw blurRad="38100" dist="38100" dir="2700000" algn="tl">
                    <a:srgbClr val="000000">
                      <a:alpha val="43137"/>
                    </a:srgbClr>
                  </a:outerShdw>
                </a:effectLst>
              </a:rPr>
              <a:t>One who prophecies is essentially one who speaks the testimony of Christ.</a:t>
            </a:r>
            <a:endParaRPr lang="en-US" dirty="0" smtClean="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It is upon the declaration of Christ (His testimony) that a prophet prophecies.</a:t>
            </a:r>
          </a:p>
          <a:p>
            <a:r>
              <a:rPr lang="en-US" dirty="0" smtClean="0">
                <a:effectLst>
                  <a:outerShdw blurRad="38100" dist="38100" dir="2700000" algn="tl">
                    <a:srgbClr val="000000">
                      <a:alpha val="43137"/>
                    </a:srgbClr>
                  </a:outerShdw>
                </a:effectLst>
              </a:rPr>
              <a:t>In short, the content of prophecy is the testimony of Christ:</a:t>
            </a:r>
          </a:p>
          <a:p>
            <a:pPr lvl="1"/>
            <a:r>
              <a:rPr lang="en-US" sz="2800" dirty="0" smtClean="0">
                <a:effectLst>
                  <a:outerShdw blurRad="38100" dist="38100" dir="2700000" algn="tl">
                    <a:srgbClr val="000000">
                      <a:alpha val="43137"/>
                    </a:srgbClr>
                  </a:outerShdw>
                </a:effectLst>
              </a:rPr>
              <a:t>At this I fell at his feet to worship him (the angel).  But he said to me, “Do not do it! I am a fellow servant with you and with your brothers who hold to the testimony of Jesus.  Worship God!  For the testimony of Jesus is the spirit of </a:t>
            </a:r>
            <a:r>
              <a:rPr lang="en-US" sz="2800" dirty="0" smtClean="0">
                <a:effectLst>
                  <a:outerShdw blurRad="38100" dist="38100" dir="2700000" algn="tl">
                    <a:srgbClr val="000000">
                      <a:alpha val="43137"/>
                    </a:srgbClr>
                  </a:outerShdw>
                </a:effectLst>
              </a:rPr>
              <a:t>prophecy” (Rev. 19:10). </a:t>
            </a:r>
            <a:endParaRPr lang="en-US" sz="2800" dirty="0" smtClean="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Revelation</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Prophecy is all about hearing what God says or seeing it as a vision and declaring that as a messenger of the Court of Heaven to the recipients.  </a:t>
            </a:r>
          </a:p>
          <a:p>
            <a:r>
              <a:rPr lang="en-US" dirty="0" smtClean="0">
                <a:effectLst>
                  <a:outerShdw blurRad="38100" dist="38100" dir="2700000" algn="tl">
                    <a:srgbClr val="000000">
                      <a:alpha val="43137"/>
                    </a:srgbClr>
                  </a:outerShdw>
                </a:effectLst>
              </a:rPr>
              <a:t>Jeremiah declared:</a:t>
            </a:r>
          </a:p>
          <a:p>
            <a:pPr lvl="1"/>
            <a:r>
              <a:rPr lang="en-US" dirty="0" smtClean="0">
                <a:effectLst>
                  <a:outerShdw blurRad="38100" dist="38100" dir="2700000" algn="tl">
                    <a:srgbClr val="000000">
                      <a:alpha val="43137"/>
                    </a:srgbClr>
                  </a:outerShdw>
                </a:effectLst>
              </a:rPr>
              <a:t>“But which of them has stood in the council of the Lord to see or to hear his word?  Who has listened and heard his word? “ (Jer. 23:18).</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1712</TotalTime>
  <Words>1469</Words>
  <Application>Microsoft Office PowerPoint</Application>
  <PresentationFormat>On-screen Show (4:3)</PresentationFormat>
  <Paragraphs>85</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Foundry</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Introducing Revelation</vt:lpstr>
      <vt:lpstr>Works Cited</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 Revelation</dc:title>
  <dc:creator>Randy Colver</dc:creator>
  <cp:lastModifiedBy>Randy Colver</cp:lastModifiedBy>
  <cp:revision>86</cp:revision>
  <dcterms:created xsi:type="dcterms:W3CDTF">2011-06-08T07:04:03Z</dcterms:created>
  <dcterms:modified xsi:type="dcterms:W3CDTF">2014-03-13T09:28:09Z</dcterms:modified>
</cp:coreProperties>
</file>