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5" r:id="rId1"/>
  </p:sldMasterIdLst>
  <p:sldIdLst>
    <p:sldId id="256" r:id="rId2"/>
    <p:sldId id="277" r:id="rId3"/>
    <p:sldId id="280" r:id="rId4"/>
    <p:sldId id="281" r:id="rId5"/>
    <p:sldId id="284" r:id="rId6"/>
    <p:sldId id="285" r:id="rId7"/>
    <p:sldId id="286" r:id="rId8"/>
    <p:sldId id="287" r:id="rId9"/>
    <p:sldId id="290" r:id="rId10"/>
    <p:sldId id="301" r:id="rId11"/>
    <p:sldId id="291" r:id="rId12"/>
    <p:sldId id="292" r:id="rId13"/>
    <p:sldId id="293" r:id="rId14"/>
    <p:sldId id="294" r:id="rId15"/>
    <p:sldId id="295" r:id="rId16"/>
    <p:sldId id="296" r:id="rId17"/>
    <p:sldId id="299" r:id="rId18"/>
    <p:sldId id="300" r:id="rId19"/>
    <p:sldId id="297" r:id="rId20"/>
    <p:sldId id="279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7704" autoAdjust="0"/>
  </p:normalViewPr>
  <p:slideViewPr>
    <p:cSldViewPr>
      <p:cViewPr varScale="1">
        <p:scale>
          <a:sx n="59" d="100"/>
          <a:sy n="59" d="100"/>
        </p:scale>
        <p:origin x="-96" y="-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36B0CB9A-329D-4DFE-A70D-0408E6431AE6}" type="datetimeFigureOut">
              <a:rPr lang="en-US" smtClean="0"/>
              <a:pPr/>
              <a:t>3/10/2014</a:t>
            </a:fld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E03451B-9320-4E11-82BC-9E11C36D1FA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6B0CB9A-329D-4DFE-A70D-0408E6431AE6}" type="datetimeFigureOut">
              <a:rPr lang="en-US" smtClean="0"/>
              <a:pPr/>
              <a:t>3/10/2014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E03451B-9320-4E11-82BC-9E11C36D1F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6B0CB9A-329D-4DFE-A70D-0408E6431AE6}" type="datetimeFigureOut">
              <a:rPr lang="en-US" smtClean="0"/>
              <a:pPr/>
              <a:t>3/10/2014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E03451B-9320-4E11-82BC-9E11C36D1F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6B0CB9A-329D-4DFE-A70D-0408E6431AE6}" type="datetimeFigureOut">
              <a:rPr lang="en-US" smtClean="0"/>
              <a:pPr/>
              <a:t>3/10/2014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E03451B-9320-4E11-82BC-9E11C36D1F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36B0CB9A-329D-4DFE-A70D-0408E6431AE6}" type="datetimeFigureOut">
              <a:rPr lang="en-US" smtClean="0"/>
              <a:pPr/>
              <a:t>3/10/2014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E03451B-9320-4E11-82BC-9E11C36D1FA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6B0CB9A-329D-4DFE-A70D-0408E6431AE6}" type="datetimeFigureOut">
              <a:rPr lang="en-US" smtClean="0"/>
              <a:pPr/>
              <a:t>3/10/2014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FE03451B-9320-4E11-82BC-9E11C36D1FA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6B0CB9A-329D-4DFE-A70D-0408E6431AE6}" type="datetimeFigureOut">
              <a:rPr lang="en-US" smtClean="0"/>
              <a:pPr/>
              <a:t>3/10/2014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FE03451B-9320-4E11-82BC-9E11C36D1F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6B0CB9A-329D-4DFE-A70D-0408E6431AE6}" type="datetimeFigureOut">
              <a:rPr lang="en-US" smtClean="0"/>
              <a:pPr/>
              <a:t>3/10/2014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E03451B-9320-4E11-82BC-9E11C36D1FA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6B0CB9A-329D-4DFE-A70D-0408E6431AE6}" type="datetimeFigureOut">
              <a:rPr lang="en-US" smtClean="0"/>
              <a:pPr/>
              <a:t>3/10/2014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E03451B-9320-4E11-82BC-9E11C36D1F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36B0CB9A-329D-4DFE-A70D-0408E6431AE6}" type="datetimeFigureOut">
              <a:rPr lang="en-US" smtClean="0"/>
              <a:pPr/>
              <a:t>3/10/2014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E03451B-9320-4E11-82BC-9E11C36D1FA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36B0CB9A-329D-4DFE-A70D-0408E6431AE6}" type="datetimeFigureOut">
              <a:rPr lang="en-US" smtClean="0"/>
              <a:pPr/>
              <a:t>3/10/2014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E03451B-9320-4E11-82BC-9E11C36D1FA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36B0CB9A-329D-4DFE-A70D-0408E6431AE6}" type="datetimeFigureOut">
              <a:rPr lang="en-US" smtClean="0"/>
              <a:pPr/>
              <a:t>3/10/2014</a:t>
            </a:fld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FE03451B-9320-4E11-82BC-9E11C36D1FA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06" r:id="rId1"/>
    <p:sldLayoutId id="2147483807" r:id="rId2"/>
    <p:sldLayoutId id="2147483808" r:id="rId3"/>
    <p:sldLayoutId id="2147483809" r:id="rId4"/>
    <p:sldLayoutId id="2147483810" r:id="rId5"/>
    <p:sldLayoutId id="2147483811" r:id="rId6"/>
    <p:sldLayoutId id="2147483812" r:id="rId7"/>
    <p:sldLayoutId id="2147483813" r:id="rId8"/>
    <p:sldLayoutId id="2147483814" r:id="rId9"/>
    <p:sldLayoutId id="2147483815" r:id="rId10"/>
    <p:sldLayoutId id="2147483816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www.google.com/url?sa=i&amp;source=images&amp;cd=&amp;cad=rja&amp;docid=VxF50SbfAXEIbM&amp;tbnid=Xl_pQv-bm97SWM:&amp;ved=0CAgQjRw&amp;url=http://www.stjames-cathedral.org/kids/tour/stainedglass.htm&amp;ei=O24CU6ubJOrd2AXBi4D4AQ&amp;psig=AFQjCNGOCPjjmbpesGrg4PwqlFJ6NObkWA&amp;ust=1392754619629148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Occasion of 1 Corinthians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C:\Users\Randy Colver\AppData\Local\Microsoft\Windows\Temporary Internet Files\Content.IE5\34HT15HB\MP900384794[2]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8199" y="2895600"/>
            <a:ext cx="4291359" cy="3429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904999"/>
            <a:ext cx="8229600" cy="4800601"/>
          </a:xfrm>
        </p:spPr>
        <p:txBody>
          <a:bodyPr>
            <a:normAutofit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These issues include:</a:t>
            </a:r>
          </a:p>
          <a:p>
            <a:pPr marL="862330" lvl="1" indent="-514350">
              <a:buFont typeface="+mj-lt"/>
              <a:buAutoNum type="arabicPeriod"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Conjugal Needs in Marriage - 7:1-24</a:t>
            </a:r>
          </a:p>
          <a:p>
            <a:pPr marL="862330" lvl="1" indent="-514350">
              <a:buFont typeface="+mj-lt"/>
              <a:buAutoNum type="arabicPeriod"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Virgins - 7:25-40</a:t>
            </a:r>
          </a:p>
          <a:p>
            <a:pPr marL="862330" lvl="1" indent="-514350">
              <a:buFont typeface="+mj-lt"/>
              <a:buAutoNum type="arabicPeriod"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Attending Temple Feasts - 8:1-11:1</a:t>
            </a:r>
          </a:p>
          <a:p>
            <a:pPr marL="862330" lvl="1" indent="-514350">
              <a:buFont typeface="+mj-lt"/>
              <a:buAutoNum type="arabicPeriod"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Custom of Veiling Women - 11:2-16</a:t>
            </a:r>
          </a:p>
          <a:p>
            <a:pPr marL="862330" lvl="1" indent="-514350">
              <a:buFont typeface="+mj-lt"/>
              <a:buAutoNum type="arabicPeriod"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Order at the Lord’s Table - 11:17-34</a:t>
            </a:r>
          </a:p>
          <a:p>
            <a:pPr marL="862330" lvl="1" indent="-514350">
              <a:buFont typeface="+mj-lt"/>
              <a:buAutoNum type="arabicPeriod"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Abuse of Spiritual Gifts - 12-14</a:t>
            </a:r>
          </a:p>
          <a:p>
            <a:pPr marL="862330" lvl="1" indent="-514350">
              <a:buFont typeface="+mj-lt"/>
              <a:buAutoNum type="arabicPeriod"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Resurrection - 15:1-58</a:t>
            </a:r>
          </a:p>
          <a:p>
            <a:pPr marL="862330" lvl="1" indent="-514350">
              <a:buFont typeface="+mj-lt"/>
              <a:buAutoNum type="arabicPeriod"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Collection for the Jerusalem Church - 16:1-11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5" descr="C:\Users\Randy Colver\AppData\Local\Microsoft\Windows\Temporary Internet Files\Content.IE5\4KHJ1C6U\MP900384851[1]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57969">
            <a:off x="492416" y="475316"/>
            <a:ext cx="1643928" cy="1200850"/>
          </a:xfrm>
          <a:prstGeom prst="rect">
            <a:avLst/>
          </a:prstGeom>
          <a:noFill/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Occasion of 1 Corinthians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904999"/>
            <a:ext cx="8229600" cy="4267517"/>
          </a:xfrm>
        </p:spPr>
        <p:txBody>
          <a:bodyPr>
            <a:normAutofit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Thus we see at least twelve issues specifically addressed in Paul’s letter to the Corinthians.  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Paul also mentions the return of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Apollos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and makes several concluding exhortations and remarks in chapter 16:12-24.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4" name="Picture 5" descr="C:\Users\Randy Colver\AppData\Local\Microsoft\Windows\Temporary Internet Files\Content.IE5\4KHJ1C6U\MP900384851[1]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57969">
            <a:off x="492416" y="475316"/>
            <a:ext cx="1643928" cy="1200850"/>
          </a:xfrm>
          <a:prstGeom prst="rect">
            <a:avLst/>
          </a:prstGeom>
          <a:noFill/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Occasion of 1 Corinthians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904999"/>
            <a:ext cx="8229600" cy="4648201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 know that when Paul sent his first letter (1 Corinthians), he planned to return to Corinth but, for whatever reasons, needed to stay at Ephesus until Pentecost.  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 was concerned enough with the problems at Corinth that he immediately sent Timothy in his stead, and urged the Corinthians to receive him (1 Cor. 16:5-11; cf. Acts 19:22 and perhaps Phil. 2:19).</a:t>
            </a:r>
          </a:p>
          <a:p>
            <a:endParaRPr lang="en-US" dirty="0"/>
          </a:p>
        </p:txBody>
      </p:sp>
      <p:pic>
        <p:nvPicPr>
          <p:cNvPr id="4" name="Picture 5" descr="C:\Users\Randy Colver\AppData\Local\Microsoft\Windows\Temporary Internet Files\Content.IE5\4KHJ1C6U\MP900384851[1]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57969">
            <a:off x="492416" y="475316"/>
            <a:ext cx="1643928" cy="1200850"/>
          </a:xfrm>
          <a:prstGeom prst="rect">
            <a:avLst/>
          </a:prstGeom>
          <a:noFill/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Occasion of 1 Corinthians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904999"/>
            <a:ext cx="8229600" cy="4495801"/>
          </a:xfrm>
        </p:spPr>
        <p:txBody>
          <a:bodyPr>
            <a:normAutofit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Paul made plans to retrace his steps and visit the churches of Macedonia and then arrive in Corinth before winter.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Unfortunately, however, news of further trouble at Corinth reached Paul and, scrapping his former plans, Paul hastened to Corinth.  </a:t>
            </a:r>
          </a:p>
          <a:p>
            <a:endParaRPr lang="en-US" dirty="0"/>
          </a:p>
        </p:txBody>
      </p:sp>
      <p:pic>
        <p:nvPicPr>
          <p:cNvPr id="4" name="Picture 5" descr="C:\Users\Randy Colver\AppData\Local\Microsoft\Windows\Temporary Internet Files\Content.IE5\4KHJ1C6U\MP900384851[1]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57969">
            <a:off x="492416" y="475316"/>
            <a:ext cx="1643928" cy="1200850"/>
          </a:xfrm>
          <a:prstGeom prst="rect">
            <a:avLst/>
          </a:prstGeom>
          <a:noFill/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Occasion of 1 Corinthians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904999"/>
            <a:ext cx="8229600" cy="4572001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result was a painful, and evidently rather ineffective visit (2 Corinthians 2:1).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Leaving Corinth, but undaunted in his concerns for them, Paul writes another letter (now lost) “out of much affliction and anguish of heart and with many tears” (2 Corinthians 2:3 ff.).  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 sends it to the Corinthians by the hand of Titus.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4" name="Picture 5" descr="C:\Users\Randy Colver\AppData\Local\Microsoft\Windows\Temporary Internet Files\Content.IE5\4KHJ1C6U\MP900384851[1]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57969">
            <a:off x="492416" y="475316"/>
            <a:ext cx="1643928" cy="1200850"/>
          </a:xfrm>
          <a:prstGeom prst="rect">
            <a:avLst/>
          </a:prstGeom>
          <a:noFill/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Occasion of 1 Corinthians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904999"/>
            <a:ext cx="8229600" cy="4267517"/>
          </a:xfrm>
        </p:spPr>
        <p:txBody>
          <a:bodyPr>
            <a:normAutofit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 last, this letter hits home and the Corinthians respond with humility and repentance (2 Corinthians 7:8-16; cf. 2:5-11).  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Paul is much relieved and encouraged by the news from Titus of their restoration. </a:t>
            </a:r>
            <a:endParaRPr lang="en-US" dirty="0"/>
          </a:p>
        </p:txBody>
      </p:sp>
      <p:pic>
        <p:nvPicPr>
          <p:cNvPr id="4" name="Picture 5" descr="C:\Users\Randy Colver\AppData\Local\Microsoft\Windows\Temporary Internet Files\Content.IE5\4KHJ1C6U\MP900384851[1]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57969">
            <a:off x="492416" y="475316"/>
            <a:ext cx="1643928" cy="1200850"/>
          </a:xfrm>
          <a:prstGeom prst="rect">
            <a:avLst/>
          </a:prstGeom>
          <a:noFill/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Occasion of 1 Corinthians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904999"/>
            <a:ext cx="8229600" cy="4267517"/>
          </a:xfrm>
        </p:spPr>
        <p:txBody>
          <a:bodyPr/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These circumstances are illustrated in the diagram on the next page.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4" name="Picture 5" descr="C:\Users\Randy Colver\AppData\Local\Microsoft\Windows\Temporary Internet Files\Content.IE5\4KHJ1C6U\MP900384851[1]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57969">
            <a:off x="492416" y="475316"/>
            <a:ext cx="1643928" cy="1200850"/>
          </a:xfrm>
          <a:prstGeom prst="rect">
            <a:avLst/>
          </a:prstGeom>
          <a:noFill/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Occasion of 1 Corinthians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1" name="Line 47"/>
          <p:cNvSpPr>
            <a:spLocks noChangeShapeType="1"/>
          </p:cNvSpPr>
          <p:nvPr/>
        </p:nvSpPr>
        <p:spPr bwMode="auto">
          <a:xfrm>
            <a:off x="4198938" y="1237218"/>
            <a:ext cx="1587" cy="428625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 type="none" w="sm" len="sm"/>
            <a:tailEnd type="triangl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72" name="Rectangle 48"/>
          <p:cNvSpPr>
            <a:spLocks noChangeArrowheads="1"/>
          </p:cNvSpPr>
          <p:nvPr/>
        </p:nvSpPr>
        <p:spPr bwMode="auto">
          <a:xfrm>
            <a:off x="3649663" y="697468"/>
            <a:ext cx="1189037" cy="641350"/>
          </a:xfrm>
          <a:prstGeom prst="rect">
            <a:avLst/>
          </a:prstGeom>
          <a:solidFill>
            <a:srgbClr val="FFC000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12700" tIns="12700" rIns="12700" bIns="127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Paul founds the church at Corinth.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74" name="Rectangle 50"/>
          <p:cNvSpPr>
            <a:spLocks noChangeArrowheads="1"/>
          </p:cNvSpPr>
          <p:nvPr/>
        </p:nvSpPr>
        <p:spPr bwMode="auto">
          <a:xfrm>
            <a:off x="2003425" y="1875393"/>
            <a:ext cx="1190625" cy="639763"/>
          </a:xfrm>
          <a:prstGeom prst="rect">
            <a:avLst/>
          </a:prstGeom>
          <a:solidFill>
            <a:srgbClr val="92D050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12700" tIns="12700" rIns="12700" bIns="127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Apollos visits the church at Corinth.</a:t>
            </a: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75" name="Rectangle 51"/>
          <p:cNvSpPr>
            <a:spLocks noChangeArrowheads="1"/>
          </p:cNvSpPr>
          <p:nvPr/>
        </p:nvSpPr>
        <p:spPr bwMode="auto">
          <a:xfrm>
            <a:off x="5430838" y="1824593"/>
            <a:ext cx="1189037" cy="10064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12700" tIns="12700" rIns="12700" bIns="127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Paul writes his</a:t>
            </a:r>
            <a:b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</a:b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first letter</a:t>
            </a:r>
            <a:b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</a:b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to the</a:t>
            </a:r>
            <a:b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</a:b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Corinthians</a:t>
            </a:r>
            <a:b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</a:b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(now lost).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76" name="Line 52"/>
          <p:cNvSpPr>
            <a:spLocks noChangeShapeType="1"/>
          </p:cNvSpPr>
          <p:nvPr/>
        </p:nvSpPr>
        <p:spPr bwMode="auto">
          <a:xfrm flipH="1">
            <a:off x="4198938" y="2294493"/>
            <a:ext cx="1587" cy="4064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 type="none" w="sm" len="sm"/>
            <a:tailEnd type="triangl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77" name="Line 53"/>
          <p:cNvSpPr>
            <a:spLocks noChangeShapeType="1"/>
          </p:cNvSpPr>
          <p:nvPr/>
        </p:nvSpPr>
        <p:spPr bwMode="auto">
          <a:xfrm>
            <a:off x="4198938" y="3918506"/>
            <a:ext cx="1587" cy="441325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 type="none" w="sm" len="sm"/>
            <a:tailEnd type="triangl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78" name="Rectangle 54"/>
          <p:cNvSpPr>
            <a:spLocks noChangeArrowheads="1"/>
          </p:cNvSpPr>
          <p:nvPr/>
        </p:nvSpPr>
        <p:spPr bwMode="auto">
          <a:xfrm>
            <a:off x="3649663" y="2694543"/>
            <a:ext cx="1189037" cy="1368425"/>
          </a:xfrm>
          <a:prstGeom prst="rect">
            <a:avLst/>
          </a:prstGeom>
          <a:solidFill>
            <a:srgbClr val="FFC000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12700" tIns="12700" rIns="12700" bIns="127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Some from Chloe’s household report problems and the delegation gives Paul the letter from Corinth.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79" name="Line 55"/>
          <p:cNvSpPr>
            <a:spLocks noChangeShapeType="1"/>
          </p:cNvSpPr>
          <p:nvPr/>
        </p:nvSpPr>
        <p:spPr bwMode="auto">
          <a:xfrm>
            <a:off x="4838700" y="1907143"/>
            <a:ext cx="366713" cy="276225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 type="none" w="sm" len="sm"/>
            <a:tailEnd type="triangl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80" name="Rectangle 56"/>
          <p:cNvSpPr>
            <a:spLocks noChangeArrowheads="1"/>
          </p:cNvSpPr>
          <p:nvPr/>
        </p:nvSpPr>
        <p:spPr bwMode="auto">
          <a:xfrm>
            <a:off x="2003425" y="2704068"/>
            <a:ext cx="1190625" cy="641350"/>
          </a:xfrm>
          <a:prstGeom prst="rect">
            <a:avLst/>
          </a:prstGeom>
          <a:solidFill>
            <a:srgbClr val="92D050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12700" tIns="12700" rIns="12700" bIns="127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Corinthians fall into spiritual elitism and heresy.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81" name="Picture 57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3500" y="1464231"/>
            <a:ext cx="1714500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</p:pic>
      <p:sp>
        <p:nvSpPr>
          <p:cNvPr id="1083" name="Rectangle 59"/>
          <p:cNvSpPr>
            <a:spLocks noChangeArrowheads="1"/>
          </p:cNvSpPr>
          <p:nvPr/>
        </p:nvSpPr>
        <p:spPr bwMode="auto">
          <a:xfrm>
            <a:off x="5430838" y="3259693"/>
            <a:ext cx="1189037" cy="10064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12700" tIns="12700" rIns="12700" bIns="127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Paul writes </a:t>
            </a:r>
            <a:b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</a:b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1 Corinthians</a:t>
            </a:r>
            <a:b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</a:b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and sends it</a:t>
            </a:r>
            <a:b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</a:b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with</a:t>
            </a:r>
            <a:b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</a:b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Timothy.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84" name="Line 60"/>
          <p:cNvSpPr>
            <a:spLocks noChangeShapeType="1"/>
          </p:cNvSpPr>
          <p:nvPr/>
        </p:nvSpPr>
        <p:spPr bwMode="auto">
          <a:xfrm>
            <a:off x="4838700" y="3389868"/>
            <a:ext cx="366713" cy="301625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 type="none" w="sm" len="sm"/>
            <a:tailEnd type="triangl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3" name="Picture 57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05400" y="2912031"/>
            <a:ext cx="1714500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</p:pic>
      <p:sp>
        <p:nvSpPr>
          <p:cNvPr id="1088" name="Rectangle 64"/>
          <p:cNvSpPr>
            <a:spLocks noChangeArrowheads="1"/>
          </p:cNvSpPr>
          <p:nvPr/>
        </p:nvSpPr>
        <p:spPr bwMode="auto">
          <a:xfrm>
            <a:off x="5430838" y="4723369"/>
            <a:ext cx="1189037" cy="10064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12700" tIns="12700" rIns="12700" bIns="127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Paul writes</a:t>
            </a:r>
            <a:b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</a:b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another letter</a:t>
            </a:r>
            <a:b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</a:b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(now lost)</a:t>
            </a:r>
            <a:b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</a:b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and sends it</a:t>
            </a:r>
            <a:b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</a:b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with Titus.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89" name="Line 65"/>
          <p:cNvSpPr>
            <a:spLocks noChangeShapeType="1"/>
          </p:cNvSpPr>
          <p:nvPr/>
        </p:nvSpPr>
        <p:spPr bwMode="auto">
          <a:xfrm>
            <a:off x="4198938" y="4939269"/>
            <a:ext cx="1587" cy="417512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 type="none" w="sm" len="sm"/>
            <a:tailEnd type="triangl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90" name="Rectangle 66"/>
          <p:cNvSpPr>
            <a:spLocks noChangeArrowheads="1"/>
          </p:cNvSpPr>
          <p:nvPr/>
        </p:nvSpPr>
        <p:spPr bwMode="auto">
          <a:xfrm>
            <a:off x="3649663" y="4359831"/>
            <a:ext cx="1189037" cy="698500"/>
          </a:xfrm>
          <a:prstGeom prst="rect">
            <a:avLst/>
          </a:prstGeom>
          <a:solidFill>
            <a:srgbClr val="FFC000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12700" tIns="12700" rIns="12700" bIns="127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Paul pays a painful visit to Corinth.</a:t>
            </a:r>
            <a:b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</a:b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Paul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 leaves without</a:t>
            </a:r>
            <a:b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</a:b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success.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91" name="Line 67"/>
          <p:cNvSpPr>
            <a:spLocks noChangeShapeType="1"/>
          </p:cNvSpPr>
          <p:nvPr/>
        </p:nvSpPr>
        <p:spPr bwMode="auto">
          <a:xfrm>
            <a:off x="4838700" y="4720194"/>
            <a:ext cx="366713" cy="325437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 type="none" w="sm" len="sm"/>
            <a:tailEnd type="triangl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8" name="Picture 57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05400" y="4343400"/>
            <a:ext cx="1714500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</p:pic>
      <p:sp>
        <p:nvSpPr>
          <p:cNvPr id="75" name="TextBox 74"/>
          <p:cNvSpPr txBox="1"/>
          <p:nvPr/>
        </p:nvSpPr>
        <p:spPr>
          <a:xfrm>
            <a:off x="3615185" y="5421868"/>
            <a:ext cx="12997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Continued</a:t>
            </a:r>
            <a:endParaRPr lang="en-US" dirty="0"/>
          </a:p>
        </p:txBody>
      </p:sp>
      <p:sp>
        <p:nvSpPr>
          <p:cNvPr id="1073" name="Rectangle 49"/>
          <p:cNvSpPr>
            <a:spLocks noChangeArrowheads="1"/>
          </p:cNvSpPr>
          <p:nvPr/>
        </p:nvSpPr>
        <p:spPr bwMode="auto">
          <a:xfrm>
            <a:off x="3649663" y="1662668"/>
            <a:ext cx="1189037" cy="641350"/>
          </a:xfrm>
          <a:prstGeom prst="rect">
            <a:avLst/>
          </a:prstGeom>
          <a:solidFill>
            <a:srgbClr val="FFC000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12700" tIns="12700" rIns="12700" bIns="127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Paul travels on to Ephesus.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5430838" y="2955925"/>
            <a:ext cx="1189037" cy="10064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12700" tIns="12700" rIns="12700" bIns="127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Paul writes </a:t>
            </a:r>
            <a:b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</a:b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2 Corinthians</a:t>
            </a:r>
            <a:b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</a:b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with</a:t>
            </a:r>
            <a:b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</a:b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great joy.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3649663" y="2616200"/>
            <a:ext cx="1189037" cy="639763"/>
          </a:xfrm>
          <a:prstGeom prst="rect">
            <a:avLst/>
          </a:prstGeom>
          <a:solidFill>
            <a:srgbClr val="FFC000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12700" tIns="12700" rIns="12700" bIns="127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Titus meets Paul with news that all is well.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68" name="Line 4"/>
          <p:cNvSpPr>
            <a:spLocks noChangeShapeType="1"/>
          </p:cNvSpPr>
          <p:nvPr/>
        </p:nvSpPr>
        <p:spPr bwMode="auto">
          <a:xfrm>
            <a:off x="4227513" y="2201863"/>
            <a:ext cx="1587" cy="411162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 type="none" w="sm" len="sm"/>
            <a:tailEnd type="triangl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869" name="Line 5"/>
          <p:cNvSpPr>
            <a:spLocks noChangeShapeType="1"/>
          </p:cNvSpPr>
          <p:nvPr/>
        </p:nvSpPr>
        <p:spPr bwMode="auto">
          <a:xfrm>
            <a:off x="4838700" y="2873375"/>
            <a:ext cx="366713" cy="327025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 type="none" w="sm" len="sm"/>
            <a:tailEnd type="triangl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2003425" y="2633663"/>
            <a:ext cx="1190625" cy="641350"/>
          </a:xfrm>
          <a:prstGeom prst="rect">
            <a:avLst/>
          </a:prstGeom>
          <a:solidFill>
            <a:srgbClr val="92D050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12700" tIns="12700" rIns="12700" bIns="127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Corinthians repent of their sin.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71" name="Rectangle 7"/>
          <p:cNvSpPr>
            <a:spLocks noChangeArrowheads="1"/>
          </p:cNvSpPr>
          <p:nvPr/>
        </p:nvSpPr>
        <p:spPr bwMode="auto">
          <a:xfrm>
            <a:off x="3649663" y="1609725"/>
            <a:ext cx="1189037" cy="641350"/>
          </a:xfrm>
          <a:prstGeom prst="rect">
            <a:avLst/>
          </a:prstGeom>
          <a:solidFill>
            <a:srgbClr val="FFC000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12700" tIns="12700" rIns="12700" bIns="127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Paul leaves Ephesus to meet Titus.</a:t>
            </a: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auto">
          <a:xfrm>
            <a:off x="4227513" y="1198563"/>
            <a:ext cx="1587" cy="411162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 type="none" w="sm" len="sm"/>
            <a:tailEnd type="triangl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9" name="Picture 57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05400" y="2524125"/>
            <a:ext cx="1714500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</p:pic>
      <p:sp>
        <p:nvSpPr>
          <p:cNvPr id="10" name="TextBox 9"/>
          <p:cNvSpPr txBox="1"/>
          <p:nvPr/>
        </p:nvSpPr>
        <p:spPr>
          <a:xfrm>
            <a:off x="3619500" y="609600"/>
            <a:ext cx="12997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Continued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904999"/>
            <a:ext cx="8229600" cy="4267517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1 Corinthians is therefore a thoroughly “ad hoc” or </a:t>
            </a:r>
            <a:r>
              <a:rPr lang="en-US" i="1" dirty="0" smtClean="0"/>
              <a:t>occasional</a:t>
            </a:r>
            <a:r>
              <a:rPr lang="en-US" dirty="0" smtClean="0"/>
              <a:t> letter.  Everywhere in this epistle Paul is dealing with problems of Christian conduct in the church at Corinth.  </a:t>
            </a:r>
          </a:p>
          <a:p>
            <a:r>
              <a:rPr lang="en-US" dirty="0" smtClean="0"/>
              <a:t>This letter thus becomes a “gold mine” of practical advice for personal behavior and conduct in the local church.  </a:t>
            </a:r>
          </a:p>
          <a:p>
            <a:r>
              <a:rPr lang="en-US" dirty="0" smtClean="0"/>
              <a:t>Similar problems of divisions, lawsuits, marital difficulties, sexual immorality, customs, and misuse of spiritual gifts confront the church today.</a:t>
            </a:r>
          </a:p>
          <a:p>
            <a:endParaRPr lang="en-US" dirty="0"/>
          </a:p>
        </p:txBody>
      </p:sp>
      <p:pic>
        <p:nvPicPr>
          <p:cNvPr id="4" name="Picture 5" descr="C:\Users\Randy Colver\AppData\Local\Microsoft\Windows\Temporary Internet Files\Content.IE5\4KHJ1C6U\MP900384851[1]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57969">
            <a:off x="492416" y="475316"/>
            <a:ext cx="1643928" cy="1200850"/>
          </a:xfrm>
          <a:prstGeom prst="rect">
            <a:avLst/>
          </a:prstGeom>
          <a:noFill/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Occasion of 1 Corinthians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904999"/>
            <a:ext cx="8229600" cy="4648201"/>
          </a:xfrm>
        </p:spPr>
        <p:txBody>
          <a:bodyPr>
            <a:normAutofit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Paul entered Corinth having suffered great persecution and expulsion from Thessalonica, Philippi, and Berea.  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Athens had not brought much success (Acts 17:34).  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When he began his ministry among the Corinthians, he did so in great “weakness and fear, and with much trembling”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Cor. 2:3).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4" name="Picture 5" descr="C:\Users\Randy Colver\AppData\Local\Microsoft\Windows\Temporary Internet Files\Content.IE5\4KHJ1C6U\MP900384851[1]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57969">
            <a:off x="492416" y="475316"/>
            <a:ext cx="1643928" cy="1200850"/>
          </a:xfrm>
          <a:prstGeom prst="rect">
            <a:avLst/>
          </a:prstGeom>
          <a:noFill/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Occasion of 1 Corinthians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t1.gstatic.com/images?q=tbn:ANd9GcQ72MtnqPhVNCTREEZRwtXtjl2xK4IOmphgLqI4P4i5QOyt89Dzdw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902970"/>
            <a:ext cx="5029200" cy="47358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904999"/>
            <a:ext cx="8229600" cy="4267517"/>
          </a:xfrm>
        </p:spPr>
        <p:txBody>
          <a:bodyPr/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Lord sent Paul a vision to encourage him (Acts 18:10) and Paul pressed on, founding several house churches, and teaching the converts the Christian traditions (1 Cor. 11:23; 15:3).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4" name="Picture 5" descr="C:\Users\Randy Colver\AppData\Local\Microsoft\Windows\Temporary Internet Files\Content.IE5\4KHJ1C6U\MP900384851[1]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57969">
            <a:off x="492416" y="475316"/>
            <a:ext cx="1643928" cy="1200850"/>
          </a:xfrm>
          <a:prstGeom prst="rect">
            <a:avLst/>
          </a:prstGeom>
          <a:noFill/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Occasion of 1 Corinthians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904999"/>
            <a:ext cx="8229600" cy="4267517"/>
          </a:xfrm>
        </p:spPr>
        <p:txBody>
          <a:bodyPr>
            <a:normAutofit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Paul stayed on in Corinth for awhile, then set sail for Antioch by way of Ephesus.  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While at Ephesus, Paul received a report from the household of Chloe that there were divisions and strife in the church at Corinth (1 Cor. 1:10-11).  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4" name="Picture 5" descr="C:\Users\Randy Colver\AppData\Local\Microsoft\Windows\Temporary Internet Files\Content.IE5\4KHJ1C6U\MP900384851[1]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57969">
            <a:off x="492416" y="475316"/>
            <a:ext cx="1643928" cy="1200850"/>
          </a:xfrm>
          <a:prstGeom prst="rect">
            <a:avLst/>
          </a:prstGeom>
          <a:noFill/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Occasion of 1 Corinthians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904999"/>
            <a:ext cx="8229600" cy="4267517"/>
          </a:xfrm>
        </p:spPr>
        <p:txBody>
          <a:bodyPr/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 about the same time, three men,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Stephanas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Fortunatus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and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Achaicus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arrived at Ephesus to make a contribution to Paul’s ministry (16:17) and deliver a letter from the church at Corinth (1 Cor. 7:1).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4" name="Picture 5" descr="C:\Users\Randy Colver\AppData\Local\Microsoft\Windows\Temporary Internet Files\Content.IE5\4KHJ1C6U\MP900384851[1]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57969">
            <a:off x="492416" y="475316"/>
            <a:ext cx="1643928" cy="1200850"/>
          </a:xfrm>
          <a:prstGeom prst="rect">
            <a:avLst/>
          </a:prstGeom>
          <a:noFill/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Occasion of 1 Corinthians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904999"/>
            <a:ext cx="8229600" cy="4267517"/>
          </a:xfrm>
        </p:spPr>
        <p:txBody>
          <a:bodyPr/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This letter from Corinth was in fact a response to a previous letter from Paul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Cor. 5:9) now lost.  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They may have brought the letter to Paul as a kind of official delegation.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4" name="Picture 5" descr="C:\Users\Randy Colver\AppData\Local\Microsoft\Windows\Temporary Internet Files\Content.IE5\4KHJ1C6U\MP900384851[1]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57969">
            <a:off x="492416" y="475316"/>
            <a:ext cx="1643928" cy="1200850"/>
          </a:xfrm>
          <a:prstGeom prst="rect">
            <a:avLst/>
          </a:prstGeom>
          <a:noFill/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Occasion of 1 Corinthians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904999"/>
            <a:ext cx="8229600" cy="4267517"/>
          </a:xfrm>
        </p:spPr>
        <p:txBody>
          <a:bodyPr/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Although they claimed to have remembered Paul in everything and to have held to the teachings he passed on to them (1 Cor. 11:2), they revealed a number of serious issues at Corinth that did not follow his teachings.  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Paul immediately sat down to write a letter to deal with these concerns.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4" name="Picture 5" descr="C:\Users\Randy Colver\AppData\Local\Microsoft\Windows\Temporary Internet Files\Content.IE5\4KHJ1C6U\MP900384851[1]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57969">
            <a:off x="492416" y="475316"/>
            <a:ext cx="1643928" cy="1200850"/>
          </a:xfrm>
          <a:prstGeom prst="rect">
            <a:avLst/>
          </a:prstGeom>
          <a:noFill/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Occasion of 1 Corinthians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904999"/>
            <a:ext cx="8229600" cy="4267517"/>
          </a:xfrm>
        </p:spPr>
        <p:txBody>
          <a:bodyPr/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1 Corinthians 1-6, Paul confronts the issues reported to him from Chloe’s household:</a:t>
            </a:r>
          </a:p>
          <a:p>
            <a:pPr marL="862330" lvl="1" indent="-514350">
              <a:buFont typeface="+mj-lt"/>
              <a:buAutoNum type="arabicPeriod"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Divisions at Corinth - 1:10-4:21</a:t>
            </a:r>
          </a:p>
          <a:p>
            <a:pPr marL="862330" lvl="1" indent="-514350">
              <a:buFont typeface="+mj-lt"/>
              <a:buAutoNum type="arabicPeriod"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Incest Allowed Among Them - 5:1-13</a:t>
            </a:r>
          </a:p>
          <a:p>
            <a:pPr marL="862330" lvl="1" indent="-514350">
              <a:buFont typeface="+mj-lt"/>
              <a:buAutoNum type="arabicPeriod"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Lawsuits Between Believers - 6:1-11</a:t>
            </a:r>
          </a:p>
          <a:p>
            <a:pPr marL="862330" lvl="1" indent="-514350">
              <a:buFont typeface="+mj-lt"/>
              <a:buAutoNum type="arabicPeriod"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Fornication - 6:12-20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4" name="Picture 5" descr="C:\Users\Randy Colver\AppData\Local\Microsoft\Windows\Temporary Internet Files\Content.IE5\4KHJ1C6U\MP900384851[1]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57969">
            <a:off x="492416" y="475316"/>
            <a:ext cx="1643928" cy="1200850"/>
          </a:xfrm>
          <a:prstGeom prst="rect">
            <a:avLst/>
          </a:prstGeom>
          <a:noFill/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Occasion of 1 Corinthians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904999"/>
            <a:ext cx="8229600" cy="4800601"/>
          </a:xfrm>
        </p:spPr>
        <p:txBody>
          <a:bodyPr>
            <a:normAutofit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rest of the epistle deals with the issues from the delegation’s letter.  Most of these are introduced with the formula, “now concerning” (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de; cf. 1 Cor. 7:1, 25; 8:1, 4; 12:1; 16:1, 12).  </a:t>
            </a:r>
          </a:p>
        </p:txBody>
      </p:sp>
      <p:pic>
        <p:nvPicPr>
          <p:cNvPr id="4" name="Picture 5" descr="C:\Users\Randy Colver\AppData\Local\Microsoft\Windows\Temporary Internet Files\Content.IE5\4KHJ1C6U\MP900384851[1]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57969">
            <a:off x="492416" y="475316"/>
            <a:ext cx="1643928" cy="1200850"/>
          </a:xfrm>
          <a:prstGeom prst="rect">
            <a:avLst/>
          </a:prstGeom>
          <a:noFill/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Occasion of 1 Corinthians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oundry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Foundry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oundry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6194</TotalTime>
  <Words>890</Words>
  <Application>Microsoft Office PowerPoint</Application>
  <PresentationFormat>On-screen Show (4:3)</PresentationFormat>
  <Paragraphs>73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Foundry</vt:lpstr>
      <vt:lpstr>Occasion of 1 Corinthians</vt:lpstr>
      <vt:lpstr>Occasion of 1 Corinthians</vt:lpstr>
      <vt:lpstr>Occasion of 1 Corinthians</vt:lpstr>
      <vt:lpstr>Occasion of 1 Corinthians</vt:lpstr>
      <vt:lpstr>Occasion of 1 Corinthians</vt:lpstr>
      <vt:lpstr>Occasion of 1 Corinthians</vt:lpstr>
      <vt:lpstr>Occasion of 1 Corinthians</vt:lpstr>
      <vt:lpstr>Occasion of 1 Corinthians</vt:lpstr>
      <vt:lpstr>Occasion of 1 Corinthians</vt:lpstr>
      <vt:lpstr>Occasion of 1 Corinthians</vt:lpstr>
      <vt:lpstr>Occasion of 1 Corinthians</vt:lpstr>
      <vt:lpstr>Occasion of 1 Corinthians</vt:lpstr>
      <vt:lpstr>Occasion of 1 Corinthians</vt:lpstr>
      <vt:lpstr>Occasion of 1 Corinthians</vt:lpstr>
      <vt:lpstr>Occasion of 1 Corinthians</vt:lpstr>
      <vt:lpstr>Occasion of 1 Corinthians</vt:lpstr>
      <vt:lpstr>Slide 17</vt:lpstr>
      <vt:lpstr>Slide 18</vt:lpstr>
      <vt:lpstr>Occasion of 1 Corinthians</vt:lpstr>
      <vt:lpstr>Slide 20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Randy Colver</dc:creator>
  <cp:lastModifiedBy>Randy Colver</cp:lastModifiedBy>
  <cp:revision>84</cp:revision>
  <dcterms:created xsi:type="dcterms:W3CDTF">2014-02-14T00:03:36Z</dcterms:created>
  <dcterms:modified xsi:type="dcterms:W3CDTF">2014-03-10T18:53:29Z</dcterms:modified>
</cp:coreProperties>
</file>