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805" r:id="rId1"/>
  </p:sldMasterIdLst>
  <p:sldIdLst>
    <p:sldId id="256" r:id="rId2"/>
    <p:sldId id="277" r:id="rId3"/>
    <p:sldId id="280" r:id="rId4"/>
    <p:sldId id="281" r:id="rId5"/>
    <p:sldId id="282" r:id="rId6"/>
    <p:sldId id="284" r:id="rId7"/>
    <p:sldId id="285" r:id="rId8"/>
    <p:sldId id="286" r:id="rId9"/>
    <p:sldId id="287" r:id="rId10"/>
    <p:sldId id="288" r:id="rId11"/>
    <p:sldId id="289" r:id="rId12"/>
    <p:sldId id="290" r:id="rId13"/>
    <p:sldId id="291" r:id="rId14"/>
    <p:sldId id="292" r:id="rId15"/>
    <p:sldId id="305" r:id="rId16"/>
    <p:sldId id="293" r:id="rId17"/>
    <p:sldId id="294" r:id="rId18"/>
    <p:sldId id="295" r:id="rId19"/>
    <p:sldId id="296" r:id="rId20"/>
    <p:sldId id="297" r:id="rId21"/>
    <p:sldId id="298" r:id="rId22"/>
    <p:sldId id="299" r:id="rId23"/>
    <p:sldId id="300" r:id="rId24"/>
    <p:sldId id="306" r:id="rId25"/>
    <p:sldId id="301" r:id="rId26"/>
    <p:sldId id="302" r:id="rId27"/>
    <p:sldId id="303" r:id="rId28"/>
    <p:sldId id="304" r:id="rId29"/>
    <p:sldId id="307" r:id="rId30"/>
    <p:sldId id="308" r:id="rId31"/>
    <p:sldId id="279"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7704" autoAdjust="0"/>
  </p:normalViewPr>
  <p:slideViewPr>
    <p:cSldViewPr>
      <p:cViewPr varScale="1">
        <p:scale>
          <a:sx n="58" d="100"/>
          <a:sy n="58" d="100"/>
        </p:scale>
        <p:origin x="1506" y="4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Diagonal Corner Rectangle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en-US"/>
              <a:t>Click to edit Master title style</a:t>
            </a:r>
          </a:p>
        </p:txBody>
      </p:sp>
      <p:sp>
        <p:nvSpPr>
          <p:cNvPr id="9" name="Subtitl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sp>
        <p:nvSpPr>
          <p:cNvPr id="10" name="Date Placeholder 9"/>
          <p:cNvSpPr>
            <a:spLocks noGrp="1"/>
          </p:cNvSpPr>
          <p:nvPr>
            <p:ph type="dt" sz="half" idx="10"/>
          </p:nvPr>
        </p:nvSpPr>
        <p:spPr>
          <a:xfrm>
            <a:off x="5562600" y="6509004"/>
            <a:ext cx="3002280" cy="274320"/>
          </a:xfrm>
        </p:spPr>
        <p:txBody>
          <a:bodyPr vert="horz" rtlCol="0"/>
          <a:lstStyle/>
          <a:p>
            <a:fld id="{36B0CB9A-329D-4DFE-A70D-0408E6431AE6}" type="datetimeFigureOut">
              <a:rPr lang="en-US" smtClean="0"/>
              <a:pPr/>
              <a:t>3/26/2022</a:t>
            </a:fld>
            <a:endParaRPr lang="en-US"/>
          </a:p>
        </p:txBody>
      </p:sp>
      <p:sp>
        <p:nvSpPr>
          <p:cNvPr id="11" name="Slide Number Placeholder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FE03451B-9320-4E11-82BC-9E11C36D1FA5}" type="slidenum">
              <a:rPr lang="en-US" smtClean="0"/>
              <a:pPr/>
              <a:t>‹#›</a:t>
            </a:fld>
            <a:endParaRPr lang="en-US"/>
          </a:p>
        </p:txBody>
      </p:sp>
      <p:sp>
        <p:nvSpPr>
          <p:cNvPr id="12" name="Footer Placeholder 11"/>
          <p:cNvSpPr>
            <a:spLocks noGrp="1"/>
          </p:cNvSpPr>
          <p:nvPr>
            <p:ph type="ftr" sz="quarter" idx="12"/>
          </p:nvPr>
        </p:nvSpPr>
        <p:spPr>
          <a:xfrm>
            <a:off x="1600200" y="6509004"/>
            <a:ext cx="3907464" cy="274320"/>
          </a:xfrm>
        </p:spPr>
        <p:txBody>
          <a:bodyPr vert="horz" rtlCol="0"/>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6B0CB9A-329D-4DFE-A70D-0408E6431AE6}" type="datetimeFigureOut">
              <a:rPr lang="en-US" smtClean="0"/>
              <a:pPr/>
              <a:t>3/26/2022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03451B-9320-4E11-82BC-9E11C36D1FA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lgn="l">
              <a:defRPr/>
            </a:lvl1pPr>
            <a:extLs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6B0CB9A-329D-4DFE-A70D-0408E6431AE6}" type="datetimeFigureOut">
              <a:rPr lang="en-US" smtClean="0"/>
              <a:pPr/>
              <a:t>3/26/2022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03451B-9320-4E11-82BC-9E11C36D1FA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6B0CB9A-329D-4DFE-A70D-0408E6431AE6}" type="datetimeFigureOut">
              <a:rPr lang="en-US" smtClean="0"/>
              <a:pPr/>
              <a:t>3/26/2022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03451B-9320-4E11-82BC-9E11C36D1FA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en-US"/>
              <a:t>Click to edit Master title style</a:t>
            </a:r>
          </a:p>
        </p:txBody>
      </p:sp>
      <p:sp>
        <p:nvSpPr>
          <p:cNvPr id="3" name="Text Placeholder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8" name="Date Placeholder 7"/>
          <p:cNvSpPr>
            <a:spLocks noGrp="1"/>
          </p:cNvSpPr>
          <p:nvPr>
            <p:ph type="dt" sz="half" idx="10"/>
          </p:nvPr>
        </p:nvSpPr>
        <p:spPr>
          <a:xfrm>
            <a:off x="5562600" y="6513670"/>
            <a:ext cx="3002280" cy="274320"/>
          </a:xfrm>
        </p:spPr>
        <p:txBody>
          <a:bodyPr vert="horz" rtlCol="0"/>
          <a:lstStyle/>
          <a:p>
            <a:fld id="{36B0CB9A-329D-4DFE-A70D-0408E6431AE6}" type="datetimeFigureOut">
              <a:rPr lang="en-US" smtClean="0"/>
              <a:pPr/>
              <a:t>3/26/2022</a:t>
            </a:fld>
            <a:endParaRPr lang="en-US"/>
          </a:p>
        </p:txBody>
      </p:sp>
      <p:sp>
        <p:nvSpPr>
          <p:cNvPr id="9" name="Slide Number Placeholder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FE03451B-9320-4E11-82BC-9E11C36D1FA5}" type="slidenum">
              <a:rPr lang="en-US" smtClean="0"/>
              <a:pPr/>
              <a:t>‹#›</a:t>
            </a:fld>
            <a:endParaRPr lang="en-US"/>
          </a:p>
        </p:txBody>
      </p:sp>
      <p:sp>
        <p:nvSpPr>
          <p:cNvPr id="10" name="Footer Placeholder 9"/>
          <p:cNvSpPr>
            <a:spLocks noGrp="1"/>
          </p:cNvSpPr>
          <p:nvPr>
            <p:ph type="ftr" sz="quarter" idx="12"/>
          </p:nvPr>
        </p:nvSpPr>
        <p:spPr>
          <a:xfrm>
            <a:off x="1600200" y="6513670"/>
            <a:ext cx="3907464" cy="274320"/>
          </a:xfrm>
        </p:spPr>
        <p:txBody>
          <a:bodyPr vert="horz" rtlCol="0"/>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36B0CB9A-329D-4DFE-A70D-0408E6431AE6}" type="datetimeFigureOut">
              <a:rPr lang="en-US" smtClean="0"/>
              <a:pPr/>
              <a:t>3/26/2022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641080" y="6514568"/>
            <a:ext cx="464288" cy="274320"/>
          </a:xfrm>
        </p:spPr>
        <p:txBody>
          <a:bodyPr/>
          <a:lstStyle/>
          <a:p>
            <a:fld id="{FE03451B-9320-4E11-82BC-9E11C36D1FA5}" type="slidenum">
              <a:rPr lang="en-US" smtClean="0"/>
              <a:pPr/>
              <a:t>‹#›</a:t>
            </a:fld>
            <a:endParaRPr lang="en-US"/>
          </a:p>
        </p:txBody>
      </p:sp>
      <p:sp>
        <p:nvSpPr>
          <p:cNvPr id="10" name="Rectangle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p>
            <a:pPr algn="ctr" eaLnBrk="1" latinLnBrk="0" hangingPunct="1"/>
            <a:endParaRPr kumimoji="0" lang="en-US"/>
          </a:p>
        </p:txBody>
      </p:sp>
      <p:sp>
        <p:nvSpPr>
          <p:cNvPr id="11" name="Rectangle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p>
            <a:pPr algn="ctr" eaLnBrk="1" latinLnBrk="0" hangingPunct="1"/>
            <a:endParaRPr kumimoji="0" lang="en-US"/>
          </a:p>
        </p:txBody>
      </p:sp>
      <p:sp>
        <p:nvSpPr>
          <p:cNvPr id="2" name="Title 1"/>
          <p:cNvSpPr>
            <a:spLocks noGrp="1"/>
          </p:cNvSpPr>
          <p:nvPr>
            <p:ph type="title"/>
          </p:nvPr>
        </p:nvSpPr>
        <p:spPr>
          <a:xfrm>
            <a:off x="457200" y="251948"/>
            <a:ext cx="8229600" cy="1143000"/>
          </a:xfrm>
        </p:spPr>
        <p:txBody>
          <a:bodyPr anchor="b"/>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36B0CB9A-329D-4DFE-A70D-0408E6431AE6}" type="datetimeFigureOut">
              <a:rPr lang="en-US" smtClean="0"/>
              <a:pPr/>
              <a:t>3/26/2022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a:xfrm>
            <a:off x="8641080" y="6514568"/>
            <a:ext cx="464288" cy="274320"/>
          </a:xfrm>
        </p:spPr>
        <p:txBody>
          <a:bodyPr/>
          <a:lstStyle/>
          <a:p>
            <a:fld id="{FE03451B-9320-4E11-82BC-9E11C36D1FA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53218"/>
            <a:ext cx="8229600" cy="1143000"/>
          </a:xfrm>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36B0CB9A-329D-4DFE-A70D-0408E6431AE6}" type="datetimeFigureOut">
              <a:rPr lang="en-US" smtClean="0"/>
              <a:pPr/>
              <a:t>3/26/2022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E03451B-9320-4E11-82BC-9E11C36D1FA5}" type="slidenum">
              <a:rPr lang="en-US" smtClean="0"/>
              <a:pPr/>
              <a:t>‹#›</a:t>
            </a:fld>
            <a:endParaRPr lang="en-US"/>
          </a:p>
        </p:txBody>
      </p:sp>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B0CB9A-329D-4DFE-A70D-0408E6431AE6}" type="datetimeFigureOut">
              <a:rPr lang="en-US" smtClean="0"/>
              <a:pPr/>
              <a:t>3/26/2022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E03451B-9320-4E11-82BC-9E11C36D1FA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4963136" y="304800"/>
            <a:ext cx="3931920" cy="762000"/>
          </a:xfrm>
        </p:spPr>
        <p:txBody>
          <a:bodyPr anchor="b"/>
          <a:lstStyle>
            <a:lvl1pPr marL="0" algn="r">
              <a:buNone/>
              <a:defRPr sz="2000" b="1"/>
            </a:lvl1pPr>
            <a:extLst/>
          </a:lstStyle>
          <a:p>
            <a:r>
              <a:rPr kumimoji="0" lang="en-US"/>
              <a:t>Click to edit Master title style</a:t>
            </a:r>
          </a:p>
        </p:txBody>
      </p:sp>
      <p:sp>
        <p:nvSpPr>
          <p:cNvPr id="3" name="Text Placeholder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9" name="Date Placeholder 8"/>
          <p:cNvSpPr>
            <a:spLocks noGrp="1"/>
          </p:cNvSpPr>
          <p:nvPr>
            <p:ph type="dt" sz="half" idx="10"/>
          </p:nvPr>
        </p:nvSpPr>
        <p:spPr>
          <a:xfrm>
            <a:off x="5562600" y="6513670"/>
            <a:ext cx="3002280" cy="274320"/>
          </a:xfrm>
        </p:spPr>
        <p:txBody>
          <a:bodyPr vert="horz" rtlCol="0"/>
          <a:lstStyle/>
          <a:p>
            <a:fld id="{36B0CB9A-329D-4DFE-A70D-0408E6431AE6}" type="datetimeFigureOut">
              <a:rPr lang="en-US" smtClean="0"/>
              <a:pPr/>
              <a:t>3/26/2022</a:t>
            </a:fld>
            <a:endParaRPr lang="en-US"/>
          </a:p>
        </p:txBody>
      </p:sp>
      <p:sp>
        <p:nvSpPr>
          <p:cNvPr id="10" name="Slide Number Placeholder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FE03451B-9320-4E11-82BC-9E11C36D1FA5}" type="slidenum">
              <a:rPr lang="en-US" smtClean="0"/>
              <a:pPr/>
              <a:t>‹#›</a:t>
            </a:fld>
            <a:endParaRPr lang="en-US"/>
          </a:p>
        </p:txBody>
      </p:sp>
      <p:sp>
        <p:nvSpPr>
          <p:cNvPr id="11" name="Footer Placeholder 10"/>
          <p:cNvSpPr>
            <a:spLocks noGrp="1"/>
          </p:cNvSpPr>
          <p:nvPr>
            <p:ph type="ftr" sz="quarter" idx="12"/>
          </p:nvPr>
        </p:nvSpPr>
        <p:spPr>
          <a:xfrm>
            <a:off x="1600200" y="6513670"/>
            <a:ext cx="3907464" cy="274320"/>
          </a:xfrm>
        </p:spPr>
        <p:txBody>
          <a:bodyPr vert="horz" rtlCol="0"/>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0443" y="4724400"/>
            <a:ext cx="5486400" cy="664536"/>
          </a:xfrm>
        </p:spPr>
        <p:txBody>
          <a:bodyPr anchor="b"/>
          <a:lstStyle>
            <a:lvl1pPr marL="0" algn="r">
              <a:buNone/>
              <a:defRPr sz="2000" b="1"/>
            </a:lvl1pPr>
            <a:extLst/>
          </a:lstStyle>
          <a:p>
            <a:r>
              <a:rPr kumimoji="0" lang="en-US"/>
              <a:t>Click to edit Master title style</a:t>
            </a:r>
          </a:p>
        </p:txBody>
      </p:sp>
      <p:sp>
        <p:nvSpPr>
          <p:cNvPr id="4" name="Text Placeholder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
        <p:nvSpPr>
          <p:cNvPr id="13" name="Picture Placeholder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n-US">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8" name="Date Placeholder 7"/>
          <p:cNvSpPr>
            <a:spLocks noGrp="1"/>
          </p:cNvSpPr>
          <p:nvPr>
            <p:ph type="dt" sz="half" idx="10"/>
          </p:nvPr>
        </p:nvSpPr>
        <p:spPr>
          <a:xfrm>
            <a:off x="5562600" y="6509004"/>
            <a:ext cx="3002280" cy="274320"/>
          </a:xfrm>
        </p:spPr>
        <p:txBody>
          <a:bodyPr vert="horz" rtlCol="0"/>
          <a:lstStyle/>
          <a:p>
            <a:fld id="{36B0CB9A-329D-4DFE-A70D-0408E6431AE6}" type="datetimeFigureOut">
              <a:rPr lang="en-US" smtClean="0"/>
              <a:pPr/>
              <a:t>3/26/2022</a:t>
            </a:fld>
            <a:endParaRPr lang="en-US"/>
          </a:p>
        </p:txBody>
      </p:sp>
      <p:sp>
        <p:nvSpPr>
          <p:cNvPr id="9" name="Slide Number Placeholder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FE03451B-9320-4E11-82BC-9E11C36D1FA5}" type="slidenum">
              <a:rPr lang="en-US" smtClean="0"/>
              <a:pPr/>
              <a:t>‹#›</a:t>
            </a:fld>
            <a:endParaRPr lang="en-US"/>
          </a:p>
        </p:txBody>
      </p:sp>
      <p:sp>
        <p:nvSpPr>
          <p:cNvPr id="10" name="Footer Placeholder 9"/>
          <p:cNvSpPr>
            <a:spLocks noGrp="1"/>
          </p:cNvSpPr>
          <p:nvPr>
            <p:ph type="ftr" sz="quarter" idx="12"/>
          </p:nvPr>
        </p:nvSpPr>
        <p:spPr>
          <a:xfrm>
            <a:off x="1600200" y="6509004"/>
            <a:ext cx="3907464" cy="274320"/>
          </a:xfrm>
        </p:spPr>
        <p:txBody>
          <a:bodyPr vert="horz"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und Diagonal Corner Rectangle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Footer Placeholder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n-US"/>
          </a:p>
        </p:txBody>
      </p:sp>
      <p:sp>
        <p:nvSpPr>
          <p:cNvPr id="14" name="Date Placeholder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36B0CB9A-329D-4DFE-A70D-0408E6431AE6}" type="datetimeFigureOut">
              <a:rPr lang="en-US" smtClean="0"/>
              <a:pPr/>
              <a:t>3/26/2022</a:t>
            </a:fld>
            <a:endParaRPr lang="en-US"/>
          </a:p>
        </p:txBody>
      </p:sp>
      <p:sp>
        <p:nvSpPr>
          <p:cNvPr id="23" name="Slide Number Placeholder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FE03451B-9320-4E11-82BC-9E11C36D1FA5}" type="slidenum">
              <a:rPr lang="en-US" smtClean="0"/>
              <a:pPr/>
              <a:t>‹#›</a:t>
            </a:fld>
            <a:endParaRPr lang="en-US"/>
          </a:p>
        </p:txBody>
      </p:sp>
      <p:sp>
        <p:nvSpPr>
          <p:cNvPr id="22" name="Title Placeholder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p>
            <a:r>
              <a:rPr kumimoji="0" lang="en-US"/>
              <a:t>Click to edit Master title style</a:t>
            </a:r>
          </a:p>
        </p:txBody>
      </p:sp>
      <p:sp>
        <p:nvSpPr>
          <p:cNvPr id="13" name="Text Placeholder 12"/>
          <p:cNvSpPr>
            <a:spLocks noGrp="1"/>
          </p:cNvSpPr>
          <p:nvPr>
            <p:ph type="body" idx="1"/>
          </p:nvPr>
        </p:nvSpPr>
        <p:spPr>
          <a:xfrm>
            <a:off x="457200" y="1646237"/>
            <a:ext cx="8229600" cy="452628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Tree>
  </p:cSld>
  <p:clrMap bg1="dk1" tx1="lt1" bg2="dk2" tx2="lt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google.com/url?sa=i&amp;source=images&amp;cd=&amp;cad=rja&amp;docid=VxF50SbfAXEIbM&amp;tbnid=Xl_pQv-bm97SWM:&amp;ved=0CAgQjRw&amp;url=http://www.stjames-cathedral.org/kids/tour/stainedglass.htm&amp;ei=O24CU6ubJOrd2AXBi4D4AQ&amp;psig=AFQjCNGOCPjjmbpesGrg4PwqlFJ6NObkWA&amp;ust=1392754619629148"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Introducing Hebrews</a:t>
            </a:r>
          </a:p>
        </p:txBody>
      </p:sp>
      <p:sp>
        <p:nvSpPr>
          <p:cNvPr id="3" name="Subtitle 2"/>
          <p:cNvSpPr>
            <a:spLocks noGrp="1"/>
          </p:cNvSpPr>
          <p:nvPr>
            <p:ph type="subTitle" idx="1"/>
          </p:nvPr>
        </p:nvSpPr>
        <p:spPr/>
        <p:txBody>
          <a:bodyPr/>
          <a:lstStyle/>
          <a:p>
            <a:r>
              <a:rPr lang="en-US" dirty="0">
                <a:effectLst>
                  <a:outerShdw blurRad="38100" dist="38100" dir="2700000" algn="tl">
                    <a:srgbClr val="000000">
                      <a:alpha val="43137"/>
                    </a:srgbClr>
                  </a:outerShdw>
                </a:effectLst>
              </a:rPr>
              <a:t>Background, </a:t>
            </a:r>
            <a:br>
              <a:rPr lang="en-US" dirty="0">
                <a:effectLst>
                  <a:outerShdw blurRad="38100" dist="38100" dir="2700000" algn="tl">
                    <a:srgbClr val="000000">
                      <a:alpha val="43137"/>
                    </a:srgbClr>
                  </a:outerShdw>
                </a:effectLst>
              </a:rPr>
            </a:br>
            <a:r>
              <a:rPr lang="en-US" dirty="0">
                <a:effectLst>
                  <a:outerShdw blurRad="38100" dist="38100" dir="2700000" algn="tl">
                    <a:srgbClr val="000000">
                      <a:alpha val="43137"/>
                    </a:srgbClr>
                  </a:outerShdw>
                </a:effectLst>
              </a:rPr>
              <a:t>Literary Forms, </a:t>
            </a:r>
            <a:br>
              <a:rPr lang="en-US" dirty="0">
                <a:effectLst>
                  <a:outerShdw blurRad="38100" dist="38100" dir="2700000" algn="tl">
                    <a:srgbClr val="000000">
                      <a:alpha val="43137"/>
                    </a:srgbClr>
                  </a:outerShdw>
                </a:effectLst>
              </a:rPr>
            </a:br>
            <a:r>
              <a:rPr lang="en-US" dirty="0">
                <a:effectLst>
                  <a:outerShdw blurRad="38100" dist="38100" dir="2700000" algn="tl">
                    <a:srgbClr val="000000">
                      <a:alpha val="43137"/>
                    </a:srgbClr>
                  </a:outerShdw>
                </a:effectLst>
              </a:rPr>
              <a:t>and Central Theme</a:t>
            </a:r>
          </a:p>
        </p:txBody>
      </p:sp>
      <p:pic>
        <p:nvPicPr>
          <p:cNvPr id="1026" name="Picture 2" descr="C:\Users\Randy Colver\AppData\Local\Microsoft\Windows\Temporary Internet Files\Content.IE5\34HT15HB\MP900384794[2].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57200" y="2895600"/>
            <a:ext cx="4291359" cy="34290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fontScale="85000" lnSpcReduction="10000"/>
          </a:bodyPr>
          <a:lstStyle/>
          <a:p>
            <a:r>
              <a:rPr lang="en-US" dirty="0">
                <a:effectLst>
                  <a:outerShdw blurRad="38100" dist="38100" dir="2700000" algn="tl">
                    <a:srgbClr val="000000">
                      <a:alpha val="43137"/>
                    </a:srgbClr>
                  </a:outerShdw>
                </a:effectLst>
              </a:rPr>
              <a:t>Therefore, since we are surrounded by such a great cloud of witnesses, let us throw off everything that hinders and the sin that so easily entangles, and let us run with perseverance the race marked out for us.  Let us fix our eyes on Jesus, the author and </a:t>
            </a:r>
            <a:r>
              <a:rPr lang="en-US" dirty="0" err="1">
                <a:effectLst>
                  <a:outerShdw blurRad="38100" dist="38100" dir="2700000" algn="tl">
                    <a:srgbClr val="000000">
                      <a:alpha val="43137"/>
                    </a:srgbClr>
                  </a:outerShdw>
                </a:effectLst>
              </a:rPr>
              <a:t>perfecter</a:t>
            </a:r>
            <a:r>
              <a:rPr lang="en-US" dirty="0">
                <a:effectLst>
                  <a:outerShdw blurRad="38100" dist="38100" dir="2700000" algn="tl">
                    <a:srgbClr val="000000">
                      <a:alpha val="43137"/>
                    </a:srgbClr>
                  </a:outerShdw>
                </a:effectLst>
              </a:rPr>
              <a:t> of our faith, who for the joy set before him endured the cross, scorning its shame, and sat down at the right hand of the throne of God.  Consider him who endured such opposition from sinful men, so that you will not grow weary and lose heart.</a:t>
            </a:r>
            <a:br>
              <a:rPr lang="en-US" dirty="0">
                <a:effectLst>
                  <a:outerShdw blurRad="38100" dist="38100" dir="2700000" algn="tl">
                    <a:srgbClr val="000000">
                      <a:alpha val="43137"/>
                    </a:srgbClr>
                  </a:outerShdw>
                </a:effectLst>
              </a:rPr>
            </a:br>
            <a:r>
              <a:rPr lang="en-US" dirty="0">
                <a:effectLst>
                  <a:outerShdw blurRad="38100" dist="38100" dir="2700000" algn="tl">
                    <a:srgbClr val="000000">
                      <a:alpha val="43137"/>
                    </a:srgbClr>
                  </a:outerShdw>
                </a:effectLst>
              </a:rPr>
              <a:t>—Hebrews 12:1-3</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fontScale="92500" lnSpcReduction="10000"/>
          </a:bodyPr>
          <a:lstStyle/>
          <a:p>
            <a:r>
              <a:rPr lang="en-US" dirty="0">
                <a:effectLst>
                  <a:outerShdw blurRad="38100" dist="38100" dir="2700000" algn="tl">
                    <a:srgbClr val="000000">
                      <a:alpha val="43137"/>
                    </a:srgbClr>
                  </a:outerShdw>
                </a:effectLst>
              </a:rPr>
              <a:t>Literary Form</a:t>
            </a:r>
          </a:p>
          <a:p>
            <a:r>
              <a:rPr lang="en-US" dirty="0">
                <a:effectLst>
                  <a:outerShdw blurRad="38100" dist="38100" dir="2700000" algn="tl">
                    <a:srgbClr val="000000">
                      <a:alpha val="43137"/>
                    </a:srgbClr>
                  </a:outerShdw>
                </a:effectLst>
              </a:rPr>
              <a:t>Hebrews bears some similarities with an epistle.  The book contains a greeting at the end, a few personal notes, and is sent to a particular group.  </a:t>
            </a:r>
          </a:p>
          <a:p>
            <a:r>
              <a:rPr lang="en-US" dirty="0">
                <a:effectLst>
                  <a:outerShdw blurRad="38100" dist="38100" dir="2700000" algn="tl">
                    <a:srgbClr val="000000">
                      <a:alpha val="43137"/>
                    </a:srgbClr>
                  </a:outerShdw>
                </a:effectLst>
              </a:rPr>
              <a:t>However, it does not contain the usual introduction “listing the names of the sender and recipients followed by a formal greeting inquiring about the recipient’s health and a thanksgiving formula” which are characteristic of an epistle.</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a:bodyPr>
          <a:lstStyle/>
          <a:p>
            <a:r>
              <a:rPr lang="en-US" dirty="0">
                <a:effectLst>
                  <a:outerShdw blurRad="38100" dist="38100" dir="2700000" algn="tl">
                    <a:srgbClr val="000000">
                      <a:alpha val="43137"/>
                    </a:srgbClr>
                  </a:outerShdw>
                </a:effectLst>
              </a:rPr>
              <a:t>The author of Hebrews calls his letter “a word of exhortation” (He. 13:22).  A similar phrase is used in Acts 13:15, where Paul is invited to speak “a message of encouragement” to Jews in a synagogue. </a:t>
            </a:r>
          </a:p>
          <a:p>
            <a:r>
              <a:rPr lang="en-US" dirty="0">
                <a:effectLst>
                  <a:outerShdw blurRad="38100" dist="38100" dir="2700000" algn="tl">
                    <a:srgbClr val="000000">
                      <a:alpha val="43137"/>
                    </a:srgbClr>
                  </a:outerShdw>
                </a:effectLst>
              </a:rPr>
              <a:t>Most likely, therefore, Hebrews is a sermon (or homily) sent as a letter.</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a:bodyPr>
          <a:lstStyle/>
          <a:p>
            <a:r>
              <a:rPr lang="en-US" dirty="0">
                <a:effectLst>
                  <a:outerShdw blurRad="38100" dist="38100" dir="2700000" algn="tl">
                    <a:srgbClr val="000000">
                      <a:alpha val="43137"/>
                    </a:srgbClr>
                  </a:outerShdw>
                </a:effectLst>
              </a:rPr>
              <a:t>The author alternates between exposition and exhortation throughout his work.  He usually follows a simple process in which he establishes a truth (often based on an Old Testament psalm or pericope), builds to a crescendo of supporting points, and unleashes an exhortation in which he warns or urges his readers to mature or persevere in the Christian faith.</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a:bodyPr>
          <a:lstStyle/>
          <a:p>
            <a:r>
              <a:rPr lang="en-US" dirty="0">
                <a:effectLst>
                  <a:outerShdw blurRad="38100" dist="38100" dir="2700000" algn="tl">
                    <a:srgbClr val="000000">
                      <a:alpha val="43137"/>
                    </a:srgbClr>
                  </a:outerShdw>
                </a:effectLst>
              </a:rPr>
              <a:t>For our purposes, we will use the following outline:</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800" b="0" i="0" u="none" strike="noStrike" cap="none" normalizeH="0" baseline="0">
                <a:ln>
                  <a:noFill/>
                </a:ln>
                <a:solidFill>
                  <a:schemeClr val="tx1"/>
                </a:solidFill>
                <a:effectLst/>
                <a:latin typeface="Arial" pitchFamily="34" charset="0"/>
                <a:cs typeface="Arial" pitchFamily="34" charset="0"/>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3017838" cy="9525"/>
          </a:xfrm>
          <a:prstGeom prst="rect">
            <a:avLst/>
          </a:prstGeom>
          <a:solidFill>
            <a:srgbClr val="000000"/>
          </a:solidFill>
          <a:ln w="9525">
            <a:solidFill>
              <a:schemeClr val="tx1"/>
            </a:solid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Table 5"/>
          <p:cNvGraphicFramePr>
            <a:graphicFrameLocks noGrp="1"/>
          </p:cNvGraphicFramePr>
          <p:nvPr/>
        </p:nvGraphicFramePr>
        <p:xfrm>
          <a:off x="914400" y="990601"/>
          <a:ext cx="7543800" cy="4774276"/>
        </p:xfrm>
        <a:graphic>
          <a:graphicData uri="http://schemas.openxmlformats.org/drawingml/2006/table">
            <a:tbl>
              <a:tblPr/>
              <a:tblGrid>
                <a:gridCol w="1371600">
                  <a:extLst>
                    <a:ext uri="{9D8B030D-6E8A-4147-A177-3AD203B41FA5}">
                      <a16:colId xmlns:a16="http://schemas.microsoft.com/office/drawing/2014/main" val="20000"/>
                    </a:ext>
                  </a:extLst>
                </a:gridCol>
                <a:gridCol w="43434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tblGrid>
              <a:tr h="422564">
                <a:tc>
                  <a:txBody>
                    <a:bodyPr/>
                    <a:lstStyle/>
                    <a:p>
                      <a:pPr marL="0" marR="0" algn="ctr">
                        <a:spcBef>
                          <a:spcPts val="600"/>
                        </a:spcBef>
                        <a:spcAft>
                          <a:spcPts val="600"/>
                        </a:spcAft>
                      </a:pPr>
                      <a:r>
                        <a:rPr lang="en-US" sz="1800" b="1" dirty="0">
                          <a:solidFill>
                            <a:srgbClr val="000000"/>
                          </a:solidFill>
                          <a:latin typeface="Times New Roman"/>
                          <a:ea typeface="Times New Roman"/>
                        </a:rPr>
                        <a:t>Exhortation Passage</a:t>
                      </a:r>
                      <a:endParaRPr lang="en-US" sz="1800" dirty="0">
                        <a:solidFill>
                          <a:srgbClr val="000000"/>
                        </a:solidFill>
                        <a:latin typeface="Times New Roman"/>
                        <a:ea typeface="Times New Roman"/>
                      </a:endParaRPr>
                    </a:p>
                  </a:txBody>
                  <a:tcPr marL="68580" marR="68580" marT="0" marB="0">
                    <a:lnL w="12700" cap="flat" cmpd="sng" algn="ctr">
                      <a:solidFill>
                        <a:srgbClr val="C0504D"/>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C0504D"/>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B8B7"/>
                    </a:solidFill>
                  </a:tcPr>
                </a:tc>
                <a:tc>
                  <a:txBody>
                    <a:bodyPr/>
                    <a:lstStyle/>
                    <a:p>
                      <a:pPr marL="0" marR="0" algn="ctr">
                        <a:spcBef>
                          <a:spcPts val="600"/>
                        </a:spcBef>
                        <a:spcAft>
                          <a:spcPts val="600"/>
                        </a:spcAft>
                      </a:pPr>
                      <a:r>
                        <a:rPr lang="en-US" sz="1800" b="1">
                          <a:solidFill>
                            <a:srgbClr val="000000"/>
                          </a:solidFill>
                          <a:latin typeface="Times New Roman"/>
                          <a:ea typeface="Times New Roman"/>
                        </a:rPr>
                        <a:t>Major Argument(s)</a:t>
                      </a:r>
                      <a:endParaRPr lang="en-US" sz="1800">
                        <a:solidFill>
                          <a:srgbClr val="000000"/>
                        </a:solidFill>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C0504D"/>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FA7A6"/>
                    </a:solidFill>
                  </a:tcPr>
                </a:tc>
                <a:tc>
                  <a:txBody>
                    <a:bodyPr/>
                    <a:lstStyle/>
                    <a:p>
                      <a:pPr marL="0" marR="0" algn="ctr">
                        <a:spcBef>
                          <a:spcPts val="600"/>
                        </a:spcBef>
                        <a:spcAft>
                          <a:spcPts val="600"/>
                        </a:spcAft>
                      </a:pPr>
                      <a:r>
                        <a:rPr lang="en-US" sz="1800" b="1">
                          <a:solidFill>
                            <a:srgbClr val="000000"/>
                          </a:solidFill>
                          <a:latin typeface="Times New Roman"/>
                          <a:ea typeface="Times New Roman"/>
                        </a:rPr>
                        <a:t>Exhortation(s)</a:t>
                      </a:r>
                      <a:endParaRPr lang="en-US" sz="1800">
                        <a:solidFill>
                          <a:srgbClr val="000000"/>
                        </a:solidFill>
                        <a:latin typeface="Times New Roman"/>
                        <a:ea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C0504D"/>
                      </a:solidFill>
                      <a:prstDash val="solid"/>
                      <a:round/>
                      <a:headEnd type="none" w="med" len="med"/>
                      <a:tailEnd type="none" w="med" len="med"/>
                    </a:lnR>
                    <a:lnT w="38100" cap="flat" cmpd="sng" algn="ctr">
                      <a:solidFill>
                        <a:srgbClr val="C0504D"/>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B8B7"/>
                    </a:solidFill>
                  </a:tcPr>
                </a:tc>
                <a:extLst>
                  <a:ext uri="{0D108BD9-81ED-4DB2-BD59-A6C34878D82A}">
                    <a16:rowId xmlns:a16="http://schemas.microsoft.com/office/drawing/2014/main" val="10000"/>
                  </a:ext>
                </a:extLst>
              </a:tr>
              <a:tr h="845127">
                <a:tc>
                  <a:txBody>
                    <a:bodyPr/>
                    <a:lstStyle/>
                    <a:p>
                      <a:pPr marL="0" marR="0">
                        <a:spcBef>
                          <a:spcPts val="600"/>
                        </a:spcBef>
                        <a:spcAft>
                          <a:spcPts val="600"/>
                        </a:spcAft>
                      </a:pPr>
                      <a:r>
                        <a:rPr lang="en-US" sz="1800" dirty="0" err="1">
                          <a:solidFill>
                            <a:srgbClr val="000000"/>
                          </a:solidFill>
                          <a:latin typeface="Times New Roman"/>
                          <a:ea typeface="Times New Roman"/>
                        </a:rPr>
                        <a:t>ch</a:t>
                      </a:r>
                      <a:r>
                        <a:rPr lang="en-US" sz="1800" dirty="0">
                          <a:solidFill>
                            <a:srgbClr val="000000"/>
                          </a:solidFill>
                          <a:latin typeface="Times New Roman"/>
                          <a:ea typeface="Times New Roman"/>
                        </a:rPr>
                        <a:t>. 1‑2</a:t>
                      </a:r>
                    </a:p>
                  </a:txBody>
                  <a:tcPr marL="68580" marR="68580" marT="0" marB="0">
                    <a:lnL w="12700" cap="flat" cmpd="sng" algn="ctr">
                      <a:solidFill>
                        <a:srgbClr val="C0504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B8B7"/>
                    </a:solidFill>
                  </a:tcPr>
                </a:tc>
                <a:tc>
                  <a:txBody>
                    <a:bodyPr/>
                    <a:lstStyle/>
                    <a:p>
                      <a:pPr marL="0" marR="0">
                        <a:spcBef>
                          <a:spcPts val="600"/>
                        </a:spcBef>
                        <a:spcAft>
                          <a:spcPts val="600"/>
                        </a:spcAft>
                      </a:pPr>
                      <a:r>
                        <a:rPr lang="en-US" sz="1800" dirty="0">
                          <a:solidFill>
                            <a:srgbClr val="000000"/>
                          </a:solidFill>
                          <a:latin typeface="Times New Roman"/>
                          <a:ea typeface="Times New Roman"/>
                        </a:rPr>
                        <a:t>Christ Is to Prophets (Superior Revelation of Christ); Christ Is to Angels</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EDED"/>
                    </a:solidFill>
                  </a:tcPr>
                </a:tc>
                <a:tc>
                  <a:txBody>
                    <a:bodyPr/>
                    <a:lstStyle/>
                    <a:p>
                      <a:pPr marL="0" marR="0">
                        <a:spcBef>
                          <a:spcPts val="600"/>
                        </a:spcBef>
                        <a:spcAft>
                          <a:spcPts val="600"/>
                        </a:spcAft>
                      </a:pPr>
                      <a:r>
                        <a:rPr lang="en-US" sz="1800">
                          <a:solidFill>
                            <a:srgbClr val="000000"/>
                          </a:solidFill>
                          <a:latin typeface="Times New Roman"/>
                          <a:ea typeface="Times New Roman"/>
                        </a:rPr>
                        <a:t>ch. 2:1‑4</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B8B7"/>
                    </a:solidFill>
                  </a:tcPr>
                </a:tc>
                <a:extLst>
                  <a:ext uri="{0D108BD9-81ED-4DB2-BD59-A6C34878D82A}">
                    <a16:rowId xmlns:a16="http://schemas.microsoft.com/office/drawing/2014/main" val="10001"/>
                  </a:ext>
                </a:extLst>
              </a:tr>
              <a:tr h="845127">
                <a:tc>
                  <a:txBody>
                    <a:bodyPr/>
                    <a:lstStyle/>
                    <a:p>
                      <a:pPr marL="0" marR="0">
                        <a:spcBef>
                          <a:spcPts val="600"/>
                        </a:spcBef>
                        <a:spcAft>
                          <a:spcPts val="600"/>
                        </a:spcAft>
                      </a:pPr>
                      <a:r>
                        <a:rPr lang="en-US" sz="1800">
                          <a:solidFill>
                            <a:srgbClr val="000000"/>
                          </a:solidFill>
                          <a:latin typeface="Times New Roman"/>
                          <a:ea typeface="Times New Roman"/>
                        </a:rPr>
                        <a:t>ch. 3‑4:13</a:t>
                      </a:r>
                    </a:p>
                  </a:txBody>
                  <a:tcPr marL="68580" marR="68580" marT="0" marB="0">
                    <a:lnL w="12700" cap="flat" cmpd="sng" algn="ctr">
                      <a:solidFill>
                        <a:srgbClr val="C0504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B8B7"/>
                    </a:solidFill>
                  </a:tcPr>
                </a:tc>
                <a:tc>
                  <a:txBody>
                    <a:bodyPr/>
                    <a:lstStyle/>
                    <a:p>
                      <a:pPr marL="0" marR="0">
                        <a:spcBef>
                          <a:spcPts val="600"/>
                        </a:spcBef>
                        <a:spcAft>
                          <a:spcPts val="600"/>
                        </a:spcAft>
                      </a:pPr>
                      <a:r>
                        <a:rPr lang="en-US" sz="1800" dirty="0">
                          <a:solidFill>
                            <a:srgbClr val="000000"/>
                          </a:solidFill>
                          <a:latin typeface="Times New Roman"/>
                          <a:ea typeface="Times New Roman"/>
                        </a:rPr>
                        <a:t>Christ Is to Moses; Joshua, and Their Followers</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FA7A6"/>
                    </a:solidFill>
                  </a:tcPr>
                </a:tc>
                <a:tc>
                  <a:txBody>
                    <a:bodyPr/>
                    <a:lstStyle/>
                    <a:p>
                      <a:pPr marL="0" marR="0">
                        <a:spcBef>
                          <a:spcPts val="600"/>
                        </a:spcBef>
                        <a:spcAft>
                          <a:spcPts val="600"/>
                        </a:spcAft>
                      </a:pPr>
                      <a:r>
                        <a:rPr lang="en-US" sz="1800">
                          <a:solidFill>
                            <a:srgbClr val="000000"/>
                          </a:solidFill>
                          <a:latin typeface="Times New Roman"/>
                          <a:ea typeface="Times New Roman"/>
                        </a:rPr>
                        <a:t>ch. 3:1, 6‑13; 4:1, 11‑12</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B8B7"/>
                    </a:solidFill>
                  </a:tcPr>
                </a:tc>
                <a:extLst>
                  <a:ext uri="{0D108BD9-81ED-4DB2-BD59-A6C34878D82A}">
                    <a16:rowId xmlns:a16="http://schemas.microsoft.com/office/drawing/2014/main" val="10002"/>
                  </a:ext>
                </a:extLst>
              </a:tr>
              <a:tr h="845127">
                <a:tc>
                  <a:txBody>
                    <a:bodyPr/>
                    <a:lstStyle/>
                    <a:p>
                      <a:pPr marL="0" marR="0">
                        <a:spcBef>
                          <a:spcPts val="600"/>
                        </a:spcBef>
                        <a:spcAft>
                          <a:spcPts val="600"/>
                        </a:spcAft>
                      </a:pPr>
                      <a:r>
                        <a:rPr lang="en-US" sz="1800">
                          <a:solidFill>
                            <a:srgbClr val="000000"/>
                          </a:solidFill>
                          <a:latin typeface="Times New Roman"/>
                          <a:ea typeface="Times New Roman"/>
                        </a:rPr>
                        <a:t>ch. 4:14‑7:28</a:t>
                      </a:r>
                    </a:p>
                  </a:txBody>
                  <a:tcPr marL="68580" marR="68580" marT="0" marB="0">
                    <a:lnL w="12700" cap="flat" cmpd="sng" algn="ctr">
                      <a:solidFill>
                        <a:srgbClr val="C0504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B8B7"/>
                    </a:solidFill>
                  </a:tcPr>
                </a:tc>
                <a:tc>
                  <a:txBody>
                    <a:bodyPr/>
                    <a:lstStyle/>
                    <a:p>
                      <a:pPr marL="0" marR="0">
                        <a:spcBef>
                          <a:spcPts val="600"/>
                        </a:spcBef>
                        <a:spcAft>
                          <a:spcPts val="600"/>
                        </a:spcAft>
                      </a:pPr>
                      <a:r>
                        <a:rPr lang="en-US" sz="1800" dirty="0">
                          <a:solidFill>
                            <a:srgbClr val="000000"/>
                          </a:solidFill>
                          <a:latin typeface="Times New Roman"/>
                          <a:ea typeface="Times New Roman"/>
                        </a:rPr>
                        <a:t>Christ Is to Aaron;</a:t>
                      </a:r>
                      <a:br>
                        <a:rPr lang="en-US" sz="1800" dirty="0">
                          <a:solidFill>
                            <a:srgbClr val="000000"/>
                          </a:solidFill>
                          <a:latin typeface="Times New Roman"/>
                          <a:ea typeface="Times New Roman"/>
                        </a:rPr>
                      </a:br>
                      <a:r>
                        <a:rPr lang="en-US" sz="1800" dirty="0">
                          <a:solidFill>
                            <a:srgbClr val="000000"/>
                          </a:solidFill>
                          <a:latin typeface="Times New Roman"/>
                          <a:ea typeface="Times New Roman"/>
                        </a:rPr>
                        <a:t>Christ Has a Priesthood</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EDED"/>
                    </a:solidFill>
                  </a:tcPr>
                </a:tc>
                <a:tc>
                  <a:txBody>
                    <a:bodyPr/>
                    <a:lstStyle/>
                    <a:p>
                      <a:pPr marL="0" marR="0">
                        <a:spcBef>
                          <a:spcPts val="600"/>
                        </a:spcBef>
                        <a:spcAft>
                          <a:spcPts val="600"/>
                        </a:spcAft>
                      </a:pPr>
                      <a:r>
                        <a:rPr lang="en-US" sz="1800">
                          <a:solidFill>
                            <a:srgbClr val="000000"/>
                          </a:solidFill>
                          <a:latin typeface="Times New Roman"/>
                          <a:ea typeface="Times New Roman"/>
                        </a:rPr>
                        <a:t>ch. 4:14, 16; 6:1‑12</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B8B7"/>
                    </a:solidFill>
                  </a:tcPr>
                </a:tc>
                <a:extLst>
                  <a:ext uri="{0D108BD9-81ED-4DB2-BD59-A6C34878D82A}">
                    <a16:rowId xmlns:a16="http://schemas.microsoft.com/office/drawing/2014/main" val="10003"/>
                  </a:ext>
                </a:extLst>
              </a:tr>
              <a:tr h="1267691">
                <a:tc>
                  <a:txBody>
                    <a:bodyPr/>
                    <a:lstStyle/>
                    <a:p>
                      <a:pPr marL="0" marR="0">
                        <a:spcBef>
                          <a:spcPts val="600"/>
                        </a:spcBef>
                        <a:spcAft>
                          <a:spcPts val="600"/>
                        </a:spcAft>
                      </a:pPr>
                      <a:r>
                        <a:rPr lang="en-US" sz="1800">
                          <a:solidFill>
                            <a:srgbClr val="000000"/>
                          </a:solidFill>
                          <a:latin typeface="Times New Roman"/>
                          <a:ea typeface="Times New Roman"/>
                        </a:rPr>
                        <a:t>ch. 8‑10</a:t>
                      </a:r>
                    </a:p>
                  </a:txBody>
                  <a:tcPr marL="68580" marR="68580" marT="0" marB="0">
                    <a:lnL w="12700" cap="flat" cmpd="sng" algn="ctr">
                      <a:solidFill>
                        <a:srgbClr val="C0504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B8B7"/>
                    </a:solidFill>
                  </a:tcPr>
                </a:tc>
                <a:tc>
                  <a:txBody>
                    <a:bodyPr/>
                    <a:lstStyle/>
                    <a:p>
                      <a:pPr marL="0" marR="0">
                        <a:spcBef>
                          <a:spcPts val="600"/>
                        </a:spcBef>
                        <a:spcAft>
                          <a:spcPts val="600"/>
                        </a:spcAft>
                      </a:pPr>
                      <a:r>
                        <a:rPr lang="en-US" sz="1800" dirty="0">
                          <a:solidFill>
                            <a:srgbClr val="000000"/>
                          </a:solidFill>
                          <a:latin typeface="Times New Roman"/>
                          <a:ea typeface="Times New Roman"/>
                        </a:rPr>
                        <a:t>Christ Received a Covenant; Christ Offered a Greater Sacrifice; Christ Entered a Greater Tabernacle in Heaven</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FA7A6"/>
                    </a:solidFill>
                  </a:tcPr>
                </a:tc>
                <a:tc>
                  <a:txBody>
                    <a:bodyPr/>
                    <a:lstStyle/>
                    <a:p>
                      <a:pPr marL="0" marR="0">
                        <a:spcBef>
                          <a:spcPts val="600"/>
                        </a:spcBef>
                        <a:spcAft>
                          <a:spcPts val="600"/>
                        </a:spcAft>
                      </a:pPr>
                      <a:r>
                        <a:rPr lang="en-US" sz="1800" dirty="0" err="1">
                          <a:solidFill>
                            <a:srgbClr val="000000"/>
                          </a:solidFill>
                          <a:latin typeface="Times New Roman"/>
                          <a:ea typeface="Times New Roman"/>
                        </a:rPr>
                        <a:t>ch</a:t>
                      </a:r>
                      <a:r>
                        <a:rPr lang="en-US" sz="1800" dirty="0">
                          <a:solidFill>
                            <a:srgbClr val="000000"/>
                          </a:solidFill>
                          <a:latin typeface="Times New Roman"/>
                          <a:ea typeface="Times New Roman"/>
                        </a:rPr>
                        <a:t>. 10:19‑39</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B8B7"/>
                    </a:solidFill>
                  </a:tcPr>
                </a:tc>
                <a:extLst>
                  <a:ext uri="{0D108BD9-81ED-4DB2-BD59-A6C34878D82A}">
                    <a16:rowId xmlns:a16="http://schemas.microsoft.com/office/drawing/2014/main" val="10004"/>
                  </a:ext>
                </a:extLst>
              </a:tr>
              <a:tr h="422564">
                <a:tc>
                  <a:txBody>
                    <a:bodyPr/>
                    <a:lstStyle/>
                    <a:p>
                      <a:pPr marL="0" marR="0">
                        <a:spcBef>
                          <a:spcPts val="600"/>
                        </a:spcBef>
                        <a:spcAft>
                          <a:spcPts val="600"/>
                        </a:spcAft>
                      </a:pPr>
                      <a:r>
                        <a:rPr lang="en-US" sz="1800">
                          <a:solidFill>
                            <a:srgbClr val="000000"/>
                          </a:solidFill>
                          <a:latin typeface="Times New Roman"/>
                          <a:ea typeface="Times New Roman"/>
                        </a:rPr>
                        <a:t>ch. 11‑12:13</a:t>
                      </a:r>
                    </a:p>
                  </a:txBody>
                  <a:tcPr marL="68580" marR="68580" marT="0" marB="0">
                    <a:lnL w="12700" cap="flat" cmpd="sng" algn="ctr">
                      <a:solidFill>
                        <a:srgbClr val="C0504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5B8B7"/>
                    </a:solidFill>
                  </a:tcPr>
                </a:tc>
                <a:tc>
                  <a:txBody>
                    <a:bodyPr/>
                    <a:lstStyle/>
                    <a:p>
                      <a:pPr marL="0" marR="0">
                        <a:spcBef>
                          <a:spcPts val="600"/>
                        </a:spcBef>
                        <a:spcAft>
                          <a:spcPts val="600"/>
                        </a:spcAft>
                      </a:pPr>
                      <a:r>
                        <a:rPr lang="en-US" sz="1800">
                          <a:solidFill>
                            <a:srgbClr val="000000"/>
                          </a:solidFill>
                          <a:latin typeface="Times New Roman"/>
                          <a:ea typeface="Times New Roman"/>
                        </a:rPr>
                        <a:t>Christ is the Author and Finisher of Faith</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8EDED"/>
                    </a:solidFill>
                  </a:tcPr>
                </a:tc>
                <a:tc>
                  <a:txBody>
                    <a:bodyPr/>
                    <a:lstStyle/>
                    <a:p>
                      <a:pPr marL="0" marR="0">
                        <a:spcBef>
                          <a:spcPts val="600"/>
                        </a:spcBef>
                        <a:spcAft>
                          <a:spcPts val="600"/>
                        </a:spcAft>
                      </a:pPr>
                      <a:r>
                        <a:rPr lang="en-US" sz="1800" dirty="0" err="1">
                          <a:solidFill>
                            <a:srgbClr val="000000"/>
                          </a:solidFill>
                          <a:latin typeface="Times New Roman"/>
                          <a:ea typeface="Times New Roman"/>
                        </a:rPr>
                        <a:t>ch</a:t>
                      </a:r>
                      <a:r>
                        <a:rPr lang="en-US" sz="1800" dirty="0">
                          <a:solidFill>
                            <a:srgbClr val="000000"/>
                          </a:solidFill>
                          <a:latin typeface="Times New Roman"/>
                          <a:ea typeface="Times New Roman"/>
                        </a:rPr>
                        <a:t>. 12:1‑29</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5B8B7"/>
                    </a:solidFill>
                  </a:tcPr>
                </a:tc>
                <a:extLst>
                  <a:ext uri="{0D108BD9-81ED-4DB2-BD59-A6C34878D82A}">
                    <a16:rowId xmlns:a16="http://schemas.microsoft.com/office/drawing/2014/main" val="10005"/>
                  </a:ext>
                </a:extLst>
              </a:tr>
            </a:tbl>
          </a:graphicData>
        </a:graphic>
      </p:graphicFrame>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800" b="0" i="0" u="none" strike="noStrike" cap="none" normalizeH="0" baseline="0">
                <a:ln>
                  <a:noFill/>
                </a:ln>
                <a:solidFill>
                  <a:schemeClr val="tx1"/>
                </a:solidFill>
                <a:effectLst/>
                <a:latin typeface="Arial" pitchFamily="34" charset="0"/>
                <a:cs typeface="Arial" pitchFamily="34" charset="0"/>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3017838" cy="9525"/>
          </a:xfrm>
          <a:prstGeom prst="rect">
            <a:avLst/>
          </a:prstGeom>
          <a:solidFill>
            <a:srgbClr val="000000"/>
          </a:solidFill>
          <a:ln w="9525">
            <a:solidFill>
              <a:schemeClr val="tx1"/>
            </a:solid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838200" y="5882045"/>
            <a:ext cx="784860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30000" dirty="0">
                <a:ln>
                  <a:noFill/>
                </a:ln>
                <a:solidFill>
                  <a:schemeClr val="tx1"/>
                </a:solidFill>
                <a:effectLst/>
                <a:latin typeface="Arial" pitchFamily="34" charset="0"/>
                <a:ea typeface="Times New Roman" pitchFamily="18" charset="0"/>
                <a:cs typeface="Arial" pitchFamily="34" charset="0"/>
                <a:hlinkClick r:id="" action="ppaction://noaction"/>
              </a:rPr>
              <a:t>[</a:t>
            </a:r>
            <a:r>
              <a:rPr kumimoji="0" lang="en-US" b="0" i="0" u="none" strike="noStrike" cap="none" normalizeH="0" baseline="0" dirty="0">
                <a:ln>
                  <a:noFill/>
                </a:ln>
                <a:solidFill>
                  <a:schemeClr val="tx1"/>
                </a:solidFill>
                <a:effectLst/>
                <a:latin typeface="Arial" pitchFamily="34" charset="0"/>
                <a:ea typeface="Times New Roman" pitchFamily="18" charset="0"/>
                <a:cs typeface="Arial" pitchFamily="34" charset="0"/>
              </a:rPr>
              <a:t>The author also includes sundry exhortations for godly living in chapter 13.</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a:bodyPr>
          <a:lstStyle/>
          <a:p>
            <a:r>
              <a:rPr lang="en-US" dirty="0">
                <a:effectLst>
                  <a:outerShdw blurRad="38100" dist="38100" dir="2700000" algn="tl">
                    <a:srgbClr val="000000">
                      <a:alpha val="43137"/>
                    </a:srgbClr>
                  </a:outerShdw>
                </a:effectLst>
              </a:rPr>
              <a:t>Each of these exhortations underscores the importance that the author places on the direction of the believer’s pilgrimage.  </a:t>
            </a:r>
          </a:p>
          <a:p>
            <a:r>
              <a:rPr lang="en-US" dirty="0">
                <a:effectLst>
                  <a:outerShdw blurRad="38100" dist="38100" dir="2700000" algn="tl">
                    <a:srgbClr val="000000">
                      <a:alpha val="43137"/>
                    </a:srgbClr>
                  </a:outerShdw>
                </a:effectLst>
              </a:rPr>
              <a:t>This book is a message to action: of not standing still or falling back, but of establishing the foundation and going on to perfection. </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fontScale="92500" lnSpcReduction="10000"/>
          </a:bodyPr>
          <a:lstStyle/>
          <a:p>
            <a:r>
              <a:rPr lang="en-US" dirty="0"/>
              <a:t>We must keep our eyes on Jesus, follow Him, and never look back:</a:t>
            </a:r>
          </a:p>
          <a:p>
            <a:pPr marL="862330" lvl="1" indent="-514350">
              <a:buFont typeface="+mj-lt"/>
              <a:buAutoNum type="arabicPeriod"/>
            </a:pPr>
            <a:r>
              <a:rPr lang="en-US" dirty="0"/>
              <a:t>Hebrews 6:1 – Therefore let us leave the elementary teachings about Christ and go on to maturity…</a:t>
            </a:r>
          </a:p>
          <a:p>
            <a:pPr marL="862330" lvl="1" indent="-514350">
              <a:buFont typeface="+mj-lt"/>
              <a:buAutoNum type="arabicPeriod"/>
            </a:pPr>
            <a:r>
              <a:rPr lang="en-US" dirty="0"/>
              <a:t>Hebrews 12:1 – Therefore, since we are surrounded by such a great cloud of witnesses, let us throw off everything that hinders and the sin that so easily entangles, and let us run with perseverance the race marked out for us.</a:t>
            </a:r>
          </a:p>
          <a:p>
            <a:pPr marL="862330" lvl="1" indent="-514350">
              <a:buFont typeface="+mj-lt"/>
              <a:buAutoNum type="arabicPeriod"/>
            </a:pPr>
            <a:r>
              <a:rPr lang="en-US" dirty="0"/>
              <a:t>Hebrews 12:2 – Let us fix our eyes on Jesus, the author and </a:t>
            </a:r>
            <a:r>
              <a:rPr lang="en-US" dirty="0" err="1"/>
              <a:t>perfecter</a:t>
            </a:r>
            <a:r>
              <a:rPr lang="en-US" dirty="0"/>
              <a:t> of our faith…</a:t>
            </a:r>
          </a:p>
          <a:p>
            <a:endParaRPr lang="en-US" dirty="0"/>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a:bodyPr>
          <a:lstStyle/>
          <a:p>
            <a:r>
              <a:rPr lang="en-US" dirty="0">
                <a:effectLst>
                  <a:outerShdw blurRad="38100" dist="38100" dir="2700000" algn="tl">
                    <a:srgbClr val="000000">
                      <a:alpha val="43137"/>
                    </a:srgbClr>
                  </a:outerShdw>
                </a:effectLst>
              </a:rPr>
              <a:t>Another important literary device used by the author of Hebrews is comparison/contrast.</a:t>
            </a:r>
          </a:p>
          <a:p>
            <a:r>
              <a:rPr lang="en-US" dirty="0">
                <a:effectLst>
                  <a:outerShdw blurRad="38100" dist="38100" dir="2700000" algn="tl">
                    <a:srgbClr val="000000">
                      <a:alpha val="43137"/>
                    </a:srgbClr>
                  </a:outerShdw>
                </a:effectLst>
              </a:rPr>
              <a:t>This device is largely used throughout the exposition sections of Hebrews. </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lnSpcReduction="10000"/>
          </a:bodyPr>
          <a:lstStyle/>
          <a:p>
            <a:r>
              <a:rPr lang="en-US" dirty="0">
                <a:effectLst>
                  <a:outerShdw blurRad="38100" dist="38100" dir="2700000" algn="tl">
                    <a:srgbClr val="000000">
                      <a:alpha val="43137"/>
                    </a:srgbClr>
                  </a:outerShdw>
                </a:effectLst>
              </a:rPr>
              <a:t>These comparison/contrasts center primarily on the supremacy of Christ, whether in His Nature and work (</a:t>
            </a:r>
            <a:r>
              <a:rPr lang="en-US" dirty="0" err="1">
                <a:effectLst>
                  <a:outerShdw blurRad="38100" dist="38100" dir="2700000" algn="tl">
                    <a:srgbClr val="000000">
                      <a:alpha val="43137"/>
                    </a:srgbClr>
                  </a:outerShdw>
                </a:effectLst>
              </a:rPr>
              <a:t>ch</a:t>
            </a:r>
            <a:r>
              <a:rPr lang="en-US" dirty="0">
                <a:effectLst>
                  <a:outerShdw blurRad="38100" dist="38100" dir="2700000" algn="tl">
                    <a:srgbClr val="000000">
                      <a:alpha val="43137"/>
                    </a:srgbClr>
                  </a:outerShdw>
                </a:effectLst>
              </a:rPr>
              <a:t>. 1‑4:13), in His greater priesthood (</a:t>
            </a:r>
            <a:r>
              <a:rPr lang="en-US" dirty="0" err="1">
                <a:effectLst>
                  <a:outerShdw blurRad="38100" dist="38100" dir="2700000" algn="tl">
                    <a:srgbClr val="000000">
                      <a:alpha val="43137"/>
                    </a:srgbClr>
                  </a:outerShdw>
                </a:effectLst>
              </a:rPr>
              <a:t>ch</a:t>
            </a:r>
            <a:r>
              <a:rPr lang="en-US" dirty="0">
                <a:effectLst>
                  <a:outerShdw blurRad="38100" dist="38100" dir="2700000" algn="tl">
                    <a:srgbClr val="000000">
                      <a:alpha val="43137"/>
                    </a:srgbClr>
                  </a:outerShdw>
                </a:effectLst>
              </a:rPr>
              <a:t>. 4:14‑7:28), or in His greater sacrifice (</a:t>
            </a:r>
            <a:r>
              <a:rPr lang="en-US" dirty="0" err="1">
                <a:effectLst>
                  <a:outerShdw blurRad="38100" dist="38100" dir="2700000" algn="tl">
                    <a:srgbClr val="000000">
                      <a:alpha val="43137"/>
                    </a:srgbClr>
                  </a:outerShdw>
                </a:effectLst>
              </a:rPr>
              <a:t>ch</a:t>
            </a:r>
            <a:r>
              <a:rPr lang="en-US" dirty="0">
                <a:effectLst>
                  <a:outerShdw blurRad="38100" dist="38100" dir="2700000" algn="tl">
                    <a:srgbClr val="000000">
                      <a:alpha val="43137"/>
                    </a:srgbClr>
                  </a:outerShdw>
                </a:effectLst>
              </a:rPr>
              <a:t>. 8‑10).  </a:t>
            </a:r>
          </a:p>
          <a:p>
            <a:r>
              <a:rPr lang="en-US" dirty="0">
                <a:effectLst>
                  <a:outerShdw blurRad="38100" dist="38100" dir="2700000" algn="tl">
                    <a:srgbClr val="000000">
                      <a:alpha val="43137"/>
                    </a:srgbClr>
                  </a:outerShdw>
                </a:effectLst>
              </a:rPr>
              <a:t>This is truly a book showing the greater things of Christ.  (The Greek words for “better” and “superior” occur fifteen times in the book.)</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fontScale="92500" lnSpcReduction="10000"/>
          </a:bodyPr>
          <a:lstStyle/>
          <a:p>
            <a:r>
              <a:rPr lang="en-US" dirty="0">
                <a:effectLst>
                  <a:outerShdw blurRad="38100" dist="38100" dir="2700000" algn="tl">
                    <a:srgbClr val="000000">
                      <a:alpha val="43137"/>
                    </a:srgbClr>
                  </a:outerShdw>
                </a:effectLst>
              </a:rPr>
              <a:t>Background</a:t>
            </a:r>
          </a:p>
          <a:p>
            <a:r>
              <a:rPr lang="en-US" dirty="0">
                <a:effectLst>
                  <a:outerShdw blurRad="38100" dist="38100" dir="2700000" algn="tl">
                    <a:srgbClr val="000000">
                      <a:alpha val="43137"/>
                    </a:srgbClr>
                  </a:outerShdw>
                </a:effectLst>
              </a:rPr>
              <a:t>There is much we do not know of the author, recipients, and destination of the book called “To the Hebrews.”  In fact, scholars and Church authorities have debated the background issues surrounding this book for centuries.  </a:t>
            </a:r>
          </a:p>
          <a:p>
            <a:r>
              <a:rPr lang="en-US" dirty="0">
                <a:effectLst>
                  <a:outerShdw blurRad="38100" dist="38100" dir="2700000" algn="tl">
                    <a:srgbClr val="000000">
                      <a:alpha val="43137"/>
                    </a:srgbClr>
                  </a:outerShdw>
                </a:effectLst>
              </a:rPr>
              <a:t>Suggestions of origin include such diverse places as Alexandria and Caesarea; its destination as diverse as Jerusalem or Rome.</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a:bodyPr>
          <a:lstStyle/>
          <a:p>
            <a:r>
              <a:rPr lang="en-US" dirty="0">
                <a:effectLst>
                  <a:outerShdw blurRad="38100" dist="38100" dir="2700000" algn="tl">
                    <a:srgbClr val="000000">
                      <a:alpha val="43137"/>
                    </a:srgbClr>
                  </a:outerShdw>
                </a:effectLst>
              </a:rPr>
              <a:t>These comparison/contrasts lead to the author’s exhortations.  Since Christ is supreme, we cannot ignore Him and “drift away” (He. 2:1‑4).  </a:t>
            </a:r>
          </a:p>
          <a:p>
            <a:r>
              <a:rPr lang="en-US" dirty="0">
                <a:effectLst>
                  <a:outerShdw blurRad="38100" dist="38100" dir="2700000" algn="tl">
                    <a:srgbClr val="000000">
                      <a:alpha val="43137"/>
                    </a:srgbClr>
                  </a:outerShdw>
                </a:effectLst>
              </a:rPr>
              <a:t>Since Christ has a better priesthood, we must follow Christ who has gone before us into the heavenly sanctuary (He. 6:20).  </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a:bodyPr>
          <a:lstStyle/>
          <a:p>
            <a:r>
              <a:rPr lang="en-US" dirty="0">
                <a:effectLst>
                  <a:outerShdw blurRad="38100" dist="38100" dir="2700000" algn="tl">
                    <a:srgbClr val="000000">
                      <a:alpha val="43137"/>
                    </a:srgbClr>
                  </a:outerShdw>
                </a:effectLst>
              </a:rPr>
              <a:t>Since He offered a greater sacrifice, we must not “shrink back” (He. 10:39) from His promises.  </a:t>
            </a:r>
          </a:p>
          <a:p>
            <a:r>
              <a:rPr lang="en-US" dirty="0">
                <a:effectLst>
                  <a:outerShdw blurRad="38100" dist="38100" dir="2700000" algn="tl">
                    <a:srgbClr val="000000">
                      <a:alpha val="43137"/>
                    </a:srgbClr>
                  </a:outerShdw>
                </a:effectLst>
              </a:rPr>
              <a:t>The greater sacrifice also demands a greater punishment to those who reject it (He. 10:29).</a:t>
            </a:r>
          </a:p>
          <a:p>
            <a:endParaRPr lang="en-US" dirty="0">
              <a:effectLst>
                <a:outerShdw blurRad="38100" dist="38100" dir="2700000" algn="tl">
                  <a:srgbClr val="000000">
                    <a:alpha val="43137"/>
                  </a:srgbClr>
                </a:outerShdw>
              </a:effectLst>
            </a:endParaRP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a:bodyPr>
          <a:lstStyle/>
          <a:p>
            <a:r>
              <a:rPr lang="en-US" dirty="0">
                <a:effectLst>
                  <a:outerShdw blurRad="38100" dist="38100" dir="2700000" algn="tl">
                    <a:srgbClr val="000000">
                      <a:alpha val="43137"/>
                    </a:srgbClr>
                  </a:outerShdw>
                </a:effectLst>
              </a:rPr>
              <a:t>The author adds the phrase “once for all” (9:12, 26; 10:2, 10) to emphasize the complete finality of Christ’s atonement as compared to the </a:t>
            </a:r>
            <a:r>
              <a:rPr lang="en-US" dirty="0" err="1">
                <a:effectLst>
                  <a:outerShdw blurRad="38100" dist="38100" dir="2700000" algn="tl">
                    <a:srgbClr val="000000">
                      <a:alpha val="43137"/>
                    </a:srgbClr>
                  </a:outerShdw>
                </a:effectLst>
              </a:rPr>
              <a:t>Levitical</a:t>
            </a:r>
            <a:r>
              <a:rPr lang="en-US" dirty="0">
                <a:effectLst>
                  <a:outerShdw blurRad="38100" dist="38100" dir="2700000" algn="tl">
                    <a:srgbClr val="000000">
                      <a:alpha val="43137"/>
                    </a:srgbClr>
                  </a:outerShdw>
                </a:effectLst>
              </a:rPr>
              <a:t> sacrifices.  </a:t>
            </a:r>
          </a:p>
          <a:p>
            <a:r>
              <a:rPr lang="en-US" dirty="0">
                <a:effectLst>
                  <a:outerShdw blurRad="38100" dist="38100" dir="2700000" algn="tl">
                    <a:srgbClr val="000000">
                      <a:alpha val="43137"/>
                    </a:srgbClr>
                  </a:outerShdw>
                </a:effectLst>
              </a:rPr>
              <a:t>He also uses the phrase “how much more” (vs. 9:14; 10:29) to show the greater rewards and punishments of the New Covenant.</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a:bodyPr>
          <a:lstStyle/>
          <a:p>
            <a:r>
              <a:rPr lang="en-US" dirty="0">
                <a:effectLst>
                  <a:outerShdw blurRad="38100" dist="38100" dir="2700000" algn="tl">
                    <a:srgbClr val="000000">
                      <a:alpha val="43137"/>
                    </a:srgbClr>
                  </a:outerShdw>
                </a:effectLst>
              </a:rPr>
              <a:t>There are three primary contrasts around which the author builds his arguments, of which the author expands the third the greatest:</a:t>
            </a:r>
            <a:r>
              <a:rPr lang="en-US" baseline="30000" dirty="0">
                <a:effectLst>
                  <a:outerShdw blurRad="38100" dist="38100" dir="2700000" algn="tl">
                    <a:srgbClr val="000000">
                      <a:alpha val="43137"/>
                    </a:srgbClr>
                  </a:outerShdw>
                </a:effectLst>
              </a:rPr>
              <a:t> </a:t>
            </a:r>
            <a:endParaRPr lang="en-US" dirty="0">
              <a:effectLst>
                <a:outerShdw blurRad="38100" dist="38100" dir="2700000" algn="tl">
                  <a:srgbClr val="000000">
                    <a:alpha val="43137"/>
                  </a:srgbClr>
                </a:outerShdw>
              </a:effectLst>
            </a:endParaRP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142999" y="1219200"/>
          <a:ext cx="7010402" cy="4114800"/>
        </p:xfrm>
        <a:graphic>
          <a:graphicData uri="http://schemas.openxmlformats.org/drawingml/2006/table">
            <a:tbl>
              <a:tblPr/>
              <a:tblGrid>
                <a:gridCol w="1219201">
                  <a:extLst>
                    <a:ext uri="{9D8B030D-6E8A-4147-A177-3AD203B41FA5}">
                      <a16:colId xmlns:a16="http://schemas.microsoft.com/office/drawing/2014/main" val="20000"/>
                    </a:ext>
                  </a:extLst>
                </a:gridCol>
                <a:gridCol w="2895600">
                  <a:extLst>
                    <a:ext uri="{9D8B030D-6E8A-4147-A177-3AD203B41FA5}">
                      <a16:colId xmlns:a16="http://schemas.microsoft.com/office/drawing/2014/main" val="20001"/>
                    </a:ext>
                  </a:extLst>
                </a:gridCol>
                <a:gridCol w="2895601">
                  <a:extLst>
                    <a:ext uri="{9D8B030D-6E8A-4147-A177-3AD203B41FA5}">
                      <a16:colId xmlns:a16="http://schemas.microsoft.com/office/drawing/2014/main" val="20002"/>
                    </a:ext>
                  </a:extLst>
                </a:gridCol>
              </a:tblGrid>
              <a:tr h="514350">
                <a:tc>
                  <a:txBody>
                    <a:bodyPr/>
                    <a:lstStyle/>
                    <a:p>
                      <a:pPr marL="0" marR="0" algn="ctr">
                        <a:spcBef>
                          <a:spcPts val="600"/>
                        </a:spcBef>
                        <a:spcAft>
                          <a:spcPts val="600"/>
                        </a:spcAft>
                      </a:pPr>
                      <a:r>
                        <a:rPr lang="en-US" sz="2000" b="1" dirty="0">
                          <a:solidFill>
                            <a:schemeClr val="bg1"/>
                          </a:solidFill>
                          <a:latin typeface="Times New Roman"/>
                          <a:ea typeface="Times New Roman"/>
                        </a:rPr>
                        <a:t>Hebrews</a:t>
                      </a:r>
                      <a:endParaRPr lang="en-US" sz="2000" dirty="0">
                        <a:solidFill>
                          <a:schemeClr val="bg1"/>
                        </a:solidFill>
                        <a:latin typeface="Times New Roman"/>
                        <a:ea typeface="Times New Roman"/>
                      </a:endParaRPr>
                    </a:p>
                  </a:txBody>
                  <a:tcPr marL="68580" marR="68580" marT="0" marB="0">
                    <a:lnL w="12700" cap="flat" cmpd="sng" algn="ctr">
                      <a:solidFill>
                        <a:srgbClr val="CF7B79"/>
                      </a:solidFill>
                      <a:prstDash val="solid"/>
                      <a:round/>
                      <a:headEnd type="none" w="med" len="med"/>
                      <a:tailEnd type="none" w="med" len="med"/>
                    </a:lnL>
                    <a:lnR w="12700" cap="flat" cmpd="sng" algn="ctr">
                      <a:solidFill>
                        <a:srgbClr val="CF7B79"/>
                      </a:solidFill>
                      <a:prstDash val="solid"/>
                      <a:round/>
                      <a:headEnd type="none" w="med" len="med"/>
                      <a:tailEnd type="none" w="med" len="med"/>
                    </a:lnR>
                    <a:lnT w="12700" cap="flat" cmpd="sng" algn="ctr">
                      <a:solidFill>
                        <a:srgbClr val="CF7B79"/>
                      </a:solidFill>
                      <a:prstDash val="solid"/>
                      <a:round/>
                      <a:headEnd type="none" w="med" len="med"/>
                      <a:tailEnd type="none" w="med" len="med"/>
                    </a:lnT>
                    <a:lnB w="12700" cap="flat" cmpd="sng" algn="ctr">
                      <a:solidFill>
                        <a:srgbClr val="CF7B79"/>
                      </a:solidFill>
                      <a:prstDash val="solid"/>
                      <a:round/>
                      <a:headEnd type="none" w="med" len="med"/>
                      <a:tailEnd type="none" w="med" len="med"/>
                    </a:lnB>
                    <a:solidFill>
                      <a:srgbClr val="DFA7A6"/>
                    </a:solidFill>
                  </a:tcPr>
                </a:tc>
                <a:tc>
                  <a:txBody>
                    <a:bodyPr/>
                    <a:lstStyle/>
                    <a:p>
                      <a:pPr marL="0" marR="0" algn="ctr">
                        <a:spcBef>
                          <a:spcPts val="600"/>
                        </a:spcBef>
                        <a:spcAft>
                          <a:spcPts val="600"/>
                        </a:spcAft>
                      </a:pPr>
                      <a:r>
                        <a:rPr lang="en-US" sz="2000" b="1">
                          <a:solidFill>
                            <a:schemeClr val="bg1"/>
                          </a:solidFill>
                          <a:latin typeface="Times New Roman"/>
                          <a:ea typeface="Times New Roman"/>
                        </a:rPr>
                        <a:t>Christ</a:t>
                      </a:r>
                      <a:endParaRPr lang="en-US" sz="2000">
                        <a:solidFill>
                          <a:schemeClr val="bg1"/>
                        </a:solidFill>
                        <a:latin typeface="Times New Roman"/>
                        <a:ea typeface="Times New Roman"/>
                      </a:endParaRPr>
                    </a:p>
                  </a:txBody>
                  <a:tcPr marL="68580" marR="68580" marT="0" marB="0">
                    <a:lnL w="12700" cap="flat" cmpd="sng" algn="ctr">
                      <a:solidFill>
                        <a:srgbClr val="CF7B79"/>
                      </a:solidFill>
                      <a:prstDash val="solid"/>
                      <a:round/>
                      <a:headEnd type="none" w="med" len="med"/>
                      <a:tailEnd type="none" w="med" len="med"/>
                    </a:lnL>
                    <a:lnR w="12700" cap="flat" cmpd="sng" algn="ctr">
                      <a:solidFill>
                        <a:srgbClr val="CF7B79"/>
                      </a:solidFill>
                      <a:prstDash val="solid"/>
                      <a:round/>
                      <a:headEnd type="none" w="med" len="med"/>
                      <a:tailEnd type="none" w="med" len="med"/>
                    </a:lnR>
                    <a:lnT w="12700" cap="flat" cmpd="sng" algn="ctr">
                      <a:solidFill>
                        <a:srgbClr val="CF7B79"/>
                      </a:solidFill>
                      <a:prstDash val="solid"/>
                      <a:round/>
                      <a:headEnd type="none" w="med" len="med"/>
                      <a:tailEnd type="none" w="med" len="med"/>
                    </a:lnT>
                    <a:lnB w="12700" cap="flat" cmpd="sng" algn="ctr">
                      <a:solidFill>
                        <a:srgbClr val="CF7B79"/>
                      </a:solidFill>
                      <a:prstDash val="solid"/>
                      <a:round/>
                      <a:headEnd type="none" w="med" len="med"/>
                      <a:tailEnd type="none" w="med" len="med"/>
                    </a:lnB>
                    <a:solidFill>
                      <a:srgbClr val="DFA7A6"/>
                    </a:solidFill>
                  </a:tcPr>
                </a:tc>
                <a:tc>
                  <a:txBody>
                    <a:bodyPr/>
                    <a:lstStyle/>
                    <a:p>
                      <a:pPr marL="0" marR="0" algn="ctr">
                        <a:spcBef>
                          <a:spcPts val="600"/>
                        </a:spcBef>
                        <a:spcAft>
                          <a:spcPts val="600"/>
                        </a:spcAft>
                      </a:pPr>
                      <a:r>
                        <a:rPr lang="en-US" sz="2000" b="1">
                          <a:solidFill>
                            <a:schemeClr val="bg1"/>
                          </a:solidFill>
                          <a:latin typeface="Times New Roman"/>
                          <a:ea typeface="Times New Roman"/>
                        </a:rPr>
                        <a:t>Compared With</a:t>
                      </a:r>
                      <a:endParaRPr lang="en-US" sz="2000">
                        <a:solidFill>
                          <a:schemeClr val="bg1"/>
                        </a:solidFill>
                        <a:latin typeface="Times New Roman"/>
                        <a:ea typeface="Times New Roman"/>
                      </a:endParaRPr>
                    </a:p>
                  </a:txBody>
                  <a:tcPr marL="68580" marR="68580" marT="0" marB="0">
                    <a:lnL w="12700" cap="flat" cmpd="sng" algn="ctr">
                      <a:solidFill>
                        <a:srgbClr val="CF7B79"/>
                      </a:solidFill>
                      <a:prstDash val="solid"/>
                      <a:round/>
                      <a:headEnd type="none" w="med" len="med"/>
                      <a:tailEnd type="none" w="med" len="med"/>
                    </a:lnL>
                    <a:lnR w="12700" cap="flat" cmpd="sng" algn="ctr">
                      <a:solidFill>
                        <a:srgbClr val="CF7B79"/>
                      </a:solidFill>
                      <a:prstDash val="solid"/>
                      <a:round/>
                      <a:headEnd type="none" w="med" len="med"/>
                      <a:tailEnd type="none" w="med" len="med"/>
                    </a:lnR>
                    <a:lnT w="12700" cap="flat" cmpd="sng" algn="ctr">
                      <a:solidFill>
                        <a:srgbClr val="CF7B79"/>
                      </a:solidFill>
                      <a:prstDash val="solid"/>
                      <a:round/>
                      <a:headEnd type="none" w="med" len="med"/>
                      <a:tailEnd type="none" w="med" len="med"/>
                    </a:lnT>
                    <a:lnB w="12700" cap="flat" cmpd="sng" algn="ctr">
                      <a:solidFill>
                        <a:srgbClr val="CF7B79"/>
                      </a:solidFill>
                      <a:prstDash val="solid"/>
                      <a:round/>
                      <a:headEnd type="none" w="med" len="med"/>
                      <a:tailEnd type="none" w="med" len="med"/>
                    </a:lnB>
                    <a:solidFill>
                      <a:srgbClr val="DFA7A6"/>
                    </a:solidFill>
                  </a:tcPr>
                </a:tc>
                <a:extLst>
                  <a:ext uri="{0D108BD9-81ED-4DB2-BD59-A6C34878D82A}">
                    <a16:rowId xmlns:a16="http://schemas.microsoft.com/office/drawing/2014/main" val="10000"/>
                  </a:ext>
                </a:extLst>
              </a:tr>
              <a:tr h="1028700">
                <a:tc>
                  <a:txBody>
                    <a:bodyPr/>
                    <a:lstStyle/>
                    <a:p>
                      <a:pPr marL="0" marR="0">
                        <a:spcBef>
                          <a:spcPts val="600"/>
                        </a:spcBef>
                        <a:spcAft>
                          <a:spcPts val="600"/>
                        </a:spcAft>
                      </a:pPr>
                      <a:r>
                        <a:rPr lang="en-US" sz="2000" dirty="0">
                          <a:solidFill>
                            <a:schemeClr val="bg1"/>
                          </a:solidFill>
                          <a:latin typeface="Times New Roman"/>
                          <a:ea typeface="Times New Roman"/>
                        </a:rPr>
                        <a:t>1:5-2:18</a:t>
                      </a:r>
                    </a:p>
                  </a:txBody>
                  <a:tcPr marL="68580" marR="68580" marT="0" marB="0">
                    <a:lnL w="12700" cap="flat" cmpd="sng" algn="ctr">
                      <a:solidFill>
                        <a:srgbClr val="CF7B79"/>
                      </a:solidFill>
                      <a:prstDash val="solid"/>
                      <a:round/>
                      <a:headEnd type="none" w="med" len="med"/>
                      <a:tailEnd type="none" w="med" len="med"/>
                    </a:lnL>
                    <a:lnR w="12700" cap="flat" cmpd="sng" algn="ctr">
                      <a:solidFill>
                        <a:srgbClr val="CF7B79"/>
                      </a:solidFill>
                      <a:prstDash val="solid"/>
                      <a:round/>
                      <a:headEnd type="none" w="med" len="med"/>
                      <a:tailEnd type="none" w="med" len="med"/>
                    </a:lnR>
                    <a:lnT w="12700" cap="flat" cmpd="sng" algn="ctr">
                      <a:solidFill>
                        <a:srgbClr val="CF7B79"/>
                      </a:solidFill>
                      <a:prstDash val="solid"/>
                      <a:round/>
                      <a:headEnd type="none" w="med" len="med"/>
                      <a:tailEnd type="none" w="med" len="med"/>
                    </a:lnT>
                    <a:lnB w="12700" cap="flat" cmpd="sng" algn="ctr">
                      <a:solidFill>
                        <a:srgbClr val="CF7B79"/>
                      </a:solidFill>
                      <a:prstDash val="solid"/>
                      <a:round/>
                      <a:headEnd type="none" w="med" len="med"/>
                      <a:tailEnd type="none" w="med" len="med"/>
                    </a:lnB>
                    <a:solidFill>
                      <a:srgbClr val="DFA7A6"/>
                    </a:solidFill>
                  </a:tcPr>
                </a:tc>
                <a:tc>
                  <a:txBody>
                    <a:bodyPr/>
                    <a:lstStyle/>
                    <a:p>
                      <a:pPr marL="0" marR="0">
                        <a:spcBef>
                          <a:spcPts val="600"/>
                        </a:spcBef>
                        <a:spcAft>
                          <a:spcPts val="600"/>
                        </a:spcAft>
                      </a:pPr>
                      <a:r>
                        <a:rPr lang="en-US" sz="2000" dirty="0">
                          <a:solidFill>
                            <a:schemeClr val="bg1"/>
                          </a:solidFill>
                          <a:latin typeface="Times New Roman"/>
                          <a:ea typeface="Times New Roman"/>
                        </a:rPr>
                        <a:t>God forever; everything placed under Him; High Priest</a:t>
                      </a:r>
                    </a:p>
                  </a:txBody>
                  <a:tcPr marL="68580" marR="68580" marT="0" marB="0">
                    <a:lnL w="12700" cap="flat" cmpd="sng" algn="ctr">
                      <a:solidFill>
                        <a:srgbClr val="CF7B79"/>
                      </a:solidFill>
                      <a:prstDash val="solid"/>
                      <a:round/>
                      <a:headEnd type="none" w="med" len="med"/>
                      <a:tailEnd type="none" w="med" len="med"/>
                    </a:lnL>
                    <a:lnR w="12700" cap="flat" cmpd="sng" algn="ctr">
                      <a:solidFill>
                        <a:srgbClr val="CF7B79"/>
                      </a:solidFill>
                      <a:prstDash val="solid"/>
                      <a:round/>
                      <a:headEnd type="none" w="med" len="med"/>
                      <a:tailEnd type="none" w="med" len="med"/>
                    </a:lnR>
                    <a:lnT w="12700" cap="flat" cmpd="sng" algn="ctr">
                      <a:solidFill>
                        <a:srgbClr val="CF7B79"/>
                      </a:solidFill>
                      <a:prstDash val="solid"/>
                      <a:round/>
                      <a:headEnd type="none" w="med" len="med"/>
                      <a:tailEnd type="none" w="med" len="med"/>
                    </a:lnT>
                    <a:lnB w="12700" cap="flat" cmpd="sng" algn="ctr">
                      <a:solidFill>
                        <a:srgbClr val="CF7B79"/>
                      </a:solidFill>
                      <a:prstDash val="solid"/>
                      <a:round/>
                      <a:headEnd type="none" w="med" len="med"/>
                      <a:tailEnd type="none" w="med" len="med"/>
                    </a:lnB>
                    <a:solidFill>
                      <a:srgbClr val="EFD3D2"/>
                    </a:solidFill>
                  </a:tcPr>
                </a:tc>
                <a:tc>
                  <a:txBody>
                    <a:bodyPr/>
                    <a:lstStyle/>
                    <a:p>
                      <a:pPr marL="0" marR="0">
                        <a:spcBef>
                          <a:spcPts val="600"/>
                        </a:spcBef>
                        <a:spcAft>
                          <a:spcPts val="600"/>
                        </a:spcAft>
                      </a:pPr>
                      <a:r>
                        <a:rPr lang="en-US" sz="2000">
                          <a:solidFill>
                            <a:schemeClr val="bg1"/>
                          </a:solidFill>
                          <a:latin typeface="Times New Roman"/>
                          <a:ea typeface="Times New Roman"/>
                        </a:rPr>
                        <a:t>Angels – ministering spirits who worship Christ</a:t>
                      </a:r>
                    </a:p>
                  </a:txBody>
                  <a:tcPr marL="68580" marR="68580" marT="0" marB="0">
                    <a:lnL w="12700" cap="flat" cmpd="sng" algn="ctr">
                      <a:solidFill>
                        <a:srgbClr val="CF7B79"/>
                      </a:solidFill>
                      <a:prstDash val="solid"/>
                      <a:round/>
                      <a:headEnd type="none" w="med" len="med"/>
                      <a:tailEnd type="none" w="med" len="med"/>
                    </a:lnL>
                    <a:lnR w="12700" cap="flat" cmpd="sng" algn="ctr">
                      <a:solidFill>
                        <a:srgbClr val="CF7B79"/>
                      </a:solidFill>
                      <a:prstDash val="solid"/>
                      <a:round/>
                      <a:headEnd type="none" w="med" len="med"/>
                      <a:tailEnd type="none" w="med" len="med"/>
                    </a:lnR>
                    <a:lnT w="12700" cap="flat" cmpd="sng" algn="ctr">
                      <a:solidFill>
                        <a:srgbClr val="CF7B79"/>
                      </a:solidFill>
                      <a:prstDash val="solid"/>
                      <a:round/>
                      <a:headEnd type="none" w="med" len="med"/>
                      <a:tailEnd type="none" w="med" len="med"/>
                    </a:lnT>
                    <a:lnB w="12700" cap="flat" cmpd="sng" algn="ctr">
                      <a:solidFill>
                        <a:srgbClr val="CF7B79"/>
                      </a:solidFill>
                      <a:prstDash val="solid"/>
                      <a:round/>
                      <a:headEnd type="none" w="med" len="med"/>
                      <a:tailEnd type="none" w="med" len="med"/>
                    </a:lnB>
                    <a:solidFill>
                      <a:srgbClr val="DFA7A6"/>
                    </a:solidFill>
                  </a:tcPr>
                </a:tc>
                <a:extLst>
                  <a:ext uri="{0D108BD9-81ED-4DB2-BD59-A6C34878D82A}">
                    <a16:rowId xmlns:a16="http://schemas.microsoft.com/office/drawing/2014/main" val="10001"/>
                  </a:ext>
                </a:extLst>
              </a:tr>
              <a:tr h="1543050">
                <a:tc>
                  <a:txBody>
                    <a:bodyPr/>
                    <a:lstStyle/>
                    <a:p>
                      <a:pPr marL="0" marR="0">
                        <a:spcBef>
                          <a:spcPts val="600"/>
                        </a:spcBef>
                        <a:spcAft>
                          <a:spcPts val="600"/>
                        </a:spcAft>
                      </a:pPr>
                      <a:r>
                        <a:rPr lang="en-US" sz="2000">
                          <a:solidFill>
                            <a:schemeClr val="bg1"/>
                          </a:solidFill>
                          <a:latin typeface="Times New Roman"/>
                          <a:ea typeface="Times New Roman"/>
                        </a:rPr>
                        <a:t>3:1-4:13</a:t>
                      </a:r>
                    </a:p>
                  </a:txBody>
                  <a:tcPr marL="68580" marR="68580" marT="0" marB="0">
                    <a:lnL w="12700" cap="flat" cmpd="sng" algn="ctr">
                      <a:solidFill>
                        <a:srgbClr val="CF7B79"/>
                      </a:solidFill>
                      <a:prstDash val="solid"/>
                      <a:round/>
                      <a:headEnd type="none" w="med" len="med"/>
                      <a:tailEnd type="none" w="med" len="med"/>
                    </a:lnL>
                    <a:lnR w="12700" cap="flat" cmpd="sng" algn="ctr">
                      <a:solidFill>
                        <a:srgbClr val="CF7B79"/>
                      </a:solidFill>
                      <a:prstDash val="solid"/>
                      <a:round/>
                      <a:headEnd type="none" w="med" len="med"/>
                      <a:tailEnd type="none" w="med" len="med"/>
                    </a:lnR>
                    <a:lnT w="12700" cap="flat" cmpd="sng" algn="ctr">
                      <a:solidFill>
                        <a:srgbClr val="CF7B79"/>
                      </a:solidFill>
                      <a:prstDash val="solid"/>
                      <a:round/>
                      <a:headEnd type="none" w="med" len="med"/>
                      <a:tailEnd type="none" w="med" len="med"/>
                    </a:lnT>
                    <a:lnB w="12700" cap="flat" cmpd="sng" algn="ctr">
                      <a:solidFill>
                        <a:srgbClr val="CF7B79"/>
                      </a:solidFill>
                      <a:prstDash val="solid"/>
                      <a:round/>
                      <a:headEnd type="none" w="med" len="med"/>
                      <a:tailEnd type="none" w="med" len="med"/>
                    </a:lnB>
                    <a:solidFill>
                      <a:srgbClr val="DFA7A6"/>
                    </a:solidFill>
                  </a:tcPr>
                </a:tc>
                <a:tc>
                  <a:txBody>
                    <a:bodyPr/>
                    <a:lstStyle/>
                    <a:p>
                      <a:pPr marL="0" marR="0">
                        <a:spcBef>
                          <a:spcPts val="600"/>
                        </a:spcBef>
                        <a:spcAft>
                          <a:spcPts val="600"/>
                        </a:spcAft>
                      </a:pPr>
                      <a:r>
                        <a:rPr lang="en-US" sz="2000" dirty="0">
                          <a:solidFill>
                            <a:schemeClr val="bg1"/>
                          </a:solidFill>
                          <a:latin typeface="Times New Roman"/>
                          <a:ea typeface="Times New Roman"/>
                        </a:rPr>
                        <a:t>The Son who is the Head over God’s house and the mediator of the New Covenant</a:t>
                      </a:r>
                    </a:p>
                  </a:txBody>
                  <a:tcPr marL="68580" marR="68580" marT="0" marB="0">
                    <a:lnL w="12700" cap="flat" cmpd="sng" algn="ctr">
                      <a:solidFill>
                        <a:srgbClr val="CF7B79"/>
                      </a:solidFill>
                      <a:prstDash val="solid"/>
                      <a:round/>
                      <a:headEnd type="none" w="med" len="med"/>
                      <a:tailEnd type="none" w="med" len="med"/>
                    </a:lnL>
                    <a:lnR w="12700" cap="flat" cmpd="sng" algn="ctr">
                      <a:solidFill>
                        <a:srgbClr val="CF7B79"/>
                      </a:solidFill>
                      <a:prstDash val="solid"/>
                      <a:round/>
                      <a:headEnd type="none" w="med" len="med"/>
                      <a:tailEnd type="none" w="med" len="med"/>
                    </a:lnR>
                    <a:lnT w="12700" cap="flat" cmpd="sng" algn="ctr">
                      <a:solidFill>
                        <a:srgbClr val="CF7B79"/>
                      </a:solidFill>
                      <a:prstDash val="solid"/>
                      <a:round/>
                      <a:headEnd type="none" w="med" len="med"/>
                      <a:tailEnd type="none" w="med" len="med"/>
                    </a:lnT>
                    <a:lnB w="12700" cap="flat" cmpd="sng" algn="ctr">
                      <a:solidFill>
                        <a:srgbClr val="CF7B79"/>
                      </a:solidFill>
                      <a:prstDash val="solid"/>
                      <a:round/>
                      <a:headEnd type="none" w="med" len="med"/>
                      <a:tailEnd type="none" w="med" len="med"/>
                    </a:lnB>
                    <a:solidFill>
                      <a:srgbClr val="DFA7A6"/>
                    </a:solidFill>
                  </a:tcPr>
                </a:tc>
                <a:tc>
                  <a:txBody>
                    <a:bodyPr/>
                    <a:lstStyle/>
                    <a:p>
                      <a:pPr marL="0" marR="0">
                        <a:spcBef>
                          <a:spcPts val="600"/>
                        </a:spcBef>
                        <a:spcAft>
                          <a:spcPts val="600"/>
                        </a:spcAft>
                      </a:pPr>
                      <a:r>
                        <a:rPr lang="en-US" sz="2000" dirty="0">
                          <a:solidFill>
                            <a:schemeClr val="bg1"/>
                          </a:solidFill>
                          <a:latin typeface="Times New Roman"/>
                          <a:ea typeface="Times New Roman"/>
                        </a:rPr>
                        <a:t>Moses – who dwells in God’s house and was the mediator of the Old Covenant</a:t>
                      </a:r>
                    </a:p>
                  </a:txBody>
                  <a:tcPr marL="68580" marR="68580" marT="0" marB="0">
                    <a:lnL w="12700" cap="flat" cmpd="sng" algn="ctr">
                      <a:solidFill>
                        <a:srgbClr val="CF7B79"/>
                      </a:solidFill>
                      <a:prstDash val="solid"/>
                      <a:round/>
                      <a:headEnd type="none" w="med" len="med"/>
                      <a:tailEnd type="none" w="med" len="med"/>
                    </a:lnL>
                    <a:lnR w="12700" cap="flat" cmpd="sng" algn="ctr">
                      <a:solidFill>
                        <a:srgbClr val="CF7B79"/>
                      </a:solidFill>
                      <a:prstDash val="solid"/>
                      <a:round/>
                      <a:headEnd type="none" w="med" len="med"/>
                      <a:tailEnd type="none" w="med" len="med"/>
                    </a:lnR>
                    <a:lnT w="12700" cap="flat" cmpd="sng" algn="ctr">
                      <a:solidFill>
                        <a:srgbClr val="CF7B79"/>
                      </a:solidFill>
                      <a:prstDash val="solid"/>
                      <a:round/>
                      <a:headEnd type="none" w="med" len="med"/>
                      <a:tailEnd type="none" w="med" len="med"/>
                    </a:lnT>
                    <a:lnB w="12700" cap="flat" cmpd="sng" algn="ctr">
                      <a:solidFill>
                        <a:srgbClr val="CF7B79"/>
                      </a:solidFill>
                      <a:prstDash val="solid"/>
                      <a:round/>
                      <a:headEnd type="none" w="med" len="med"/>
                      <a:tailEnd type="none" w="med" len="med"/>
                    </a:lnB>
                    <a:solidFill>
                      <a:srgbClr val="DFA7A6"/>
                    </a:solidFill>
                  </a:tcPr>
                </a:tc>
                <a:extLst>
                  <a:ext uri="{0D108BD9-81ED-4DB2-BD59-A6C34878D82A}">
                    <a16:rowId xmlns:a16="http://schemas.microsoft.com/office/drawing/2014/main" val="10002"/>
                  </a:ext>
                </a:extLst>
              </a:tr>
              <a:tr h="1028700">
                <a:tc>
                  <a:txBody>
                    <a:bodyPr/>
                    <a:lstStyle/>
                    <a:p>
                      <a:pPr marL="0" marR="0">
                        <a:spcBef>
                          <a:spcPts val="600"/>
                        </a:spcBef>
                        <a:spcAft>
                          <a:spcPts val="600"/>
                        </a:spcAft>
                      </a:pPr>
                      <a:endParaRPr lang="en-US" sz="2000">
                        <a:solidFill>
                          <a:schemeClr val="bg1"/>
                        </a:solidFill>
                        <a:latin typeface="Times New Roman"/>
                        <a:ea typeface="Times New Roman"/>
                      </a:endParaRPr>
                    </a:p>
                  </a:txBody>
                  <a:tcPr marL="68580" marR="68580" marT="0" marB="0">
                    <a:lnL w="12700" cap="flat" cmpd="sng" algn="ctr">
                      <a:solidFill>
                        <a:srgbClr val="CF7B79"/>
                      </a:solidFill>
                      <a:prstDash val="solid"/>
                      <a:round/>
                      <a:headEnd type="none" w="med" len="med"/>
                      <a:tailEnd type="none" w="med" len="med"/>
                    </a:lnL>
                    <a:lnR w="12700" cap="flat" cmpd="sng" algn="ctr">
                      <a:solidFill>
                        <a:srgbClr val="CF7B79"/>
                      </a:solidFill>
                      <a:prstDash val="solid"/>
                      <a:round/>
                      <a:headEnd type="none" w="med" len="med"/>
                      <a:tailEnd type="none" w="med" len="med"/>
                    </a:lnR>
                    <a:lnT w="12700" cap="flat" cmpd="sng" algn="ctr">
                      <a:solidFill>
                        <a:srgbClr val="CF7B79"/>
                      </a:solidFill>
                      <a:prstDash val="solid"/>
                      <a:round/>
                      <a:headEnd type="none" w="med" len="med"/>
                      <a:tailEnd type="none" w="med" len="med"/>
                    </a:lnT>
                    <a:lnB w="12700" cap="flat" cmpd="sng" algn="ctr">
                      <a:solidFill>
                        <a:srgbClr val="CF7B79"/>
                      </a:solidFill>
                      <a:prstDash val="solid"/>
                      <a:round/>
                      <a:headEnd type="none" w="med" len="med"/>
                      <a:tailEnd type="none" w="med" len="med"/>
                    </a:lnB>
                    <a:solidFill>
                      <a:srgbClr val="DFA7A6"/>
                    </a:solidFill>
                  </a:tcPr>
                </a:tc>
                <a:tc>
                  <a:txBody>
                    <a:bodyPr/>
                    <a:lstStyle/>
                    <a:p>
                      <a:pPr marL="0" marR="0">
                        <a:spcBef>
                          <a:spcPts val="600"/>
                        </a:spcBef>
                        <a:spcAft>
                          <a:spcPts val="600"/>
                        </a:spcAft>
                      </a:pPr>
                      <a:r>
                        <a:rPr lang="en-US" sz="2000">
                          <a:solidFill>
                            <a:schemeClr val="bg1"/>
                          </a:solidFill>
                          <a:latin typeface="Times New Roman"/>
                          <a:ea typeface="Times New Roman"/>
                        </a:rPr>
                        <a:t>High Priest in the order of Melchizedek</a:t>
                      </a:r>
                    </a:p>
                  </a:txBody>
                  <a:tcPr marL="68580" marR="68580" marT="0" marB="0">
                    <a:lnL w="12700" cap="flat" cmpd="sng" algn="ctr">
                      <a:solidFill>
                        <a:srgbClr val="CF7B79"/>
                      </a:solidFill>
                      <a:prstDash val="solid"/>
                      <a:round/>
                      <a:headEnd type="none" w="med" len="med"/>
                      <a:tailEnd type="none" w="med" len="med"/>
                    </a:lnL>
                    <a:lnR w="12700" cap="flat" cmpd="sng" algn="ctr">
                      <a:solidFill>
                        <a:srgbClr val="CF7B79"/>
                      </a:solidFill>
                      <a:prstDash val="solid"/>
                      <a:round/>
                      <a:headEnd type="none" w="med" len="med"/>
                      <a:tailEnd type="none" w="med" len="med"/>
                    </a:lnR>
                    <a:lnT w="12700" cap="flat" cmpd="sng" algn="ctr">
                      <a:solidFill>
                        <a:srgbClr val="CF7B79"/>
                      </a:solidFill>
                      <a:prstDash val="solid"/>
                      <a:round/>
                      <a:headEnd type="none" w="med" len="med"/>
                      <a:tailEnd type="none" w="med" len="med"/>
                    </a:lnT>
                    <a:lnB w="12700" cap="flat" cmpd="sng" algn="ctr">
                      <a:solidFill>
                        <a:srgbClr val="CF7B79"/>
                      </a:solidFill>
                      <a:prstDash val="solid"/>
                      <a:round/>
                      <a:headEnd type="none" w="med" len="med"/>
                      <a:tailEnd type="none" w="med" len="med"/>
                    </a:lnB>
                    <a:solidFill>
                      <a:srgbClr val="EFD3D2"/>
                    </a:solidFill>
                  </a:tcPr>
                </a:tc>
                <a:tc>
                  <a:txBody>
                    <a:bodyPr/>
                    <a:lstStyle/>
                    <a:p>
                      <a:pPr marL="0" marR="0">
                        <a:spcBef>
                          <a:spcPts val="600"/>
                        </a:spcBef>
                        <a:spcAft>
                          <a:spcPts val="600"/>
                        </a:spcAft>
                      </a:pPr>
                      <a:r>
                        <a:rPr lang="en-US" sz="2000" dirty="0">
                          <a:solidFill>
                            <a:schemeClr val="bg1"/>
                          </a:solidFill>
                          <a:latin typeface="Times New Roman"/>
                          <a:ea typeface="Times New Roman"/>
                        </a:rPr>
                        <a:t>Aaron – high priest of the Old Covenant</a:t>
                      </a:r>
                    </a:p>
                  </a:txBody>
                  <a:tcPr marL="68580" marR="68580" marT="0" marB="0">
                    <a:lnL w="12700" cap="flat" cmpd="sng" algn="ctr">
                      <a:solidFill>
                        <a:srgbClr val="CF7B79"/>
                      </a:solidFill>
                      <a:prstDash val="solid"/>
                      <a:round/>
                      <a:headEnd type="none" w="med" len="med"/>
                      <a:tailEnd type="none" w="med" len="med"/>
                    </a:lnL>
                    <a:lnR w="12700" cap="flat" cmpd="sng" algn="ctr">
                      <a:solidFill>
                        <a:srgbClr val="CF7B79"/>
                      </a:solidFill>
                      <a:prstDash val="solid"/>
                      <a:round/>
                      <a:headEnd type="none" w="med" len="med"/>
                      <a:tailEnd type="none" w="med" len="med"/>
                    </a:lnR>
                    <a:lnT w="12700" cap="flat" cmpd="sng" algn="ctr">
                      <a:solidFill>
                        <a:srgbClr val="CF7B79"/>
                      </a:solidFill>
                      <a:prstDash val="solid"/>
                      <a:round/>
                      <a:headEnd type="none" w="med" len="med"/>
                      <a:tailEnd type="none" w="med" len="med"/>
                    </a:lnT>
                    <a:lnB w="12700" cap="flat" cmpd="sng" algn="ctr">
                      <a:solidFill>
                        <a:srgbClr val="CF7B79"/>
                      </a:solidFill>
                      <a:prstDash val="solid"/>
                      <a:round/>
                      <a:headEnd type="none" w="med" len="med"/>
                      <a:tailEnd type="none" w="med" len="med"/>
                    </a:lnB>
                    <a:solidFill>
                      <a:srgbClr val="DFA7A6"/>
                    </a:solidFill>
                  </a:tcPr>
                </a:tc>
                <a:extLst>
                  <a:ext uri="{0D108BD9-81ED-4DB2-BD59-A6C34878D82A}">
                    <a16:rowId xmlns:a16="http://schemas.microsoft.com/office/drawing/2014/main" val="10003"/>
                  </a:ext>
                </a:extLst>
              </a:tr>
            </a:tbl>
          </a:graphicData>
        </a:graphic>
      </p:graphicFrame>
      <p:sp>
        <p:nvSpPr>
          <p:cNvPr id="5" name="TextBox 4"/>
          <p:cNvSpPr txBox="1"/>
          <p:nvPr/>
        </p:nvSpPr>
        <p:spPr>
          <a:xfrm>
            <a:off x="1066800" y="5562600"/>
            <a:ext cx="7365030" cy="461665"/>
          </a:xfrm>
          <a:prstGeom prst="rect">
            <a:avLst/>
          </a:prstGeom>
          <a:noFill/>
        </p:spPr>
        <p:txBody>
          <a:bodyPr wrap="none" rtlCol="0">
            <a:spAutoFit/>
          </a:bodyPr>
          <a:lstStyle/>
          <a:p>
            <a:r>
              <a:rPr lang="en-US" sz="2400" dirty="0">
                <a:effectLst>
                  <a:outerShdw blurRad="38100" dist="38100" dir="2700000" algn="tl">
                    <a:srgbClr val="000000">
                      <a:alpha val="43137"/>
                    </a:srgbClr>
                  </a:outerShdw>
                </a:effectLst>
              </a:rPr>
              <a:t>The author elaborates on the last contrast the most.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a:bodyPr>
          <a:lstStyle/>
          <a:p>
            <a:r>
              <a:rPr lang="en-US" dirty="0">
                <a:effectLst>
                  <a:outerShdw blurRad="38100" dist="38100" dir="2700000" algn="tl">
                    <a:srgbClr val="000000">
                      <a:alpha val="43137"/>
                    </a:srgbClr>
                  </a:outerShdw>
                </a:effectLst>
              </a:rPr>
              <a:t>Central Theme</a:t>
            </a:r>
          </a:p>
          <a:p>
            <a:r>
              <a:rPr lang="en-US" dirty="0">
                <a:effectLst>
                  <a:outerShdw blurRad="38100" dist="38100" dir="2700000" algn="tl">
                    <a:srgbClr val="000000">
                      <a:alpha val="43137"/>
                    </a:srgbClr>
                  </a:outerShdw>
                </a:effectLst>
              </a:rPr>
              <a:t>All the exhortations, arguments, and themes work together for the author’s purpose.  He shows the supremacy of Christ, our High Priest, and the superiority of the ministry He has inaugurated:</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a:bodyPr>
          <a:lstStyle/>
          <a:p>
            <a:r>
              <a:rPr lang="en-US" dirty="0">
                <a:effectLst>
                  <a:outerShdw blurRad="38100" dist="38100" dir="2700000" algn="tl">
                    <a:srgbClr val="000000">
                      <a:alpha val="43137"/>
                    </a:srgbClr>
                  </a:outerShdw>
                </a:effectLst>
              </a:rPr>
              <a:t>“The point of what we are saying is this: We do have such a high priest, who sat down at the right hand of the throne of the Majesty in heaven, and who serves in the sanctuary, the true tabernacle set up by the Lord, not by man.”—Hebrews 8:1-2</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fontScale="92500" lnSpcReduction="10000"/>
          </a:bodyPr>
          <a:lstStyle/>
          <a:p>
            <a:r>
              <a:rPr lang="en-US" dirty="0">
                <a:effectLst>
                  <a:outerShdw blurRad="38100" dist="38100" dir="2700000" algn="tl">
                    <a:srgbClr val="000000">
                      <a:alpha val="43137"/>
                    </a:srgbClr>
                  </a:outerShdw>
                </a:effectLst>
              </a:rPr>
              <a:t>Through faith and perseverance, Christ has brought us “better things” for now and He promises us the future completion of all things (as well as the subjugation of His enemies).  Christ’s work is eternal and final.  </a:t>
            </a:r>
          </a:p>
          <a:p>
            <a:r>
              <a:rPr lang="en-US" dirty="0">
                <a:effectLst>
                  <a:outerShdw blurRad="38100" dist="38100" dir="2700000" algn="tl">
                    <a:srgbClr val="000000">
                      <a:alpha val="43137"/>
                    </a:srgbClr>
                  </a:outerShdw>
                </a:effectLst>
              </a:rPr>
              <a:t>On the devotional level, the author of Hebrews exhorts the readers to follow Christ, our Forerunner, into the </a:t>
            </a:r>
            <a:r>
              <a:rPr lang="en-US" dirty="0" err="1">
                <a:effectLst>
                  <a:outerShdw blurRad="38100" dist="38100" dir="2700000" algn="tl">
                    <a:srgbClr val="000000">
                      <a:alpha val="43137"/>
                    </a:srgbClr>
                  </a:outerShdw>
                </a:effectLst>
              </a:rPr>
              <a:t>heavenlies</a:t>
            </a:r>
            <a:r>
              <a:rPr lang="en-US" dirty="0">
                <a:effectLst>
                  <a:outerShdw blurRad="38100" dist="38100" dir="2700000" algn="tl">
                    <a:srgbClr val="000000">
                      <a:alpha val="43137"/>
                    </a:srgbClr>
                  </a:outerShdw>
                </a:effectLst>
              </a:rPr>
              <a:t> “so that we may receive mercy and find grace to help us in our time of need” (He. 4:16).  </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a:bodyPr>
          <a:lstStyle/>
          <a:p>
            <a:r>
              <a:rPr lang="en-US" dirty="0">
                <a:effectLst>
                  <a:outerShdw blurRad="38100" dist="38100" dir="2700000" algn="tl">
                    <a:srgbClr val="000000">
                      <a:alpha val="43137"/>
                    </a:srgbClr>
                  </a:outerShdw>
                </a:effectLst>
              </a:rPr>
              <a:t>On a practical level, the author of Hebrews exhorts his readers to “throw off everything that hinders and the sin that so easily entangles, and let us run with perseverance the race marked out for us” (He. 12:1) by the Pioneer of our faith.</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a:bodyPr>
          <a:lstStyle/>
          <a:p>
            <a:r>
              <a:rPr lang="en-US" dirty="0">
                <a:effectLst>
                  <a:outerShdw blurRad="38100" dist="38100" dir="2700000" algn="tl">
                    <a:srgbClr val="000000">
                      <a:alpha val="43137"/>
                    </a:srgbClr>
                  </a:outerShdw>
                </a:effectLst>
              </a:rPr>
              <a:t>The Hebrew Christians were in danger of forgetting these truths and returning to the temporary and insufficient Mosaic ceremonies.  (The natural tendency is always to return to what is easier and familiar.)</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a:bodyPr>
          <a:lstStyle/>
          <a:p>
            <a:r>
              <a:rPr lang="en-US" dirty="0">
                <a:effectLst>
                  <a:outerShdw blurRad="38100" dist="38100" dir="2700000" algn="tl">
                    <a:srgbClr val="000000">
                      <a:alpha val="43137"/>
                    </a:srgbClr>
                  </a:outerShdw>
                </a:effectLst>
              </a:rPr>
              <a:t>Possibilities for authorship include Paul, Barnabas, Luke, </a:t>
            </a:r>
            <a:r>
              <a:rPr lang="en-US" dirty="0" err="1">
                <a:effectLst>
                  <a:outerShdw blurRad="38100" dist="38100" dir="2700000" algn="tl">
                    <a:srgbClr val="000000">
                      <a:alpha val="43137"/>
                    </a:srgbClr>
                  </a:outerShdw>
                </a:effectLst>
              </a:rPr>
              <a:t>Apollos</a:t>
            </a:r>
            <a:r>
              <a:rPr lang="en-US" dirty="0">
                <a:effectLst>
                  <a:outerShdw blurRad="38100" dist="38100" dir="2700000" algn="tl">
                    <a:srgbClr val="000000">
                      <a:alpha val="43137"/>
                    </a:srgbClr>
                  </a:outerShdw>
                </a:effectLst>
              </a:rPr>
              <a:t>, Aquila and Priscilla, and so on.  </a:t>
            </a:r>
          </a:p>
          <a:p>
            <a:r>
              <a:rPr lang="en-US" dirty="0">
                <a:effectLst>
                  <a:outerShdw blurRad="38100" dist="38100" dir="2700000" algn="tl">
                    <a:srgbClr val="000000">
                      <a:alpha val="43137"/>
                    </a:srgbClr>
                  </a:outerShdw>
                </a:effectLst>
              </a:rPr>
              <a:t>At the end of the day we may simply throw up our hands and join Origen, a frustrated Early Church father to declare, “who really wrote this epistle, only God knows!”  (Eusebius quoted Origen in </a:t>
            </a:r>
            <a:r>
              <a:rPr lang="en-US" dirty="0" err="1">
                <a:effectLst>
                  <a:outerShdw blurRad="38100" dist="38100" dir="2700000" algn="tl">
                    <a:srgbClr val="000000">
                      <a:alpha val="43137"/>
                    </a:srgbClr>
                  </a:outerShdw>
                </a:effectLst>
              </a:rPr>
              <a:t>Hist</a:t>
            </a:r>
            <a:r>
              <a:rPr lang="en-US" dirty="0">
                <a:effectLst>
                  <a:outerShdw blurRad="38100" dist="38100" dir="2700000" algn="tl">
                    <a:srgbClr val="000000">
                      <a:alpha val="43137"/>
                    </a:srgbClr>
                  </a:outerShdw>
                </a:effectLst>
              </a:rPr>
              <a:t> Eccl. 6.25.11-14.)</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a:bodyPr>
          <a:lstStyle/>
          <a:p>
            <a:r>
              <a:rPr lang="en-US" dirty="0">
                <a:effectLst>
                  <a:outerShdw blurRad="38100" dist="38100" dir="2700000" algn="tl">
                    <a:srgbClr val="000000">
                      <a:alpha val="43137"/>
                    </a:srgbClr>
                  </a:outerShdw>
                </a:effectLst>
              </a:rPr>
              <a:t>The author demonstrates that this is tantamount to denying the supremacy of Christ and the permanent efficacy of His sacrifice.  </a:t>
            </a:r>
          </a:p>
          <a:p>
            <a:r>
              <a:rPr lang="en-US" dirty="0">
                <a:effectLst>
                  <a:outerShdw blurRad="38100" dist="38100" dir="2700000" algn="tl">
                    <a:srgbClr val="000000">
                      <a:alpha val="43137"/>
                    </a:srgbClr>
                  </a:outerShdw>
                </a:effectLst>
              </a:rPr>
              <a:t>Such a falling back would be unimaginable when we consider the greatness of Christ and what He has done.</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t1.gstatic.com/images?q=tbn:ANd9GcQ72MtnqPhVNCTREEZRwtXtjl2xK4IOmphgLqI4P4i5QOyt89Dzdw">
            <a:hlinkClick r:id="rId2"/>
          </p:cNvPr>
          <p:cNvPicPr>
            <a:picLocks noChangeAspect="1" noChangeArrowheads="1"/>
          </p:cNvPicPr>
          <p:nvPr/>
        </p:nvPicPr>
        <p:blipFill>
          <a:blip r:embed="rId3" cstate="print"/>
          <a:srcRect/>
          <a:stretch>
            <a:fillRect/>
          </a:stretch>
        </p:blipFill>
        <p:spPr bwMode="auto">
          <a:xfrm>
            <a:off x="2057400" y="902970"/>
            <a:ext cx="5029200" cy="47358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fontScale="92500" lnSpcReduction="20000"/>
          </a:bodyPr>
          <a:lstStyle/>
          <a:p>
            <a:r>
              <a:rPr lang="en-US" dirty="0">
                <a:effectLst>
                  <a:outerShdw blurRad="38100" dist="38100" dir="2700000" algn="tl">
                    <a:srgbClr val="000000">
                      <a:alpha val="43137"/>
                    </a:srgbClr>
                  </a:outerShdw>
                </a:effectLst>
              </a:rPr>
              <a:t>But from its internal evidence, we know the following:</a:t>
            </a:r>
          </a:p>
          <a:p>
            <a:pPr marL="862330" lvl="1" indent="-514350">
              <a:buFont typeface="+mj-lt"/>
              <a:buAutoNum type="arabicPeriod"/>
            </a:pPr>
            <a:r>
              <a:rPr lang="en-US" dirty="0">
                <a:effectLst>
                  <a:outerShdw blurRad="38100" dist="38100" dir="2700000" algn="tl">
                    <a:srgbClr val="000000">
                      <a:alpha val="43137"/>
                    </a:srgbClr>
                  </a:outerShdw>
                </a:effectLst>
              </a:rPr>
              <a:t>The reference to Timothy (He. 13:22), and the fact that the author frequently refers to the earthly tabernacle but makes no reference to the destruction of the temple in AD 70 (cf. He. 8:5, 9:1ff), suggests an early date for the epistle, perhaps between AD 60-70.</a:t>
            </a:r>
          </a:p>
          <a:p>
            <a:pPr marL="862330" lvl="1" indent="-514350">
              <a:buFont typeface="+mj-lt"/>
              <a:buAutoNum type="arabicPeriod"/>
            </a:pPr>
            <a:r>
              <a:rPr lang="en-US" dirty="0">
                <a:effectLst>
                  <a:outerShdw blurRad="38100" dist="38100" dir="2700000" algn="tl">
                    <a:srgbClr val="000000">
                      <a:alpha val="43137"/>
                    </a:srgbClr>
                  </a:outerShdw>
                </a:effectLst>
              </a:rPr>
              <a:t>The recipients of the letter were Christians.  They had professed Christ (He. 4:14), were called “holy brethren, who share in the heavenly calling,” and were reminded to “fix [their] thoughts on Jesus, the apostle and high priest whom we confess” (He. 3:1).</a:t>
            </a:r>
          </a:p>
          <a:p>
            <a:endParaRPr lang="en-US" dirty="0">
              <a:effectLst>
                <a:outerShdw blurRad="38100" dist="38100" dir="2700000" algn="tl">
                  <a:srgbClr val="000000">
                    <a:alpha val="43137"/>
                  </a:srgbClr>
                </a:outerShdw>
              </a:effectLst>
            </a:endParaRP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fontScale="92500" lnSpcReduction="20000"/>
          </a:bodyPr>
          <a:lstStyle/>
          <a:p>
            <a:pPr marL="862330" lvl="1" indent="-514350">
              <a:buFont typeface="+mj-lt"/>
              <a:buAutoNum type="arabicPeriod" startAt="3"/>
            </a:pPr>
            <a:r>
              <a:rPr lang="en-US" dirty="0">
                <a:effectLst>
                  <a:outerShdw blurRad="38100" dist="38100" dir="2700000" algn="tl">
                    <a:srgbClr val="000000">
                      <a:alpha val="43137"/>
                    </a:srgbClr>
                  </a:outerShdw>
                </a:effectLst>
              </a:rPr>
              <a:t>Since the author makes extensive use of the Old Testament, but does so by quoting from the Septuagint (a popular translation of the Hebrew Old Testament into Greek), we may assume that the recipients were </a:t>
            </a:r>
            <a:r>
              <a:rPr lang="en-US" i="1" dirty="0">
                <a:effectLst>
                  <a:outerShdw blurRad="38100" dist="38100" dir="2700000" algn="tl">
                    <a:srgbClr val="000000">
                      <a:alpha val="43137"/>
                    </a:srgbClr>
                  </a:outerShdw>
                </a:effectLst>
              </a:rPr>
              <a:t>Hellenists</a:t>
            </a:r>
            <a:r>
              <a:rPr lang="en-US" dirty="0">
                <a:effectLst>
                  <a:outerShdw blurRad="38100" dist="38100" dir="2700000" algn="tl">
                    <a:srgbClr val="000000">
                      <a:alpha val="43137"/>
                    </a:srgbClr>
                  </a:outerShdw>
                </a:effectLst>
              </a:rPr>
              <a:t>. </a:t>
            </a:r>
          </a:p>
          <a:p>
            <a:pPr marL="862330" lvl="1" indent="-514350">
              <a:buFont typeface="+mj-lt"/>
              <a:buAutoNum type="arabicPeriod" startAt="3"/>
            </a:pPr>
            <a:r>
              <a:rPr lang="en-US" dirty="0">
                <a:effectLst>
                  <a:outerShdw blurRad="38100" dist="38100" dir="2700000" algn="tl">
                    <a:srgbClr val="000000">
                      <a:alpha val="43137"/>
                    </a:srgbClr>
                  </a:outerShdw>
                </a:effectLst>
              </a:rPr>
              <a:t>Since the author, 1) addressed recipients who were well versed in the </a:t>
            </a:r>
            <a:r>
              <a:rPr lang="en-US" dirty="0" err="1">
                <a:effectLst>
                  <a:outerShdw blurRad="38100" dist="38100" dir="2700000" algn="tl">
                    <a:srgbClr val="000000">
                      <a:alpha val="43137"/>
                    </a:srgbClr>
                  </a:outerShdw>
                </a:effectLst>
              </a:rPr>
              <a:t>Levitical</a:t>
            </a:r>
            <a:r>
              <a:rPr lang="en-US" dirty="0">
                <a:effectLst>
                  <a:outerShdw blurRad="38100" dist="38100" dir="2700000" algn="tl">
                    <a:srgbClr val="000000">
                      <a:alpha val="43137"/>
                    </a:srgbClr>
                  </a:outerShdw>
                </a:effectLst>
              </a:rPr>
              <a:t> priesthood, Hebrew ceremony, and temple worship, 2) argued along lines that would be far more familiar to Jewish than to Gentile Christians, and 3) directed warnings to Christians who were tempted to fall back into Hebrew ritual and customs (a warning that would be almost incomprehensible to Gentile Christians), then we may conclude that the recipients were </a:t>
            </a:r>
            <a:r>
              <a:rPr lang="en-US" i="1" dirty="0">
                <a:effectLst>
                  <a:outerShdw blurRad="38100" dist="38100" dir="2700000" algn="tl">
                    <a:srgbClr val="000000">
                      <a:alpha val="43137"/>
                    </a:srgbClr>
                  </a:outerShdw>
                </a:effectLst>
              </a:rPr>
              <a:t>formally Jews</a:t>
            </a:r>
            <a:r>
              <a:rPr lang="en-US" dirty="0">
                <a:effectLst>
                  <a:outerShdw blurRad="38100" dist="38100" dir="2700000" algn="tl">
                    <a:srgbClr val="000000">
                      <a:alpha val="43137"/>
                    </a:srgbClr>
                  </a:outerShdw>
                </a:effectLst>
              </a:rPr>
              <a:t>.</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fontScale="92500" lnSpcReduction="20000"/>
          </a:bodyPr>
          <a:lstStyle/>
          <a:p>
            <a:r>
              <a:rPr lang="en-US" dirty="0">
                <a:effectLst>
                  <a:outerShdw blurRad="38100" dist="38100" dir="2700000" algn="tl">
                    <a:srgbClr val="000000">
                      <a:alpha val="43137"/>
                    </a:srgbClr>
                  </a:outerShdw>
                </a:effectLst>
              </a:rPr>
              <a:t>In sum, the recipients of this book were Hellenistic Jews who had come to Christ during the first decades of the Church, but had halted their spiritual growth and were considering a retreat to the safety of Judaism.</a:t>
            </a:r>
          </a:p>
          <a:p>
            <a:r>
              <a:rPr lang="en-US" dirty="0">
                <a:effectLst>
                  <a:outerShdw blurRad="38100" dist="38100" dir="2700000" algn="tl">
                    <a:srgbClr val="000000">
                      <a:alpha val="43137"/>
                    </a:srgbClr>
                  </a:outerShdw>
                </a:effectLst>
              </a:rPr>
              <a:t>To arrest their backsliding, the author of Hebrews confronts his reader’s double-mindedness and carefully shows them that nothing and no one but Christ—who is greater than all else—can bring us to perfection.</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fontScale="70000" lnSpcReduction="20000"/>
          </a:bodyPr>
          <a:lstStyle/>
          <a:p>
            <a:r>
              <a:rPr lang="en-US" dirty="0">
                <a:effectLst>
                  <a:outerShdw blurRad="38100" dist="38100" dir="2700000" algn="tl">
                    <a:srgbClr val="000000">
                      <a:alpha val="43137"/>
                    </a:srgbClr>
                  </a:outerShdw>
                </a:effectLst>
              </a:rPr>
              <a:t>Like a preacher admonishing his listeners, our author constructs his arguments around three “if” statements:</a:t>
            </a:r>
          </a:p>
          <a:p>
            <a:pPr marL="862330" lvl="1" indent="-514350">
              <a:buFont typeface="+mj-lt"/>
              <a:buAutoNum type="arabicPeriod"/>
            </a:pPr>
            <a:r>
              <a:rPr lang="en-US" dirty="0">
                <a:effectLst>
                  <a:outerShdw blurRad="38100" dist="38100" dir="2700000" algn="tl">
                    <a:srgbClr val="000000">
                      <a:alpha val="43137"/>
                    </a:srgbClr>
                  </a:outerShdw>
                </a:effectLst>
              </a:rPr>
              <a:t>He. 7:11 – “If perfection could have been attained through the </a:t>
            </a:r>
            <a:r>
              <a:rPr lang="en-US" dirty="0" err="1">
                <a:effectLst>
                  <a:outerShdw blurRad="38100" dist="38100" dir="2700000" algn="tl">
                    <a:srgbClr val="000000">
                      <a:alpha val="43137"/>
                    </a:srgbClr>
                  </a:outerShdw>
                </a:effectLst>
              </a:rPr>
              <a:t>Levitical</a:t>
            </a:r>
            <a:r>
              <a:rPr lang="en-US" dirty="0">
                <a:effectLst>
                  <a:outerShdw blurRad="38100" dist="38100" dir="2700000" algn="tl">
                    <a:srgbClr val="000000">
                      <a:alpha val="43137"/>
                    </a:srgbClr>
                  </a:outerShdw>
                </a:effectLst>
              </a:rPr>
              <a:t> priesthood…why was there still need for another priest to come…?”</a:t>
            </a:r>
          </a:p>
          <a:p>
            <a:pPr marL="862330" lvl="1" indent="-514350">
              <a:buFont typeface="+mj-lt"/>
              <a:buAutoNum type="arabicPeriod"/>
            </a:pPr>
            <a:r>
              <a:rPr lang="en-US" dirty="0">
                <a:effectLst>
                  <a:outerShdw blurRad="38100" dist="38100" dir="2700000" algn="tl">
                    <a:srgbClr val="000000">
                      <a:alpha val="43137"/>
                    </a:srgbClr>
                  </a:outerShdw>
                </a:effectLst>
              </a:rPr>
              <a:t>He. 8:7 – “For if there had been nothing wrong with that first covenant, no place would have been sought for another…”</a:t>
            </a:r>
          </a:p>
          <a:p>
            <a:pPr marL="862330" lvl="1" indent="-514350">
              <a:spcAft>
                <a:spcPts val="600"/>
              </a:spcAft>
              <a:buFont typeface="+mj-lt"/>
              <a:buAutoNum type="arabicPeriod"/>
            </a:pPr>
            <a:r>
              <a:rPr lang="en-US" dirty="0">
                <a:effectLst>
                  <a:outerShdw blurRad="38100" dist="38100" dir="2700000" algn="tl">
                    <a:srgbClr val="000000">
                      <a:alpha val="43137"/>
                    </a:srgbClr>
                  </a:outerShdw>
                </a:effectLst>
              </a:rPr>
              <a:t>He. 10:1-2 – “The law is only a shadow of the good things that are coming—not the realities themselves.  For this reason it can never, by the same sacrifices repeated endlessly year after year, make perfect those who draw near to worship.  If it could, would they not have stopped being offered?”</a:t>
            </a:r>
          </a:p>
          <a:p>
            <a:r>
              <a:rPr lang="en-US" dirty="0">
                <a:effectLst>
                  <a:outerShdw blurRad="38100" dist="38100" dir="2700000" algn="tl">
                    <a:srgbClr val="000000">
                      <a:alpha val="43137"/>
                    </a:srgbClr>
                  </a:outerShdw>
                </a:effectLst>
              </a:rPr>
              <a:t>Each of these “if” statements point out the flaws of going back to the former path.  The readers had clearly lost their way!  And nothing less than their perfection was at stake.</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fontScale="92500" lnSpcReduction="10000"/>
          </a:bodyPr>
          <a:lstStyle/>
          <a:p>
            <a:r>
              <a:rPr lang="en-US" dirty="0">
                <a:effectLst>
                  <a:outerShdw blurRad="38100" dist="38100" dir="2700000" algn="tl">
                    <a:srgbClr val="000000">
                      <a:alpha val="43137"/>
                    </a:srgbClr>
                  </a:outerShdw>
                </a:effectLst>
              </a:rPr>
              <a:t>Drawn by the temptation of physical relief, they were in danger of losing their spiritual rewards.  Our author cautions them that the old ways were vanishing like a shadow—imperfect and incomplete.  </a:t>
            </a:r>
          </a:p>
          <a:p>
            <a:r>
              <a:rPr lang="en-US" dirty="0">
                <a:effectLst>
                  <a:outerShdw blurRad="38100" dist="38100" dir="2700000" algn="tl">
                    <a:srgbClr val="000000">
                      <a:alpha val="43137"/>
                    </a:srgbClr>
                  </a:outerShdw>
                </a:effectLst>
              </a:rPr>
              <a:t>And the new ways, though marked by difficulty and trial, offered the clear path of life—full and mature in Christ.  But only a full commitment to follow Christ will do!  </a:t>
            </a:r>
          </a:p>
          <a:p>
            <a:r>
              <a:rPr lang="en-US" dirty="0">
                <a:effectLst>
                  <a:outerShdw blurRad="38100" dist="38100" dir="2700000" algn="tl">
                    <a:srgbClr val="000000">
                      <a:alpha val="43137"/>
                    </a:srgbClr>
                  </a:outerShdw>
                </a:effectLst>
              </a:rPr>
              <a:t>He is the only answer, and we must not look back or be distracted from the prize.  </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4999"/>
            <a:ext cx="8229600" cy="4648201"/>
          </a:xfrm>
        </p:spPr>
        <p:txBody>
          <a:bodyPr>
            <a:normAutofit/>
          </a:bodyPr>
          <a:lstStyle/>
          <a:p>
            <a:r>
              <a:rPr lang="en-US" dirty="0">
                <a:effectLst>
                  <a:outerShdw blurRad="38100" dist="38100" dir="2700000" algn="tl">
                    <a:srgbClr val="000000">
                      <a:alpha val="43137"/>
                    </a:srgbClr>
                  </a:outerShdw>
                </a:effectLst>
              </a:rPr>
              <a:t>The trail has been blazed before us by countless pioneers (He. 11) and the author adds his voice among so many to point the way:</a:t>
            </a:r>
          </a:p>
        </p:txBody>
      </p:sp>
      <p:pic>
        <p:nvPicPr>
          <p:cNvPr id="4" name="Picture 5" descr="C:\Users\Randy Colver\AppData\Local\Microsoft\Windows\Temporary Internet Files\Content.IE5\4KHJ1C6U\MP900384851[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757969">
            <a:off x="492416" y="475316"/>
            <a:ext cx="1643928" cy="1200850"/>
          </a:xfrm>
          <a:prstGeom prst="rect">
            <a:avLst/>
          </a:prstGeom>
          <a:noFill/>
        </p:spPr>
      </p:pic>
      <p:sp>
        <p:nvSpPr>
          <p:cNvPr id="3" name="Title 2"/>
          <p:cNvSpPr>
            <a:spLocks noGrp="1"/>
          </p:cNvSpPr>
          <p:nvPr>
            <p:ph type="title"/>
          </p:nvPr>
        </p:nvSpPr>
        <p:spPr/>
        <p:txBody>
          <a:bodyPr>
            <a:normAutofit/>
          </a:bodyPr>
          <a:lstStyle/>
          <a:p>
            <a:r>
              <a:rPr lang="en-US" dirty="0"/>
              <a:t>Introducing Hebrews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undry">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6257</TotalTime>
  <Words>2075</Words>
  <Application>Microsoft Office PowerPoint</Application>
  <PresentationFormat>On-screen Show (4:3)</PresentationFormat>
  <Paragraphs>117</Paragraphs>
  <Slides>31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Rockwell</vt:lpstr>
      <vt:lpstr>Times New Roman</vt:lpstr>
      <vt:lpstr>Wingdings 2</vt:lpstr>
      <vt:lpstr>Foundry</vt:lpstr>
      <vt:lpstr>Introducing Hebrews</vt:lpstr>
      <vt:lpstr>Introducing Hebrews</vt:lpstr>
      <vt:lpstr>Introducing Hebrews</vt:lpstr>
      <vt:lpstr>Introducing Hebrews</vt:lpstr>
      <vt:lpstr>Introducing Hebrews</vt:lpstr>
      <vt:lpstr>Introducing Hebrews</vt:lpstr>
      <vt:lpstr>Introducing Hebrews</vt:lpstr>
      <vt:lpstr>Introducing Hebrews</vt:lpstr>
      <vt:lpstr>Introducing Hebrews</vt:lpstr>
      <vt:lpstr>Introducing Hebrews</vt:lpstr>
      <vt:lpstr>Introducing Hebrews</vt:lpstr>
      <vt:lpstr>Introducing Hebrews</vt:lpstr>
      <vt:lpstr>Introducing Hebrews</vt:lpstr>
      <vt:lpstr>Introducing Hebrews</vt:lpstr>
      <vt:lpstr>PowerPoint Presentation</vt:lpstr>
      <vt:lpstr>Introducing Hebrews</vt:lpstr>
      <vt:lpstr>Introducing Hebrews</vt:lpstr>
      <vt:lpstr>Introducing Hebrews</vt:lpstr>
      <vt:lpstr>Introducing Hebrews</vt:lpstr>
      <vt:lpstr>Introducing Hebrews</vt:lpstr>
      <vt:lpstr>Introducing Hebrews</vt:lpstr>
      <vt:lpstr>Introducing Hebrews</vt:lpstr>
      <vt:lpstr>Introducing Hebrews</vt:lpstr>
      <vt:lpstr>PowerPoint Presentation</vt:lpstr>
      <vt:lpstr>Introducing Hebrews</vt:lpstr>
      <vt:lpstr>Introducing Hebrews</vt:lpstr>
      <vt:lpstr>Introducing Hebrews</vt:lpstr>
      <vt:lpstr>Introducing Hebrews</vt:lpstr>
      <vt:lpstr>Introducing Hebrews</vt:lpstr>
      <vt:lpstr>Introducing Hebrews</vt:lpstr>
      <vt:lpstr>PowerPoint Presentation</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Randy Colver</dc:creator>
  <cp:lastModifiedBy>Kristen Colver</cp:lastModifiedBy>
  <cp:revision>96</cp:revision>
  <dcterms:created xsi:type="dcterms:W3CDTF">2014-02-14T00:03:36Z</dcterms:created>
  <dcterms:modified xsi:type="dcterms:W3CDTF">2022-03-26T22:33:08Z</dcterms:modified>
</cp:coreProperties>
</file>