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302" r:id="rId3"/>
    <p:sldId id="258" r:id="rId4"/>
    <p:sldId id="260" r:id="rId5"/>
    <p:sldId id="290" r:id="rId6"/>
    <p:sldId id="286" r:id="rId7"/>
    <p:sldId id="307" r:id="rId8"/>
    <p:sldId id="287" r:id="rId9"/>
    <p:sldId id="299" r:id="rId10"/>
    <p:sldId id="295" r:id="rId11"/>
    <p:sldId id="293" r:id="rId12"/>
    <p:sldId id="294" r:id="rId13"/>
    <p:sldId id="280" r:id="rId14"/>
    <p:sldId id="308" r:id="rId15"/>
    <p:sldId id="309" r:id="rId16"/>
    <p:sldId id="310" r:id="rId17"/>
    <p:sldId id="289" r:id="rId18"/>
    <p:sldId id="305" r:id="rId19"/>
    <p:sldId id="288" r:id="rId20"/>
    <p:sldId id="291" r:id="rId21"/>
    <p:sldId id="311" r:id="rId22"/>
    <p:sldId id="312" r:id="rId23"/>
    <p:sldId id="313" r:id="rId24"/>
    <p:sldId id="301" r:id="rId25"/>
    <p:sldId id="259"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63" autoAdjust="0"/>
    <p:restoredTop sz="94660"/>
  </p:normalViewPr>
  <p:slideViewPr>
    <p:cSldViewPr>
      <p:cViewPr varScale="1">
        <p:scale>
          <a:sx n="58" d="100"/>
          <a:sy n="58" d="100"/>
        </p:scale>
        <p:origin x="-828" y="-96"/>
      </p:cViewPr>
      <p:guideLst>
        <p:guide orient="horz" pos="2160"/>
        <p:guide pos="2880"/>
      </p:guideLst>
    </p:cSldViewPr>
  </p:slideViewPr>
  <p:notesTextViewPr>
    <p:cViewPr>
      <p:scale>
        <a:sx n="100" d="100"/>
        <a:sy n="100" d="100"/>
      </p:scale>
      <p:origin x="0" y="0"/>
    </p:cViewPr>
  </p:notesTextViewPr>
  <p:sorterViewPr>
    <p:cViewPr>
      <p:scale>
        <a:sx n="85" d="100"/>
        <a:sy n="85" d="100"/>
      </p:scale>
      <p:origin x="0" y="2772"/>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4/28/2014</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D6B1E56-8AE8-4944-912C-1B5EF9016EEF}" type="datetimeFigureOut">
              <a:rPr lang="en-US" smtClean="0"/>
              <a:pPr/>
              <a:t>4/28/2014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D6B1E56-8AE8-4944-912C-1B5EF9016EEF}" type="datetimeFigureOut">
              <a:rPr lang="en-US" smtClean="0"/>
              <a:pPr/>
              <a:t>4/28/2014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D6B1E56-8AE8-4944-912C-1B5EF9016EEF}" type="datetimeFigureOut">
              <a:rPr lang="en-US" smtClean="0"/>
              <a:pPr/>
              <a:t>4/28/2014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D6B1E56-8AE8-4944-912C-1B5EF9016EEF}" type="datetimeFigureOut">
              <a:rPr lang="en-US" smtClean="0"/>
              <a:pPr/>
              <a:t>4/28/2014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6B1E56-8AE8-4944-912C-1B5EF9016EEF}" type="datetimeFigureOut">
              <a:rPr lang="en-US" smtClean="0"/>
              <a:pPr/>
              <a:t>4/28/2014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D6B1E56-8AE8-4944-912C-1B5EF9016EEF}" type="datetimeFigureOut">
              <a:rPr lang="en-US" smtClean="0"/>
              <a:pPr/>
              <a:t>4/28/2014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FD6B1E56-8AE8-4944-912C-1B5EF9016EEF}" type="datetimeFigureOut">
              <a:rPr lang="en-US" smtClean="0"/>
              <a:pPr/>
              <a:t>4/28/2014</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78F9C75A-DF7B-4CA6-B247-83FD64574D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D6B1E56-8AE8-4944-912C-1B5EF9016EEF}" type="datetimeFigureOut">
              <a:rPr lang="en-US" smtClean="0"/>
              <a:pPr/>
              <a:t>4/28/2014</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78F9C75A-DF7B-4CA6-B247-83FD64574D6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Bible Covenants</a:t>
            </a:r>
            <a:endParaRPr lang="en-US" dirty="0"/>
          </a:p>
        </p:txBody>
      </p:sp>
      <p:sp>
        <p:nvSpPr>
          <p:cNvPr id="3" name="Subtitle 2"/>
          <p:cNvSpPr>
            <a:spLocks noGrp="1"/>
          </p:cNvSpPr>
          <p:nvPr>
            <p:ph type="subTitle" idx="1"/>
          </p:nvPr>
        </p:nvSpPr>
        <p:spPr/>
        <p:txBody>
          <a:bodyPr/>
          <a:lstStyle/>
          <a:p>
            <a:r>
              <a:rPr lang="en-US" dirty="0" smtClean="0"/>
              <a:t>Deuteronomy and Covenant Form</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3600" b="1" dirty="0" smtClean="0">
                <a:effectLst>
                  <a:outerShdw blurRad="38100" dist="38100" dir="2700000" algn="tl">
                    <a:srgbClr val="000000">
                      <a:alpha val="43137"/>
                    </a:srgbClr>
                  </a:outerShdw>
                </a:effectLst>
              </a:rPr>
              <a:t>What is the covenant process?</a:t>
            </a:r>
          </a:p>
          <a:p>
            <a:r>
              <a:rPr lang="en-US" dirty="0" smtClean="0">
                <a:effectLst>
                  <a:outerShdw blurRad="38100" dist="38100" dir="2700000" algn="tl">
                    <a:srgbClr val="000000">
                      <a:alpha val="43137"/>
                    </a:srgbClr>
                  </a:outerShdw>
                </a:effectLst>
              </a:rPr>
              <a:t>Keith </a:t>
            </a:r>
            <a:r>
              <a:rPr lang="en-US" dirty="0" err="1" smtClean="0">
                <a:effectLst>
                  <a:outerShdw blurRad="38100" dist="38100" dir="2700000" algn="tl">
                    <a:srgbClr val="000000">
                      <a:alpha val="43137"/>
                    </a:srgbClr>
                  </a:outerShdw>
                </a:effectLst>
              </a:rPr>
              <a:t>Intrater</a:t>
            </a:r>
            <a:r>
              <a:rPr lang="en-US" dirty="0" smtClean="0">
                <a:effectLst>
                  <a:outerShdw blurRad="38100" dist="38100" dir="2700000" algn="tl">
                    <a:srgbClr val="000000">
                      <a:alpha val="43137"/>
                    </a:srgbClr>
                  </a:outerShdw>
                </a:effectLst>
              </a:rPr>
              <a:t> summarizes:</a:t>
            </a:r>
            <a:endParaRPr lang="en-US"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“First there is an intervening act of redemption on the part of the savior.  Then there is a gracious offer of relationship from the savior to the rescued party. </a:t>
            </a:r>
          </a:p>
          <a:p>
            <a:r>
              <a:rPr lang="en-US" dirty="0" smtClean="0">
                <a:effectLst>
                  <a:outerShdw blurRad="38100" dist="38100" dir="2700000" algn="tl">
                    <a:srgbClr val="000000">
                      <a:alpha val="43137"/>
                    </a:srgbClr>
                  </a:outerShdw>
                </a:effectLst>
              </a:rPr>
              <a:t>“This relationship is the heart and the goal of the whole matter.  Words and promises of a covenant are set forward to delineate the nature of that relationship.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“Signs of remembrance are given to make a graphic impression upon both parties of the permanence of the covenant.</a:t>
            </a:r>
          </a:p>
          <a:p>
            <a:r>
              <a:rPr lang="en-US" dirty="0" smtClean="0">
                <a:effectLst>
                  <a:outerShdw blurRad="38100" dist="38100" dir="2700000" algn="tl">
                    <a:srgbClr val="000000">
                      <a:alpha val="43137"/>
                    </a:srgbClr>
                  </a:outerShdw>
                </a:effectLst>
              </a:rPr>
              <a:t>“Terms of expectation between the two parties are set forth in the form of law.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positive rewards (or blessings) for continuing in the covenant are set forth.</a:t>
            </a:r>
          </a:p>
          <a:p>
            <a:r>
              <a:rPr lang="en-US" dirty="0" smtClean="0">
                <a:effectLst>
                  <a:outerShdw blurRad="38100" dist="38100" dir="2700000" algn="tl">
                    <a:srgbClr val="000000">
                      <a:alpha val="43137"/>
                    </a:srgbClr>
                  </a:outerShdw>
                </a:effectLst>
              </a:rPr>
              <a:t>“The punishments (or curses) for breaking the articles of the covenant are also set forward to enforce it.</a:t>
            </a:r>
          </a:p>
          <a:p>
            <a:r>
              <a:rPr lang="en-US" dirty="0" smtClean="0">
                <a:effectLst>
                  <a:outerShdw blurRad="38100" dist="38100" dir="2700000" algn="tl">
                    <a:srgbClr val="000000">
                      <a:alpha val="43137"/>
                    </a:srgbClr>
                  </a:outerShdw>
                </a:effectLst>
              </a:rPr>
              <a:t>“The various parts of Scripture work together to form a composite picture that we call a covenant.”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Deuteronomy and Covenant Form</a:t>
            </a:r>
          </a:p>
          <a:p>
            <a:r>
              <a:rPr lang="en-US" dirty="0" smtClean="0">
                <a:effectLst>
                  <a:outerShdw blurRad="38100" dist="38100" dir="2700000" algn="tl">
                    <a:srgbClr val="000000">
                      <a:alpha val="43137"/>
                    </a:srgbClr>
                  </a:outerShdw>
                </a:effectLst>
              </a:rPr>
              <a:t>At the time when God made a covenant with Moses and the nation of Israel, there was a standard form or structure to </a:t>
            </a:r>
            <a:r>
              <a:rPr lang="en-US" dirty="0" smtClean="0">
                <a:effectLst>
                  <a:outerShdw blurRad="38100" dist="38100" dir="2700000" algn="tl">
                    <a:srgbClr val="000000">
                      <a:alpha val="43137"/>
                    </a:srgbClr>
                  </a:outerShdw>
                </a:effectLst>
              </a:rPr>
              <a:t>covenants.</a:t>
            </a:r>
          </a:p>
          <a:p>
            <a:r>
              <a:rPr lang="en-US" dirty="0" smtClean="0">
                <a:effectLst>
                  <a:outerShdw blurRad="38100" dist="38100" dir="2700000" algn="tl">
                    <a:srgbClr val="000000">
                      <a:alpha val="43137"/>
                    </a:srgbClr>
                  </a:outerShdw>
                </a:effectLst>
              </a:rPr>
              <a:t>God </a:t>
            </a:r>
            <a:r>
              <a:rPr lang="en-US" dirty="0" smtClean="0">
                <a:effectLst>
                  <a:outerShdw blurRad="38100" dist="38100" dir="2700000" algn="tl">
                    <a:srgbClr val="000000">
                      <a:alpha val="43137"/>
                    </a:srgbClr>
                  </a:outerShdw>
                </a:effectLst>
              </a:rPr>
              <a:t>used that general form to establish the Mosaic </a:t>
            </a:r>
            <a:r>
              <a:rPr lang="en-US" dirty="0" smtClean="0">
                <a:effectLst>
                  <a:outerShdw blurRad="38100" dist="38100" dir="2700000" algn="tl">
                    <a:srgbClr val="000000">
                      <a:alpha val="43137"/>
                    </a:srgbClr>
                  </a:outerShdw>
                </a:effectLst>
              </a:rPr>
              <a:t>covenant.</a:t>
            </a:r>
          </a:p>
          <a:p>
            <a:r>
              <a:rPr lang="en-US" dirty="0" smtClean="0">
                <a:effectLst>
                  <a:outerShdw blurRad="38100" dist="38100" dir="2700000" algn="tl">
                    <a:srgbClr val="000000">
                      <a:alpha val="43137"/>
                    </a:srgbClr>
                  </a:outerShdw>
                </a:effectLst>
              </a:rPr>
              <a:t>Deuteronomy </a:t>
            </a:r>
            <a:r>
              <a:rPr lang="en-US" dirty="0" smtClean="0">
                <a:effectLst>
                  <a:outerShdw blurRad="38100" dist="38100" dir="2700000" algn="tl">
                    <a:srgbClr val="000000">
                      <a:alpha val="43137"/>
                    </a:srgbClr>
                  </a:outerShdw>
                </a:effectLst>
              </a:rPr>
              <a:t>contains the official terms and arrangements of the Mosaic covenant.  It was called the “book of the covenant” (Ex. 24:7). </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lnSpcReduction="10000"/>
          </a:bodyPr>
          <a:lstStyle/>
          <a:p>
            <a:r>
              <a:rPr lang="en-US" dirty="0" smtClean="0">
                <a:effectLst>
                  <a:outerShdw blurRad="38100" dist="38100" dir="2700000" algn="tl">
                    <a:srgbClr val="000000">
                      <a:alpha val="43137"/>
                    </a:srgbClr>
                  </a:outerShdw>
                </a:effectLst>
              </a:rPr>
              <a:t>Gleason Archer noted the following correlations</a:t>
            </a:r>
            <a:r>
              <a:rPr lang="en-US" dirty="0" smtClean="0">
                <a:effectLst>
                  <a:outerShdw blurRad="38100" dist="38100" dir="2700000" algn="tl">
                    <a:srgbClr val="000000">
                      <a:alpha val="43137"/>
                    </a:srgbClr>
                  </a:outerShdw>
                </a:effectLst>
              </a:rPr>
              <a:t>:</a:t>
            </a:r>
          </a:p>
          <a:p>
            <a:r>
              <a:rPr lang="en-US" dirty="0" smtClean="0">
                <a:effectLst>
                  <a:outerShdw blurRad="38100" dist="38100" dir="2700000" algn="tl">
                    <a:srgbClr val="000000">
                      <a:alpha val="43137"/>
                    </a:srgbClr>
                  </a:outerShdw>
                </a:effectLst>
              </a:rPr>
              <a:t>“</a:t>
            </a:r>
            <a:r>
              <a:rPr lang="en-US" dirty="0" smtClean="0">
                <a:effectLst>
                  <a:outerShdw blurRad="38100" dist="38100" dir="2700000" algn="tl">
                    <a:srgbClr val="000000">
                      <a:alpha val="43137"/>
                    </a:srgbClr>
                  </a:outerShdw>
                </a:effectLst>
              </a:rPr>
              <a:t>The typical second-millennium suzerainty treaty contained the following elements in a fixed and standard order: (1) the preamble (cf. Deut. 1:1-5); (2) the historical prologue (cf. Deut. 1:6-4:49); (3) the stipulations (cf. Chapter 5-26 of Deuteronomy); (4) the curses and blessing attendant upon covenant-breaking or covenant-keeping, followed by covenant ratification (so Deut. 27-30</a:t>
            </a:r>
            <a:r>
              <a:rPr lang="en-US"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t>
            </a:r>
            <a:r>
              <a:rPr lang="en-US" dirty="0" smtClean="0">
                <a:effectLst>
                  <a:outerShdw blurRad="38100" dist="38100" dir="2700000" algn="tl">
                    <a:srgbClr val="000000">
                      <a:alpha val="43137"/>
                    </a:srgbClr>
                  </a:outerShdw>
                </a:effectLst>
              </a:rPr>
              <a:t>5) arrangements for perpetuating the covenant, which included the invocations of witnesses, the official disposition of the written copies of the treaty, and arrangements for its periodic reading aloud in public (cf. Deut. 31</a:t>
            </a:r>
            <a:r>
              <a:rPr lang="en-US"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Just as ancient treaties included a “curse” section for breaking the covenant, so God’s covenants contain curses for breaking the terms (Deut. 28:15ff).</a:t>
            </a:r>
          </a:p>
          <a:p>
            <a:r>
              <a:rPr lang="en-US" dirty="0" smtClean="0">
                <a:effectLst>
                  <a:outerShdw blurRad="38100" dist="38100" dir="2700000" algn="tl">
                    <a:srgbClr val="000000">
                      <a:alpha val="43137"/>
                    </a:srgbClr>
                  </a:outerShdw>
                </a:effectLst>
              </a:rPr>
              <a:t>In fulfillment of these curses, the Lord brought judgments against the nation of Israel for breaking the covenant.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Just as the ancient treaties often required that the vassal must visit the king annually to renew the treaty, so the Israelites were required to gather at the temple during the feasts and hear the terms of the covenant read to them (Deut. </a:t>
            </a:r>
            <a:r>
              <a:rPr lang="en-US" smtClean="0">
                <a:effectLst>
                  <a:outerShdw blurRad="38100" dist="38100" dir="2700000" algn="tl">
                    <a:srgbClr val="000000">
                      <a:alpha val="43137"/>
                    </a:srgbClr>
                  </a:outerShdw>
                </a:effectLst>
              </a:rPr>
              <a:t>31:10-11).</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fontScale="92500" lnSpcReduction="10000"/>
          </a:bodyPr>
          <a:lstStyle/>
          <a:p>
            <a:r>
              <a:rPr lang="en-US" dirty="0" smtClean="0">
                <a:effectLst>
                  <a:outerShdw blurRad="38100" dist="38100" dir="2700000" algn="tl">
                    <a:srgbClr val="000000">
                      <a:alpha val="43137"/>
                    </a:srgbClr>
                  </a:outerShdw>
                </a:effectLst>
              </a:rPr>
              <a:t>Just as an ancient Near Eastern sovereign would make a treaty with another nation to provide protection for it, so the Lord has pledged to protect His covenant </a:t>
            </a:r>
            <a:r>
              <a:rPr lang="en-US" dirty="0" smtClean="0">
                <a:effectLst>
                  <a:outerShdw blurRad="38100" dist="38100" dir="2700000" algn="tl">
                    <a:srgbClr val="000000">
                      <a:alpha val="43137"/>
                    </a:srgbClr>
                  </a:outerShdw>
                </a:effectLst>
              </a:rPr>
              <a:t>people (Deut. 23:14, 31:5-6, cf. 2:31-36, 7:2-6, 7:23-26, etc.).</a:t>
            </a:r>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As a result of the covenant, Israel’s enemies became God’s enemies.</a:t>
            </a:r>
          </a:p>
          <a:p>
            <a:r>
              <a:rPr lang="en-US" dirty="0" smtClean="0">
                <a:effectLst>
                  <a:outerShdw blurRad="38100" dist="38100" dir="2700000" algn="tl">
                    <a:srgbClr val="000000">
                      <a:alpha val="43137"/>
                    </a:srgbClr>
                  </a:outerShdw>
                </a:effectLst>
              </a:rPr>
              <a:t>This is why we have the Psalmists crying out to God to judge Israel’s enemies.</a:t>
            </a:r>
          </a:p>
          <a:p>
            <a:r>
              <a:rPr lang="en-US" dirty="0" smtClean="0">
                <a:effectLst>
                  <a:outerShdw blurRad="38100" dist="38100" dir="2700000" algn="tl">
                    <a:srgbClr val="000000">
                      <a:alpha val="43137"/>
                    </a:srgbClr>
                  </a:outerShdw>
                </a:effectLst>
              </a:rPr>
              <a:t>The Psalmist is appealing to God for his help according to the covenant terms.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lstStyle/>
          <a:p>
            <a:r>
              <a:rPr lang="en-US" sz="3600" b="1" dirty="0" smtClean="0">
                <a:effectLst>
                  <a:outerShdw blurRad="38100" dist="38100" dir="2700000" algn="tl">
                    <a:srgbClr val="000000">
                      <a:alpha val="43137"/>
                    </a:srgbClr>
                  </a:outerShdw>
                </a:effectLst>
              </a:rPr>
              <a:t>What is a covenant?</a:t>
            </a:r>
          </a:p>
          <a:p>
            <a:r>
              <a:rPr lang="en-US" dirty="0" smtClean="0">
                <a:effectLst>
                  <a:outerShdw blurRad="38100" dist="38100" dir="2700000" algn="tl">
                    <a:srgbClr val="000000">
                      <a:alpha val="43137"/>
                    </a:srgbClr>
                  </a:outerShdw>
                </a:effectLst>
              </a:rPr>
              <a:t>In simple terms, a covenant, or testament, is an agreement between two parties.</a:t>
            </a:r>
          </a:p>
          <a:p>
            <a:r>
              <a:rPr lang="en-US" dirty="0" smtClean="0">
                <a:effectLst>
                  <a:outerShdw blurRad="38100" dist="38100" dir="2700000" algn="tl">
                    <a:srgbClr val="000000">
                      <a:alpha val="43137"/>
                    </a:srgbClr>
                  </a:outerShdw>
                </a:effectLst>
              </a:rPr>
              <a:t>It establishes a relationship between them for mutual benefit.</a:t>
            </a:r>
          </a:p>
          <a:p>
            <a:r>
              <a:rPr lang="en-US" dirty="0" smtClean="0">
                <a:effectLst>
                  <a:outerShdw blurRad="38100" dist="38100" dir="2700000" algn="tl">
                    <a:srgbClr val="000000">
                      <a:alpha val="43137"/>
                    </a:srgbClr>
                  </a:outerShdw>
                </a:effectLst>
              </a:rPr>
              <a:t>Both parties pledge to uphold the terms of the agreement and the consequences of defaulting are clearly defined.</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Just as the parties of an ancient treaty would have emissaries to declare an infraction or threaten enforcement of the terms, so God’s prophets are His covenant enforcers.</a:t>
            </a:r>
          </a:p>
          <a:p>
            <a:r>
              <a:rPr lang="en-US" dirty="0" smtClean="0">
                <a:effectLst>
                  <a:outerShdw blurRad="38100" dist="38100" dir="2700000" algn="tl">
                    <a:srgbClr val="000000">
                      <a:alpha val="43137"/>
                    </a:srgbClr>
                  </a:outerShdw>
                </a:effectLst>
              </a:rPr>
              <a:t>Old Testament prophets were the covenant spokesmen for God.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Unlike other treaties of the time, of course, Deuteronomy (</a:t>
            </a:r>
            <a:r>
              <a:rPr lang="en-US" dirty="0" smtClean="0">
                <a:effectLst>
                  <a:outerShdw blurRad="38100" dist="38100" dir="2700000" algn="tl">
                    <a:srgbClr val="000000">
                      <a:alpha val="43137"/>
                    </a:srgbClr>
                  </a:outerShdw>
                </a:effectLst>
              </a:rPr>
              <a:t>esp. chapters 12-26) </a:t>
            </a:r>
            <a:r>
              <a:rPr lang="en-US" dirty="0" smtClean="0">
                <a:effectLst>
                  <a:outerShdw blurRad="38100" dist="38100" dir="2700000" algn="tl">
                    <a:srgbClr val="000000">
                      <a:alpha val="43137"/>
                    </a:srgbClr>
                  </a:outerShdw>
                </a:effectLst>
              </a:rPr>
              <a:t>maintains many interrelationships with the Ten Commandments (or Decalogue; Deut. 12:13-14).</a:t>
            </a:r>
          </a:p>
          <a:p>
            <a:r>
              <a:rPr lang="en-US" dirty="0" smtClean="0">
                <a:effectLst>
                  <a:outerShdw blurRad="38100" dist="38100" dir="2700000" algn="tl">
                    <a:srgbClr val="000000">
                      <a:alpha val="43137"/>
                    </a:srgbClr>
                  </a:outerShdw>
                </a:effectLst>
              </a:rPr>
              <a:t>Moses wrote how God was applying these commands to specific situations, especially regarding the relationship of Israel, God’s people, to the nations around them.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For example, the Decalogue </a:t>
            </a:r>
            <a:r>
              <a:rPr lang="en-US" dirty="0" smtClean="0">
                <a:effectLst>
                  <a:outerShdw blurRad="38100" dist="38100" dir="2700000" algn="tl">
                    <a:srgbClr val="000000">
                      <a:alpha val="43137"/>
                    </a:srgbClr>
                  </a:outerShdw>
                </a:effectLst>
              </a:rPr>
              <a:t>states, “You </a:t>
            </a:r>
            <a:r>
              <a:rPr lang="en-US" dirty="0" smtClean="0">
                <a:effectLst>
                  <a:outerShdw blurRad="38100" dist="38100" dir="2700000" algn="tl">
                    <a:srgbClr val="000000">
                      <a:alpha val="43137"/>
                    </a:srgbClr>
                  </a:outerShdw>
                </a:effectLst>
              </a:rPr>
              <a:t>shall have no other gods before me. </a:t>
            </a:r>
            <a:r>
              <a:rPr lang="en-US" dirty="0" smtClean="0">
                <a:effectLst>
                  <a:outerShdw blurRad="38100" dist="38100" dir="2700000" algn="tl">
                    <a:srgbClr val="000000">
                      <a:alpha val="43137"/>
                    </a:srgbClr>
                  </a:outerShdw>
                </a:effectLst>
              </a:rPr>
              <a:t> You </a:t>
            </a:r>
            <a:r>
              <a:rPr lang="en-US" dirty="0" smtClean="0">
                <a:effectLst>
                  <a:outerShdw blurRad="38100" dist="38100" dir="2700000" algn="tl">
                    <a:srgbClr val="000000">
                      <a:alpha val="43137"/>
                    </a:srgbClr>
                  </a:outerShdw>
                </a:effectLst>
              </a:rPr>
              <a:t>shall not make for yourself an idol in the form of anything in heaven above or on the earth beneath or in the waters below. </a:t>
            </a:r>
            <a:r>
              <a:rPr lang="en-US"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You shall not bow down to them or worship </a:t>
            </a:r>
            <a:r>
              <a:rPr lang="en-US" dirty="0" smtClean="0">
                <a:effectLst>
                  <a:outerShdw blurRad="38100" dist="38100" dir="2700000" algn="tl">
                    <a:srgbClr val="000000">
                      <a:alpha val="43137"/>
                    </a:srgbClr>
                  </a:outerShdw>
                </a:effectLst>
              </a:rPr>
              <a:t>them…” (Ex. 20:3-5).</a:t>
            </a:r>
            <a:endParaRPr lang="en-US"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Deuteronomy echoes theses words, </a:t>
            </a:r>
            <a:r>
              <a:rPr lang="en-US" dirty="0" smtClean="0">
                <a:effectLst>
                  <a:outerShdw blurRad="38100" dist="38100" dir="2700000" algn="tl">
                    <a:srgbClr val="000000">
                      <a:alpha val="43137"/>
                    </a:srgbClr>
                  </a:outerShdw>
                </a:effectLst>
              </a:rPr>
              <a:t>applying  </a:t>
            </a:r>
            <a:r>
              <a:rPr lang="en-US" dirty="0" smtClean="0">
                <a:effectLst>
                  <a:outerShdw blurRad="38100" dist="38100" dir="2700000" algn="tl">
                    <a:srgbClr val="000000">
                      <a:alpha val="43137"/>
                    </a:srgbClr>
                  </a:outerShdw>
                </a:effectLst>
              </a:rPr>
              <a:t>them in principle: “But when you have driven them out and settled in their land, </a:t>
            </a:r>
            <a:r>
              <a:rPr lang="en-US" dirty="0" smtClean="0">
                <a:effectLst>
                  <a:outerShdw blurRad="38100" dist="38100" dir="2700000" algn="tl">
                    <a:srgbClr val="000000">
                      <a:alpha val="43137"/>
                    </a:srgbClr>
                  </a:outerShdw>
                </a:effectLst>
              </a:rPr>
              <a:t>and </a:t>
            </a:r>
            <a:r>
              <a:rPr lang="en-US" dirty="0" smtClean="0">
                <a:effectLst>
                  <a:outerShdw blurRad="38100" dist="38100" dir="2700000" algn="tl">
                    <a:srgbClr val="000000">
                      <a:alpha val="43137"/>
                    </a:srgbClr>
                  </a:outerShdw>
                </a:effectLst>
              </a:rPr>
              <a:t>after they have been destroyed before you, be careful not to be ensnared by inquiring about their gods, saying, ‘How do these nations serve their gods? We will do the same.’” (Deut. 12:29-30).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fontScale="92500" lnSpcReduction="10000"/>
          </a:bodyPr>
          <a:lstStyle/>
          <a:p>
            <a:r>
              <a:rPr lang="en-US" sz="3600" b="1" dirty="0" smtClean="0">
                <a:effectLst>
                  <a:outerShdw blurRad="38100" dist="38100" dir="2700000" algn="tl">
                    <a:srgbClr val="000000">
                      <a:alpha val="43137"/>
                    </a:srgbClr>
                  </a:outerShdw>
                </a:effectLst>
              </a:rPr>
              <a:t>Summary</a:t>
            </a:r>
          </a:p>
          <a:p>
            <a:r>
              <a:rPr lang="en-US" dirty="0" smtClean="0">
                <a:effectLst>
                  <a:outerShdw blurRad="38100" dist="38100" dir="2700000" algn="tl">
                    <a:srgbClr val="000000">
                      <a:alpha val="43137"/>
                    </a:srgbClr>
                  </a:outerShdw>
                </a:effectLst>
              </a:rPr>
              <a:t>It was by the means of covenants that God chose to relate to His people.</a:t>
            </a:r>
          </a:p>
          <a:p>
            <a:r>
              <a:rPr lang="en-US" dirty="0" smtClean="0">
                <a:effectLst>
                  <a:outerShdw blurRad="38100" dist="38100" dir="2700000" algn="tl">
                    <a:srgbClr val="000000">
                      <a:alpha val="43137"/>
                    </a:srgbClr>
                  </a:outerShdw>
                </a:effectLst>
              </a:rPr>
              <a:t>In establishing his relationship with the people of Israel, God used a standard form of covenant treaty and covenant treaty process.</a:t>
            </a:r>
          </a:p>
          <a:p>
            <a:r>
              <a:rPr lang="en-US" dirty="0" smtClean="0">
                <a:effectLst>
                  <a:outerShdw blurRad="38100" dist="38100" dir="2700000" algn="tl">
                    <a:srgbClr val="000000">
                      <a:alpha val="43137"/>
                    </a:srgbClr>
                  </a:outerShdw>
                </a:effectLst>
              </a:rPr>
              <a:t>The covenant terms contained blessings and </a:t>
            </a:r>
            <a:r>
              <a:rPr lang="en-US" dirty="0" err="1" smtClean="0">
                <a:effectLst>
                  <a:outerShdw blurRad="38100" dist="38100" dir="2700000" algn="tl">
                    <a:srgbClr val="000000">
                      <a:alpha val="43137"/>
                    </a:srgbClr>
                  </a:outerShdw>
                </a:effectLst>
              </a:rPr>
              <a:t>cursings</a:t>
            </a:r>
            <a:r>
              <a:rPr lang="en-US" dirty="0" smtClean="0">
                <a:effectLst>
                  <a:outerShdw blurRad="38100" dist="38100" dir="2700000" algn="tl">
                    <a:srgbClr val="000000">
                      <a:alpha val="43137"/>
                    </a:srgbClr>
                  </a:outerShdw>
                </a:effectLst>
              </a:rPr>
              <a:t>, and often applied the Ten Commandments to the situation at hand.</a:t>
            </a:r>
          </a:p>
          <a:p>
            <a:r>
              <a:rPr lang="en-US" dirty="0" smtClean="0">
                <a:effectLst>
                  <a:outerShdw blurRad="38100" dist="38100" dir="2700000" algn="tl">
                    <a:srgbClr val="000000">
                      <a:alpha val="43137"/>
                    </a:srgbClr>
                  </a:outerShdw>
                </a:effectLst>
              </a:rPr>
              <a:t>We see this in the Book of the Covenant, known as Deuteronomy.</a:t>
            </a:r>
            <a:r>
              <a:rPr lang="en-US" dirty="0" smtClean="0">
                <a:effectLst>
                  <a:outerShdw blurRad="38100" dist="38100" dir="2700000" algn="tl">
                    <a:srgbClr val="000000">
                      <a:alpha val="43137"/>
                    </a:srgbClr>
                  </a:outerShdw>
                </a:effectLst>
              </a:rPr>
              <a:t>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2000" dirty="0" smtClean="0">
                <a:effectLst>
                  <a:outerShdw blurRad="38100" dist="38100" dir="2700000" algn="tl">
                    <a:srgbClr val="000000">
                      <a:alpha val="43137"/>
                    </a:srgbClr>
                  </a:outerShdw>
                </a:effectLst>
              </a:rPr>
              <a:t>Gleason Archer, </a:t>
            </a:r>
            <a:r>
              <a:rPr lang="en-US" sz="2000" i="1" dirty="0" smtClean="0">
                <a:effectLst>
                  <a:outerShdw blurRad="38100" dist="38100" dir="2700000" algn="tl">
                    <a:srgbClr val="000000">
                      <a:alpha val="43137"/>
                    </a:srgbClr>
                  </a:outerShdw>
                </a:effectLst>
              </a:rPr>
              <a:t>Covenant</a:t>
            </a:r>
            <a:r>
              <a:rPr lang="en-US" sz="2000" dirty="0" smtClean="0">
                <a:effectLst>
                  <a:outerShdw blurRad="38100" dist="38100" dir="2700000" algn="tl">
                    <a:srgbClr val="000000">
                      <a:alpha val="43137"/>
                    </a:srgbClr>
                  </a:outerShdw>
                </a:effectLst>
              </a:rPr>
              <a:t>, </a:t>
            </a:r>
            <a:r>
              <a:rPr lang="en-US" sz="2000" u="sng" dirty="0" smtClean="0">
                <a:effectLst>
                  <a:outerShdw blurRad="38100" dist="38100" dir="2700000" algn="tl">
                    <a:srgbClr val="000000">
                      <a:alpha val="43137"/>
                    </a:srgbClr>
                  </a:outerShdw>
                </a:effectLst>
              </a:rPr>
              <a:t>Evangelical Dictionary of Theology</a:t>
            </a:r>
            <a:r>
              <a:rPr lang="en-US" sz="2000" dirty="0" smtClean="0">
                <a:effectLst>
                  <a:outerShdw blurRad="38100" dist="38100" dir="2700000" algn="tl">
                    <a:srgbClr val="000000">
                      <a:alpha val="43137"/>
                    </a:srgbClr>
                  </a:outerShdw>
                </a:effectLst>
              </a:rPr>
              <a:t> (Grand Rapids: Baker, 1984) 276.  Cited in Homer Kent, </a:t>
            </a:r>
            <a:r>
              <a:rPr lang="en-US" sz="2000" i="1" dirty="0" smtClean="0">
                <a:effectLst>
                  <a:outerShdw blurRad="38100" dist="38100" dir="2700000" algn="tl">
                    <a:srgbClr val="000000">
                      <a:alpha val="43137"/>
                    </a:srgbClr>
                  </a:outerShdw>
                </a:effectLst>
              </a:rPr>
              <a:t>The New Covenant and the Church</a:t>
            </a:r>
            <a:r>
              <a:rPr lang="en-US" sz="2000" dirty="0" smtClean="0">
                <a:effectLst>
                  <a:outerShdw blurRad="38100" dist="38100" dir="2700000" algn="tl">
                    <a:srgbClr val="000000">
                      <a:alpha val="43137"/>
                    </a:srgbClr>
                  </a:outerShdw>
                </a:effectLst>
              </a:rPr>
              <a:t>, </a:t>
            </a:r>
            <a:r>
              <a:rPr lang="en-US" sz="2000" b="1" dirty="0" smtClean="0">
                <a:effectLst>
                  <a:outerShdw blurRad="38100" dist="38100" dir="2700000" algn="tl">
                    <a:srgbClr val="000000">
                      <a:alpha val="43137"/>
                    </a:srgbClr>
                  </a:outerShdw>
                </a:effectLst>
              </a:rPr>
              <a:t>Grace Theological Journal</a:t>
            </a:r>
            <a:r>
              <a:rPr lang="en-US" sz="2000" dirty="0" smtClean="0">
                <a:effectLst>
                  <a:outerShdw blurRad="38100" dist="38100" dir="2700000" algn="tl">
                    <a:srgbClr val="000000">
                      <a:alpha val="43137"/>
                    </a:srgbClr>
                  </a:outerShdw>
                </a:effectLst>
              </a:rPr>
              <a:t>, vol. 6, Fall 1985, 289</a:t>
            </a:r>
            <a:r>
              <a:rPr lang="en-US" sz="2000" dirty="0" smtClean="0">
                <a:effectLst>
                  <a:outerShdw blurRad="38100" dist="38100" dir="2700000" algn="tl">
                    <a:srgbClr val="000000">
                      <a:alpha val="43137"/>
                    </a:srgbClr>
                  </a:outerShdw>
                </a:effectLst>
              </a:rPr>
              <a:t>.</a:t>
            </a:r>
          </a:p>
          <a:p>
            <a:r>
              <a:rPr lang="en-US" sz="2000" dirty="0" smtClean="0">
                <a:effectLst>
                  <a:outerShdw blurRad="38100" dist="38100" dir="2700000" algn="tl">
                    <a:srgbClr val="000000">
                      <a:alpha val="43137"/>
                    </a:srgbClr>
                  </a:outerShdw>
                </a:effectLst>
              </a:rPr>
              <a:t>____ </a:t>
            </a:r>
            <a:r>
              <a:rPr lang="en-US" sz="2000" i="1" dirty="0" smtClean="0">
                <a:effectLst>
                  <a:outerShdw blurRad="38100" dist="38100" dir="2700000" algn="tl">
                    <a:srgbClr val="000000">
                      <a:alpha val="43137"/>
                    </a:srgbClr>
                  </a:outerShdw>
                </a:effectLst>
              </a:rPr>
              <a:t>Old </a:t>
            </a:r>
            <a:r>
              <a:rPr lang="en-US" sz="2000" i="1" dirty="0" smtClean="0">
                <a:effectLst>
                  <a:outerShdw blurRad="38100" dist="38100" dir="2700000" algn="tl">
                    <a:srgbClr val="000000">
                      <a:alpha val="43137"/>
                    </a:srgbClr>
                  </a:outerShdw>
                </a:effectLst>
              </a:rPr>
              <a:t>Testament History and Recent Archaeology From Moses to David</a:t>
            </a:r>
            <a:r>
              <a:rPr lang="en-US" sz="2000" dirty="0" smtClean="0">
                <a:effectLst>
                  <a:outerShdw blurRad="38100" dist="38100" dir="2700000" algn="tl">
                    <a:srgbClr val="000000">
                      <a:alpha val="43137"/>
                    </a:srgbClr>
                  </a:outerShdw>
                </a:effectLst>
              </a:rPr>
              <a:t>, </a:t>
            </a:r>
            <a:r>
              <a:rPr lang="en-US" sz="2000" dirty="0" err="1" smtClean="0">
                <a:effectLst>
                  <a:outerShdw blurRad="38100" dist="38100" dir="2700000" algn="tl">
                    <a:srgbClr val="000000">
                      <a:alpha val="43137"/>
                    </a:srgbClr>
                  </a:outerShdw>
                </a:effectLst>
              </a:rPr>
              <a:t>Bibleotheca</a:t>
            </a:r>
            <a:r>
              <a:rPr lang="en-US" sz="2000" dirty="0" smtClean="0">
                <a:effectLst>
                  <a:outerShdw blurRad="38100" dist="38100" dir="2700000" algn="tl">
                    <a:srgbClr val="000000">
                      <a:alpha val="43137"/>
                    </a:srgbClr>
                  </a:outerShdw>
                </a:effectLst>
              </a:rPr>
              <a:t> Sacra, vol. 127, April 1970, 104. </a:t>
            </a:r>
            <a:endParaRPr lang="en-US" sz="2000" dirty="0" smtClean="0">
              <a:effectLst>
                <a:outerShdw blurRad="38100" dist="38100" dir="2700000" algn="tl">
                  <a:srgbClr val="000000">
                    <a:alpha val="43137"/>
                  </a:srgbClr>
                </a:outerShdw>
              </a:effectLst>
            </a:endParaRPr>
          </a:p>
          <a:p>
            <a:r>
              <a:rPr lang="en-US" sz="2000" dirty="0" smtClean="0">
                <a:effectLst>
                  <a:outerShdw blurRad="38100" dist="38100" dir="2700000" algn="tl">
                    <a:srgbClr val="000000">
                      <a:alpha val="43137"/>
                    </a:srgbClr>
                  </a:outerShdw>
                </a:effectLst>
              </a:rPr>
              <a:t>Kevin Conner and Ken </a:t>
            </a:r>
            <a:r>
              <a:rPr lang="en-US" sz="2000" dirty="0" err="1" smtClean="0">
                <a:effectLst>
                  <a:outerShdw blurRad="38100" dist="38100" dir="2700000" algn="tl">
                    <a:srgbClr val="000000">
                      <a:alpha val="43137"/>
                    </a:srgbClr>
                  </a:outerShdw>
                </a:effectLst>
              </a:rPr>
              <a:t>Malmin</a:t>
            </a:r>
            <a:r>
              <a:rPr lang="en-US" sz="2000" dirty="0" smtClean="0">
                <a:effectLst>
                  <a:outerShdw blurRad="38100" dist="38100" dir="2700000" algn="tl">
                    <a:srgbClr val="000000">
                      <a:alpha val="43137"/>
                    </a:srgbClr>
                  </a:outerShdw>
                </a:effectLst>
              </a:rPr>
              <a:t>, </a:t>
            </a:r>
            <a:r>
              <a:rPr lang="en-US" sz="2000" i="1" dirty="0" smtClean="0">
                <a:effectLst>
                  <a:outerShdw blurRad="38100" dist="38100" dir="2700000" algn="tl">
                    <a:srgbClr val="000000">
                      <a:alpha val="43137"/>
                    </a:srgbClr>
                  </a:outerShdw>
                </a:effectLst>
              </a:rPr>
              <a:t>The Covenants</a:t>
            </a:r>
            <a:r>
              <a:rPr lang="en-US" sz="2000" dirty="0" smtClean="0">
                <a:effectLst>
                  <a:outerShdw blurRad="38100" dist="38100" dir="2700000" algn="tl">
                    <a:srgbClr val="000000">
                      <a:alpha val="43137"/>
                    </a:srgbClr>
                  </a:outerShdw>
                </a:effectLst>
              </a:rPr>
              <a:t>, (Portland: Bible Temple Publishing, 1983) .</a:t>
            </a:r>
          </a:p>
          <a:p>
            <a:r>
              <a:rPr lang="en-US" sz="2000" dirty="0" smtClean="0">
                <a:effectLst>
                  <a:outerShdw blurRad="38100" dist="38100" dir="2700000" algn="tl">
                    <a:srgbClr val="000000">
                      <a:alpha val="43137"/>
                    </a:srgbClr>
                  </a:outerShdw>
                </a:effectLst>
              </a:rPr>
              <a:t>Keith </a:t>
            </a:r>
            <a:r>
              <a:rPr lang="en-US" sz="2000" dirty="0" err="1" smtClean="0">
                <a:effectLst>
                  <a:outerShdw blurRad="38100" dist="38100" dir="2700000" algn="tl">
                    <a:srgbClr val="000000">
                      <a:alpha val="43137"/>
                    </a:srgbClr>
                  </a:outerShdw>
                </a:effectLst>
              </a:rPr>
              <a:t>Intrater</a:t>
            </a:r>
            <a:r>
              <a:rPr lang="en-US" sz="2000" dirty="0" smtClean="0">
                <a:effectLst>
                  <a:outerShdw blurRad="38100" dist="38100" dir="2700000" algn="tl">
                    <a:srgbClr val="000000">
                      <a:alpha val="43137"/>
                    </a:srgbClr>
                  </a:outerShdw>
                </a:effectLst>
              </a:rPr>
              <a:t>, </a:t>
            </a:r>
            <a:r>
              <a:rPr lang="en-US" sz="2000" i="1" dirty="0" smtClean="0">
                <a:effectLst>
                  <a:outerShdw blurRad="38100" dist="38100" dir="2700000" algn="tl">
                    <a:srgbClr val="000000">
                      <a:alpha val="43137"/>
                    </a:srgbClr>
                  </a:outerShdw>
                </a:effectLst>
              </a:rPr>
              <a:t>Covenant Relationships</a:t>
            </a:r>
            <a:r>
              <a:rPr lang="en-US" sz="2000" dirty="0" smtClean="0">
                <a:effectLst>
                  <a:outerShdw blurRad="38100" dist="38100" dir="2700000" algn="tl">
                    <a:srgbClr val="000000">
                      <a:alpha val="43137"/>
                    </a:srgbClr>
                  </a:outerShdw>
                </a:effectLst>
              </a:rPr>
              <a:t>, (Shippensburg: Destiny Image Publishers, Inc., 1989).</a:t>
            </a:r>
            <a:endParaRPr lang="en-US" sz="2000" b="1" dirty="0" smtClean="0">
              <a:effectLst>
                <a:outerShdw blurRad="38100" dist="38100" dir="2700000" algn="tl">
                  <a:srgbClr val="000000">
                    <a:alpha val="43137"/>
                  </a:srgbClr>
                </a:outerShdw>
              </a:effectLst>
            </a:endParaRPr>
          </a:p>
          <a:p>
            <a:r>
              <a:rPr lang="en-US" sz="2000" dirty="0" smtClean="0">
                <a:effectLst>
                  <a:outerShdw blurRad="38100" dist="38100" dir="2700000" algn="tl">
                    <a:srgbClr val="000000">
                      <a:alpha val="43137"/>
                    </a:srgbClr>
                  </a:outerShdw>
                </a:effectLst>
              </a:rPr>
              <a:t>Eugene Merrill, </a:t>
            </a:r>
            <a:r>
              <a:rPr lang="en-US" sz="2000" i="1" dirty="0" smtClean="0">
                <a:effectLst>
                  <a:outerShdw blurRad="38100" dist="38100" dir="2700000" algn="tl">
                    <a:srgbClr val="000000">
                      <a:alpha val="43137"/>
                    </a:srgbClr>
                  </a:outerShdw>
                </a:effectLst>
              </a:rPr>
              <a:t>The Mosaic Covenant: A Proposal for Its Theological Significance</a:t>
            </a:r>
            <a:r>
              <a:rPr lang="en-US" sz="2000" dirty="0" smtClean="0">
                <a:effectLst>
                  <a:outerShdw blurRad="38100" dist="38100" dir="2700000" algn="tl">
                    <a:srgbClr val="000000">
                      <a:alpha val="43137"/>
                    </a:srgbClr>
                  </a:outerShdw>
                </a:effectLst>
              </a:rPr>
              <a:t>, 2. Paper delivered at the Southwest conference of the Evangelical Theological Society, March 1981.  Archives of the Billy Graham Center.</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lnSpcReduction="10000"/>
          </a:bodyPr>
          <a:lstStyle/>
          <a:p>
            <a:r>
              <a:rPr lang="en-US" dirty="0" smtClean="0">
                <a:effectLst>
                  <a:outerShdw blurRad="38100" dist="38100" dir="2700000" algn="tl">
                    <a:srgbClr val="000000">
                      <a:alpha val="43137"/>
                    </a:srgbClr>
                  </a:outerShdw>
                </a:effectLst>
              </a:rPr>
              <a:t>A covenant is a “compact or agreement between two parties binding them mutually to undertakings on each other’s behalf.  Theologically (used of relations between God and man) it denotes a gracious undertaking entered into by God for the benefit and blessing of man, and specifically of those men who by faith receive the promises and commit themselves to the obligations which this undertaking involves.”—Gleason Archer</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Hebrew word for covenant (“</a:t>
            </a:r>
            <a:r>
              <a:rPr lang="en-US" dirty="0" err="1" smtClean="0">
                <a:effectLst>
                  <a:outerShdw blurRad="38100" dist="38100" dir="2700000" algn="tl">
                    <a:srgbClr val="000000">
                      <a:alpha val="43137"/>
                    </a:srgbClr>
                  </a:outerShdw>
                </a:effectLst>
              </a:rPr>
              <a:t>berit</a:t>
            </a:r>
            <a:r>
              <a:rPr lang="en-US" dirty="0" smtClean="0">
                <a:effectLst>
                  <a:outerShdw blurRad="38100" dist="38100" dir="2700000" algn="tl">
                    <a:srgbClr val="000000">
                      <a:alpha val="43137"/>
                    </a:srgbClr>
                  </a:outerShdw>
                </a:effectLst>
              </a:rPr>
              <a:t>”) comes from a root word that means “to cut.”  </a:t>
            </a:r>
          </a:p>
          <a:p>
            <a:r>
              <a:rPr lang="en-US" dirty="0" smtClean="0">
                <a:effectLst>
                  <a:outerShdw blurRad="38100" dist="38100" dir="2700000" algn="tl">
                    <a:srgbClr val="000000">
                      <a:alpha val="43137"/>
                    </a:srgbClr>
                  </a:outerShdw>
                </a:effectLst>
              </a:rPr>
              <a:t>The cutting and offering of sacrifices and the shedding of blood were an integral part of covenant making</a:t>
            </a:r>
            <a:r>
              <a:rPr lang="en-US" dirty="0" smtClean="0">
                <a:effectLst>
                  <a:outerShdw blurRad="38100" dist="38100" dir="2700000" algn="tl">
                    <a:srgbClr val="000000">
                      <a:alpha val="43137"/>
                    </a:srgbClr>
                  </a:outerShdw>
                </a:effectLst>
              </a:rPr>
              <a:t>.</a:t>
            </a:r>
            <a:endParaRPr lang="en-US"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3600" b="1" dirty="0" smtClean="0">
                <a:effectLst>
                  <a:outerShdw blurRad="38100" dist="38100" dir="2700000" algn="tl">
                    <a:srgbClr val="000000">
                      <a:alpha val="43137"/>
                    </a:srgbClr>
                  </a:outerShdw>
                </a:effectLst>
              </a:rPr>
              <a:t>What are the parts of a covenant?</a:t>
            </a:r>
          </a:p>
          <a:p>
            <a:r>
              <a:rPr lang="en-US" dirty="0" smtClean="0">
                <a:effectLst>
                  <a:outerShdw blurRad="38100" dist="38100" dir="2700000" algn="tl">
                    <a:srgbClr val="000000">
                      <a:alpha val="43137"/>
                    </a:srgbClr>
                  </a:outerShdw>
                </a:effectLst>
              </a:rPr>
              <a:t>The major Bible covenants contain three basic parts.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4854209"/>
          </a:xfrm>
        </p:spPr>
        <p:txBody>
          <a:bodyPr>
            <a:normAutofit fontScale="92500" lnSpcReduction="10000"/>
          </a:bodyPr>
          <a:lstStyle/>
          <a:p>
            <a:r>
              <a:rPr lang="en-US" i="1" dirty="0" smtClean="0">
                <a:effectLst>
                  <a:outerShdw blurRad="38100" dist="38100" dir="2700000" algn="tl">
                    <a:srgbClr val="000000">
                      <a:alpha val="43137"/>
                    </a:srgbClr>
                  </a:outerShdw>
                </a:effectLst>
              </a:rPr>
              <a:t>The terms of the agreement.  </a:t>
            </a:r>
            <a:r>
              <a:rPr lang="en-US" dirty="0" smtClean="0">
                <a:effectLst>
                  <a:outerShdw blurRad="38100" dist="38100" dir="2700000" algn="tl">
                    <a:srgbClr val="000000">
                      <a:alpha val="43137"/>
                    </a:srgbClr>
                  </a:outerShdw>
                </a:effectLst>
              </a:rPr>
              <a:t>This included the stipulations, curses and blessings, and the arrangement for the continuation of the agreement.</a:t>
            </a:r>
          </a:p>
          <a:p>
            <a:r>
              <a:rPr lang="en-US" i="1" dirty="0" smtClean="0">
                <a:effectLst>
                  <a:outerShdw blurRad="38100" dist="38100" dir="2700000" algn="tl">
                    <a:srgbClr val="000000">
                      <a:alpha val="43137"/>
                    </a:srgbClr>
                  </a:outerShdw>
                </a:effectLst>
              </a:rPr>
              <a:t>The inauguration or ratification of the agreement.</a:t>
            </a:r>
            <a:r>
              <a:rPr lang="en-US" dirty="0" smtClean="0">
                <a:effectLst>
                  <a:outerShdw blurRad="38100" dist="38100" dir="2700000" algn="tl">
                    <a:srgbClr val="000000">
                      <a:alpha val="43137"/>
                    </a:srgbClr>
                  </a:outerShdw>
                </a:effectLst>
              </a:rPr>
              <a:t>  This often involved shedding of blood.  The old covenants were inaugurated by shedding the blood of </a:t>
            </a:r>
            <a:r>
              <a:rPr lang="en-US" dirty="0" smtClean="0">
                <a:effectLst>
                  <a:outerShdw blurRad="38100" dist="38100" dir="2700000" algn="tl">
                    <a:srgbClr val="000000">
                      <a:alpha val="43137"/>
                    </a:srgbClr>
                  </a:outerShdw>
                </a:effectLst>
              </a:rPr>
              <a:t>sacrifices (e.g. the blood of animals in the Mosaic Covenant and the </a:t>
            </a:r>
            <a:r>
              <a:rPr lang="en-US" dirty="0" smtClean="0">
                <a:effectLst>
                  <a:outerShdw blurRad="38100" dist="38100" dir="2700000" algn="tl">
                    <a:srgbClr val="000000">
                      <a:alpha val="43137"/>
                    </a:srgbClr>
                  </a:outerShdw>
                </a:effectLst>
              </a:rPr>
              <a:t>shedding of Christ’s blood on the </a:t>
            </a:r>
            <a:r>
              <a:rPr lang="en-US" dirty="0" smtClean="0">
                <a:effectLst>
                  <a:outerShdw blurRad="38100" dist="38100" dir="2700000" algn="tl">
                    <a:srgbClr val="000000">
                      <a:alpha val="43137"/>
                    </a:srgbClr>
                  </a:outerShdw>
                </a:effectLst>
              </a:rPr>
              <a:t>cross in the New Covenant).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1026" name="Picture 2" descr="http://womenatcrossroads.files.wordpress.com/2010/04/jesus-cross-crucifixion01.jpg"/>
          <p:cNvPicPr>
            <a:picLocks noChangeAspect="1" noChangeArrowheads="1"/>
          </p:cNvPicPr>
          <p:nvPr/>
        </p:nvPicPr>
        <p:blipFill>
          <a:blip r:embed="rId2" cstate="print"/>
          <a:srcRect/>
          <a:stretch>
            <a:fillRect/>
          </a:stretch>
        </p:blipFill>
        <p:spPr bwMode="auto">
          <a:xfrm>
            <a:off x="717580" y="1844341"/>
            <a:ext cx="7740620" cy="4556459"/>
          </a:xfrm>
          <a:prstGeom prst="rect">
            <a:avLst/>
          </a:prstGeom>
          <a:ln>
            <a:noFill/>
          </a:ln>
          <a:effectLst>
            <a:softEdge rad="112500"/>
          </a:effectLst>
        </p:spPr>
      </p:pic>
      <p:sp>
        <p:nvSpPr>
          <p:cNvPr id="4" name="TextBox 3"/>
          <p:cNvSpPr txBox="1"/>
          <p:nvPr/>
        </p:nvSpPr>
        <p:spPr>
          <a:xfrm>
            <a:off x="6705600" y="3276600"/>
            <a:ext cx="2249334" cy="1631216"/>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The New Covenant </a:t>
            </a:r>
          </a:p>
          <a:p>
            <a:r>
              <a:rPr lang="en-US" sz="2000" dirty="0" smtClean="0">
                <a:effectLst>
                  <a:outerShdw blurRad="38100" dist="38100" dir="2700000" algn="tl">
                    <a:srgbClr val="000000">
                      <a:alpha val="43137"/>
                    </a:srgbClr>
                  </a:outerShdw>
                </a:effectLst>
              </a:rPr>
              <a:t>was inaugurated by</a:t>
            </a:r>
          </a:p>
          <a:p>
            <a:r>
              <a:rPr lang="en-US" sz="2000" dirty="0" smtClean="0">
                <a:effectLst>
                  <a:outerShdw blurRad="38100" dist="38100" dir="2700000" algn="tl">
                    <a:srgbClr val="000000">
                      <a:alpha val="43137"/>
                    </a:srgbClr>
                  </a:outerShdw>
                </a:effectLst>
              </a:rPr>
              <a:t>the shedding of</a:t>
            </a:r>
          </a:p>
          <a:p>
            <a:r>
              <a:rPr lang="en-US" sz="2000" dirty="0" smtClean="0">
                <a:effectLst>
                  <a:outerShdw blurRad="38100" dist="38100" dir="2700000" algn="tl">
                    <a:srgbClr val="000000">
                      <a:alpha val="43137"/>
                    </a:srgbClr>
                  </a:outerShdw>
                </a:effectLst>
              </a:rPr>
              <a:t>Christ’s blood on</a:t>
            </a:r>
          </a:p>
          <a:p>
            <a:r>
              <a:rPr lang="en-US" sz="2000" dirty="0" smtClean="0">
                <a:effectLst>
                  <a:outerShdw blurRad="38100" dist="38100" dir="2700000" algn="tl">
                    <a:srgbClr val="000000">
                      <a:alpha val="43137"/>
                    </a:srgbClr>
                  </a:outerShdw>
                </a:effectLst>
              </a:rPr>
              <a:t>the cross.</a:t>
            </a:r>
            <a:endParaRPr lang="en-US"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4854209"/>
          </a:xfrm>
        </p:spPr>
        <p:txBody>
          <a:bodyPr>
            <a:normAutofit lnSpcReduction="10000"/>
          </a:bodyPr>
          <a:lstStyle/>
          <a:p>
            <a:r>
              <a:rPr lang="en-US" i="1" dirty="0" smtClean="0">
                <a:effectLst>
                  <a:outerShdw blurRad="38100" dist="38100" dir="2700000" algn="tl">
                    <a:srgbClr val="000000">
                      <a:alpha val="43137"/>
                    </a:srgbClr>
                  </a:outerShdw>
                </a:effectLst>
              </a:rPr>
              <a:t>The reminder sign or seal of the agreement.</a:t>
            </a:r>
            <a:r>
              <a:rPr lang="en-US" dirty="0" smtClean="0">
                <a:effectLst>
                  <a:outerShdw blurRad="38100" dist="38100" dir="2700000" algn="tl">
                    <a:srgbClr val="000000">
                      <a:alpha val="43137"/>
                    </a:srgbClr>
                  </a:outerShdw>
                </a:effectLst>
              </a:rPr>
              <a:t>  This was to be “an ongoing tangible witness to the veracity of the covenant.”</a:t>
            </a:r>
          </a:p>
          <a:p>
            <a:r>
              <a:rPr lang="en-US" dirty="0" smtClean="0">
                <a:effectLst>
                  <a:outerShdw blurRad="38100" dist="38100" dir="2700000" algn="tl">
                    <a:srgbClr val="000000">
                      <a:alpha val="43137"/>
                    </a:srgbClr>
                  </a:outerShdw>
                </a:effectLst>
              </a:rPr>
              <a:t>When God made a covenant with Noah, He set the rainbow in the heavens for the first time (Ge. 9:12-13).</a:t>
            </a:r>
          </a:p>
          <a:p>
            <a:r>
              <a:rPr lang="en-US" dirty="0" smtClean="0">
                <a:effectLst>
                  <a:outerShdw blurRad="38100" dist="38100" dir="2700000" algn="tl">
                    <a:srgbClr val="000000">
                      <a:alpha val="43137"/>
                    </a:srgbClr>
                  </a:outerShdw>
                </a:effectLst>
              </a:rPr>
              <a:t>Circumcision was a sign God required of Abraham and his descendants.</a:t>
            </a:r>
          </a:p>
          <a:p>
            <a:r>
              <a:rPr lang="en-US" dirty="0" smtClean="0">
                <a:effectLst>
                  <a:outerShdw blurRad="38100" dist="38100" dir="2700000" algn="tl">
                    <a:srgbClr val="000000">
                      <a:alpha val="43137"/>
                    </a:srgbClr>
                  </a:outerShdw>
                </a:effectLst>
              </a:rPr>
              <a:t>These signs served as a reminder of the terms of the covenant.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58370" name="Picture 2" descr="http://ubdavid.org/advanced/greatsalvation/graphics/12_noah-rainbow.jpg"/>
          <p:cNvPicPr>
            <a:picLocks noChangeAspect="1" noChangeArrowheads="1"/>
          </p:cNvPicPr>
          <p:nvPr/>
        </p:nvPicPr>
        <p:blipFill>
          <a:blip r:embed="rId2" cstate="print"/>
          <a:srcRect/>
          <a:stretch>
            <a:fillRect/>
          </a:stretch>
        </p:blipFill>
        <p:spPr bwMode="auto">
          <a:xfrm>
            <a:off x="1600200" y="1676400"/>
            <a:ext cx="4952998" cy="4953000"/>
          </a:xfrm>
          <a:prstGeom prst="rect">
            <a:avLst/>
          </a:prstGeom>
          <a:ln>
            <a:noFill/>
          </a:ln>
          <a:effectLst>
            <a:softEdge rad="112500"/>
          </a:effectLst>
        </p:spPr>
      </p:pic>
      <p:sp>
        <p:nvSpPr>
          <p:cNvPr id="4" name="TextBox 3"/>
          <p:cNvSpPr txBox="1"/>
          <p:nvPr/>
        </p:nvSpPr>
        <p:spPr>
          <a:xfrm>
            <a:off x="6553200" y="2743200"/>
            <a:ext cx="2416815" cy="1200329"/>
          </a:xfrm>
          <a:prstGeom prst="rect">
            <a:avLst/>
          </a:prstGeom>
          <a:noFill/>
        </p:spPr>
        <p:txBody>
          <a:bodyPr wrap="none" rtlCol="0">
            <a:spAutoFit/>
          </a:bodyPr>
          <a:lstStyle/>
          <a:p>
            <a:r>
              <a:rPr lang="en-US" sz="2400" dirty="0" smtClean="0">
                <a:effectLst>
                  <a:outerShdw blurRad="38100" dist="38100" dir="2700000" algn="tl">
                    <a:srgbClr val="000000">
                      <a:alpha val="43137"/>
                    </a:srgbClr>
                  </a:outerShdw>
                </a:effectLst>
              </a:rPr>
              <a:t>The Rainbow was</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the sign of the</a:t>
            </a:r>
            <a:br>
              <a:rPr lang="en-US" sz="2400" dirty="0" smtClean="0">
                <a:effectLst>
                  <a:outerShdw blurRad="38100" dist="38100" dir="2700000" algn="tl">
                    <a:srgbClr val="000000">
                      <a:alpha val="43137"/>
                    </a:srgbClr>
                  </a:outerShdw>
                </a:effectLst>
              </a:rPr>
            </a:br>
            <a:r>
              <a:rPr lang="en-US" sz="2400" dirty="0" err="1" smtClean="0">
                <a:effectLst>
                  <a:outerShdw blurRad="38100" dist="38100" dir="2700000" algn="tl">
                    <a:srgbClr val="000000">
                      <a:alpha val="43137"/>
                    </a:srgbClr>
                  </a:outerShdw>
                </a:effectLst>
              </a:rPr>
              <a:t>Noahic</a:t>
            </a:r>
            <a:r>
              <a:rPr lang="en-US" sz="2400" dirty="0" smtClean="0">
                <a:effectLst>
                  <a:outerShdw blurRad="38100" dist="38100" dir="2700000" algn="tl">
                    <a:srgbClr val="000000">
                      <a:alpha val="43137"/>
                    </a:srgbClr>
                  </a:outerShdw>
                </a:effectLst>
              </a:rPr>
              <a:t> Covenant</a:t>
            </a:r>
            <a:r>
              <a:rPr lang="en-US"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1984</TotalTime>
  <Words>1396</Words>
  <Application>Microsoft Office PowerPoint</Application>
  <PresentationFormat>On-screen Show (4:3)</PresentationFormat>
  <Paragraphs>86</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Module</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Bible Covenants</dc:title>
  <dc:creator>Randy Colver</dc:creator>
  <cp:lastModifiedBy>Randy Colver</cp:lastModifiedBy>
  <cp:revision>83</cp:revision>
  <dcterms:created xsi:type="dcterms:W3CDTF">2012-01-19T22:39:51Z</dcterms:created>
  <dcterms:modified xsi:type="dcterms:W3CDTF">2014-04-28T15:28:24Z</dcterms:modified>
</cp:coreProperties>
</file>