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351" r:id="rId4"/>
    <p:sldId id="260" r:id="rId5"/>
    <p:sldId id="352" r:id="rId6"/>
    <p:sldId id="353" r:id="rId7"/>
    <p:sldId id="261"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50" r:id="rId24"/>
    <p:sldId id="334" r:id="rId25"/>
    <p:sldId id="335" r:id="rId26"/>
    <p:sldId id="336" r:id="rId27"/>
    <p:sldId id="337" r:id="rId28"/>
    <p:sldId id="339" r:id="rId29"/>
    <p:sldId id="340" r:id="rId30"/>
    <p:sldId id="341" r:id="rId31"/>
    <p:sldId id="342" r:id="rId32"/>
    <p:sldId id="343" r:id="rId33"/>
    <p:sldId id="344" r:id="rId34"/>
    <p:sldId id="345" r:id="rId35"/>
    <p:sldId id="346" r:id="rId36"/>
    <p:sldId id="347" r:id="rId37"/>
    <p:sldId id="348" r:id="rId38"/>
    <p:sldId id="338" r:id="rId39"/>
    <p:sldId id="262" r:id="rId40"/>
    <p:sldId id="349" r:id="rId41"/>
    <p:sldId id="31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31" autoAdjust="0"/>
    <p:restoredTop sz="97500" autoAdjust="0"/>
  </p:normalViewPr>
  <p:slideViewPr>
    <p:cSldViewPr>
      <p:cViewPr varScale="1">
        <p:scale>
          <a:sx n="56" d="100"/>
          <a:sy n="56" d="100"/>
        </p:scale>
        <p:origin x="-40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4/24/2014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4/24/2014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4/24/2014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4/24/2014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4/24/2014</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4/24/2014</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Abrahamic Covenant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i="1" dirty="0" smtClean="0">
                <a:effectLst>
                  <a:outerShdw blurRad="38100" dist="38100" dir="2700000" algn="tl">
                    <a:srgbClr val="000000">
                      <a:alpha val="43137"/>
                    </a:srgbClr>
                  </a:outerShdw>
                </a:effectLst>
              </a:rPr>
              <a:t>To bless Abraham personally.</a:t>
            </a:r>
            <a:r>
              <a:rPr lang="en-US" dirty="0" smtClean="0">
                <a:effectLst>
                  <a:outerShdw blurRad="38100" dist="38100" dir="2700000" algn="tl">
                    <a:srgbClr val="000000">
                      <a:alpha val="43137"/>
                    </a:srgbClr>
                  </a:outerShdw>
                </a:effectLst>
              </a:rPr>
              <a:t>  Personal blessings included fertility, prosperity, and the presence of God.</a:t>
            </a:r>
          </a:p>
          <a:p>
            <a:r>
              <a:rPr lang="en-US" dirty="0" smtClean="0">
                <a:effectLst>
                  <a:outerShdw blurRad="38100" dist="38100" dir="2700000" algn="tl">
                    <a:srgbClr val="000000">
                      <a:alpha val="43137"/>
                    </a:srgbClr>
                  </a:outerShdw>
                </a:effectLst>
              </a:rPr>
              <a:t>Through His covenants, God promised unity and harmony.  Covenants are often referred to as “covenants of peace” (Nu. 25:12; Is. 54:10; Ezek. 34:25; 37:26; Mal. 2:5).</a:t>
            </a:r>
          </a:p>
          <a:p>
            <a:r>
              <a:rPr lang="en-US" dirty="0" smtClean="0">
                <a:effectLst>
                  <a:outerShdw blurRad="38100" dist="38100" dir="2700000" algn="tl">
                    <a:srgbClr val="000000">
                      <a:alpha val="43137"/>
                    </a:srgbClr>
                  </a:outerShdw>
                </a:effectLst>
              </a:rPr>
              <a:t>All of this meant that God would provide peace (Heb. </a:t>
            </a:r>
            <a:r>
              <a:rPr lang="en-US" i="1" dirty="0" smtClean="0">
                <a:effectLst>
                  <a:outerShdw blurRad="38100" dist="38100" dir="2700000" algn="tl">
                    <a:srgbClr val="000000">
                      <a:alpha val="43137"/>
                    </a:srgbClr>
                  </a:outerShdw>
                </a:effectLst>
              </a:rPr>
              <a:t>shalom</a:t>
            </a:r>
            <a:r>
              <a:rPr lang="en-US" dirty="0" smtClean="0">
                <a:effectLst>
                  <a:outerShdw blurRad="38100" dist="38100" dir="2700000" algn="tl">
                    <a:srgbClr val="000000">
                      <a:alpha val="43137"/>
                    </a:srgbClr>
                  </a:outerShdw>
                </a:effectLst>
              </a:rPr>
              <a:t>) to Abraham.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To bless and curse others based on how they treat Abraham and his posterity.</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This can be seen in the way Balaam received judgment for cursing Israel (Nu. 22-24; 31:16).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Based on this same promise, the psalmists asked for God’s revenge on Israel’s enemies (Ps. 7:6; 35:1; 58:6; 59:5; etc.).</a:t>
            </a:r>
          </a:p>
          <a:p>
            <a:r>
              <a:rPr lang="en-US" dirty="0" smtClean="0">
                <a:effectLst>
                  <a:outerShdw blurRad="38100" dist="38100" dir="2700000" algn="tl">
                    <a:srgbClr val="000000">
                      <a:alpha val="43137"/>
                    </a:srgbClr>
                  </a:outerShdw>
                </a:effectLst>
              </a:rPr>
              <a:t>As Carl Laney put it, this was not “vindictiveness,” but an appeal to God to “vindicate” what was just and right.</a:t>
            </a:r>
          </a:p>
          <a:p>
            <a:r>
              <a:rPr lang="en-US" dirty="0" smtClean="0">
                <a:effectLst>
                  <a:outerShdw blurRad="38100" dist="38100" dir="2700000" algn="tl">
                    <a:srgbClr val="000000">
                      <a:alpha val="43137"/>
                    </a:srgbClr>
                  </a:outerShdw>
                </a:effectLst>
              </a:rPr>
              <a:t>“The psalmist, then, merely appealed for God to fulfill His covenant promise to Israel” (Laney 81).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i="1" dirty="0" smtClean="0">
                <a:effectLst>
                  <a:outerShdw blurRad="38100" dist="38100" dir="2700000" algn="tl">
                    <a:srgbClr val="000000">
                      <a:alpha val="43137"/>
                    </a:srgbClr>
                  </a:outerShdw>
                </a:effectLst>
              </a:rPr>
              <a:t>To bless all the nations (including Gentiles) through Abraham.</a:t>
            </a:r>
            <a:r>
              <a:rPr lang="en-US" dirty="0" smtClean="0">
                <a:effectLst>
                  <a:outerShdw blurRad="38100" dist="38100" dir="2700000" algn="tl">
                    <a:srgbClr val="000000">
                      <a:alpha val="43137"/>
                    </a:srgbClr>
                  </a:outerShdw>
                </a:effectLst>
              </a:rPr>
              <a:t>  All can be blessed as they “are united to the seed of Abraham.”</a:t>
            </a:r>
          </a:p>
          <a:p>
            <a:r>
              <a:rPr lang="en-US" dirty="0" smtClean="0">
                <a:effectLst>
                  <a:outerShdw blurRad="38100" dist="38100" dir="2700000" algn="tl">
                    <a:srgbClr val="000000">
                      <a:alpha val="43137"/>
                    </a:srgbClr>
                  </a:outerShdw>
                </a:effectLst>
              </a:rPr>
              <a:t>However, Paul points out that this is not by birth, but by faith (Ro. 9:7-8; Gal. 3:26-29).</a:t>
            </a:r>
          </a:p>
          <a:p>
            <a:r>
              <a:rPr lang="en-US" i="1" dirty="0" smtClean="0">
                <a:effectLst>
                  <a:outerShdw blurRad="38100" dist="38100" dir="2700000" algn="tl">
                    <a:srgbClr val="000000">
                      <a:alpha val="43137"/>
                    </a:srgbClr>
                  </a:outerShdw>
                </a:effectLst>
              </a:rPr>
              <a:t>To provide a land for Abraham and his descendants (Ge. 15; 17).</a:t>
            </a:r>
            <a:r>
              <a:rPr lang="en-US" dirty="0" smtClean="0">
                <a:effectLst>
                  <a:outerShdw blurRad="38100" dist="38100" dir="2700000" algn="tl">
                    <a:srgbClr val="000000">
                      <a:alpha val="43137"/>
                    </a:srgbClr>
                  </a:outerShdw>
                </a:effectLst>
              </a:rPr>
              <a:t>  Though Abraham sojourned in the land, it did not become the possession of his descendants until the conquests of Joshua over 500 years later.</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Even though the nation of Israel possessed the land, their rebellion against God eventually caused them to forfeit the land.  </a:t>
            </a:r>
          </a:p>
          <a:p>
            <a:r>
              <a:rPr lang="en-US" dirty="0" smtClean="0">
                <a:effectLst>
                  <a:outerShdw blurRad="38100" dist="38100" dir="2700000" algn="tl">
                    <a:srgbClr val="000000">
                      <a:alpha val="43137"/>
                    </a:srgbClr>
                  </a:outerShdw>
                </a:effectLst>
              </a:rPr>
              <a:t>But this did not annul the promise of God.</a:t>
            </a:r>
          </a:p>
          <a:p>
            <a:r>
              <a:rPr lang="en-US" dirty="0" smtClean="0">
                <a:effectLst>
                  <a:outerShdw blurRad="38100" dist="38100" dir="2700000" algn="tl">
                    <a:srgbClr val="000000">
                      <a:alpha val="43137"/>
                    </a:srgbClr>
                  </a:outerShdw>
                </a:effectLst>
              </a:rPr>
              <a:t>Walter Kaiser commented: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most painful of all tragedies would be the loss of the land (Lev 26:34-39).  But such a separation could never be a permanent situation, how could God deny Himself and fail to fulfill His covenant with Abraham, Isaac, and Jacob (Lev 26:42)?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“As surely as the judgments might “overtake” (Deut 28:15, 43; cf. Zech 1:6) future generations, just as surely would every promised blessing likewise ‘overtake’ (Deut 28:2) them the moment ‘repentance’…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began (Deut 30:2, 6, 8, 10; cf. Zech 1:6)” (Kaiser 308).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Nevertheless, it requires the spiritual means provided in the New Covenant to keep the old covenant requirements.</a:t>
            </a:r>
          </a:p>
          <a:p>
            <a:r>
              <a:rPr lang="en-US" dirty="0" smtClean="0">
                <a:effectLst>
                  <a:outerShdw blurRad="38100" dist="38100" dir="2700000" algn="tl">
                    <a:srgbClr val="000000">
                      <a:alpha val="43137"/>
                    </a:srgbClr>
                  </a:outerShdw>
                </a:effectLst>
              </a:rPr>
              <a:t>Only through the New Covenant can “the unconditional, everlasting Abrahamic promise of land be fulfilled” (Townsend 332).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For Abraham (or his descendants) to personally reap the blessings of the promises, a correct response was necessary.</a:t>
            </a:r>
          </a:p>
          <a:p>
            <a:r>
              <a:rPr lang="en-US" dirty="0" smtClean="0">
                <a:effectLst>
                  <a:outerShdw blurRad="38100" dist="38100" dir="2700000" algn="tl">
                    <a:srgbClr val="000000">
                      <a:alpha val="43137"/>
                    </a:srgbClr>
                  </a:outerShdw>
                </a:effectLst>
              </a:rPr>
              <a:t>For instance, it was necessary for Abraham to leave Chaldea to take possession of the land (Ge. 12:1).</a:t>
            </a:r>
          </a:p>
          <a:p>
            <a:r>
              <a:rPr lang="en-US" dirty="0" smtClean="0">
                <a:effectLst>
                  <a:outerShdw blurRad="38100" dist="38100" dir="2700000" algn="tl">
                    <a:srgbClr val="000000">
                      <a:alpha val="43137"/>
                    </a:srgbClr>
                  </a:outerShdw>
                </a:effectLst>
              </a:rPr>
              <a:t>Abraham would have to follow God’s directions and respond in obedience to have the covenant put in force (Ge. 17:1-2; Ge. 22:15-18).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Abraham and his descendants would be circumcised as a sign of their covenant with God (Ge. 17:9-14).</a:t>
            </a:r>
          </a:p>
          <a:p>
            <a:r>
              <a:rPr lang="en-US" dirty="0" smtClean="0">
                <a:effectLst>
                  <a:outerShdw blurRad="38100" dist="38100" dir="2700000" algn="tl">
                    <a:srgbClr val="000000">
                      <a:alpha val="43137"/>
                    </a:srgbClr>
                  </a:outerShdw>
                </a:effectLst>
              </a:rPr>
              <a:t>God then confirmed the covenant promises with an oath (Ge. 22:16f).</a:t>
            </a:r>
          </a:p>
          <a:p>
            <a:r>
              <a:rPr lang="en-US" dirty="0" smtClean="0">
                <a:effectLst>
                  <a:outerShdw blurRad="38100" dist="38100" dir="2700000" algn="tl">
                    <a:srgbClr val="000000">
                      <a:alpha val="43137"/>
                    </a:srgbClr>
                  </a:outerShdw>
                </a:effectLst>
              </a:rPr>
              <a:t>“The oath was a strong statement which was to guarantee the validity of a statement and to give assurance that the Promise would be kept” (Rogers 248).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Other than Jesus Christ, Abraham stands at the forefront of the great men in the panorama of history who acted in faith and obedience to God.</a:t>
            </a:r>
          </a:p>
          <a:p>
            <a:r>
              <a:rPr lang="en-US" dirty="0" smtClean="0">
                <a:effectLst>
                  <a:outerShdw blurRad="38100" dist="38100" dir="2700000" algn="tl">
                    <a:srgbClr val="000000">
                      <a:alpha val="43137"/>
                    </a:srgbClr>
                  </a:outerShdw>
                </a:effectLst>
              </a:rPr>
              <a:t>The story of Abraham is the story of God setting apart one individual to be the prime mover to fulfill His purposes for humankind.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was God’s solemn guarantee to Abraham that He would keep the covenant promises.</a:t>
            </a:r>
          </a:p>
          <a:p>
            <a:r>
              <a:rPr lang="en-US" dirty="0" smtClean="0">
                <a:effectLst>
                  <a:outerShdw blurRad="38100" dist="38100" dir="2700000" algn="tl">
                    <a:srgbClr val="000000">
                      <a:alpha val="43137"/>
                    </a:srgbClr>
                  </a:outerShdw>
                </a:effectLst>
              </a:rPr>
              <a:t>It becomes strong assurance to us who have our hope anchored in Christ in the </a:t>
            </a:r>
            <a:r>
              <a:rPr lang="en-US" dirty="0" err="1" smtClean="0">
                <a:effectLst>
                  <a:outerShdw blurRad="38100" dist="38100" dir="2700000" algn="tl">
                    <a:srgbClr val="000000">
                      <a:alpha val="43137"/>
                    </a:srgbClr>
                  </a:outerShdw>
                </a:effectLst>
              </a:rPr>
              <a:t>heavenlies</a:t>
            </a:r>
            <a:r>
              <a:rPr lang="en-US" dirty="0" smtClean="0">
                <a:effectLst>
                  <a:outerShdw blurRad="38100" dist="38100" dir="2700000" algn="tl">
                    <a:srgbClr val="000000">
                      <a:alpha val="43137"/>
                    </a:srgbClr>
                  </a:outerShdw>
                </a:effectLst>
              </a:rPr>
              <a:t> amid the storms and violent waves of this life.</a:t>
            </a:r>
          </a:p>
          <a:p>
            <a:r>
              <a:rPr lang="en-US" dirty="0" smtClean="0">
                <a:effectLst>
                  <a:outerShdw blurRad="38100" dist="38100" dir="2700000" algn="tl">
                    <a:srgbClr val="000000">
                      <a:alpha val="43137"/>
                    </a:srgbClr>
                  </a:outerShdw>
                </a:effectLst>
              </a:rPr>
              <a:t>We have the full backing of God that His covenant promise to bless all nations is extended to us.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was on these promises that Abraham established his faith.</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b="1" dirty="0" smtClean="0">
                <a:effectLst>
                  <a:outerShdw blurRad="38100" dist="38100" dir="2700000" algn="tl">
                    <a:srgbClr val="000000">
                      <a:alpha val="43137"/>
                    </a:srgbClr>
                  </a:outerShdw>
                </a:effectLst>
              </a:rPr>
              <a:t>The Faith of Abraham</a:t>
            </a:r>
          </a:p>
          <a:p>
            <a:r>
              <a:rPr lang="en-US" dirty="0" smtClean="0">
                <a:effectLst>
                  <a:outerShdw blurRad="38100" dist="38100" dir="2700000" algn="tl">
                    <a:srgbClr val="000000">
                      <a:alpha val="43137"/>
                    </a:srgbClr>
                  </a:outerShdw>
                </a:effectLst>
              </a:rPr>
              <a:t>Scripture tells us that Abraham’s father and brother worshipped as idolaters (Josh. 24:2-3).</a:t>
            </a:r>
          </a:p>
          <a:p>
            <a:r>
              <a:rPr lang="en-US" dirty="0" smtClean="0">
                <a:effectLst>
                  <a:outerShdw blurRad="38100" dist="38100" dir="2700000" algn="tl">
                    <a:srgbClr val="000000">
                      <a:alpha val="43137"/>
                    </a:srgbClr>
                  </a:outerShdw>
                </a:effectLst>
              </a:rPr>
              <a:t>It may be that Abraham was an idolater as well, but when God called Abraham, he responded in faith.</a:t>
            </a:r>
          </a:p>
          <a:p>
            <a:r>
              <a:rPr lang="en-US" dirty="0" smtClean="0">
                <a:effectLst>
                  <a:outerShdw blurRad="38100" dist="38100" dir="2700000" algn="tl">
                    <a:srgbClr val="000000">
                      <a:alpha val="43137"/>
                    </a:srgbClr>
                  </a:outerShdw>
                </a:effectLst>
              </a:rPr>
              <a:t>Except for the fact that Lot accompanied him, Abraham left his past completely behind.  Eventually, even Lot and Abraham would part company (Ge. 13:1-12).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lavistachurchofchrist.org/Pictures/Patriarichal%20Age/images/abraham_and_lot_part_ways.jpg"/>
          <p:cNvPicPr>
            <a:picLocks noChangeAspect="1" noChangeArrowheads="1"/>
          </p:cNvPicPr>
          <p:nvPr/>
        </p:nvPicPr>
        <p:blipFill>
          <a:blip r:embed="rId2" cstate="print"/>
          <a:srcRect/>
          <a:stretch>
            <a:fillRect/>
          </a:stretch>
        </p:blipFill>
        <p:spPr bwMode="auto">
          <a:xfrm>
            <a:off x="2438400" y="1752600"/>
            <a:ext cx="3943350" cy="4762500"/>
          </a:xfrm>
          <a:prstGeom prst="rect">
            <a:avLst/>
          </a:prstGeom>
          <a:noFill/>
          <a:ln w="28575">
            <a:solidFill>
              <a:schemeClr val="tx1"/>
            </a:solidFill>
          </a:ln>
        </p:spPr>
      </p:pic>
      <p:sp>
        <p:nvSpPr>
          <p:cNvPr id="4" name="TextBox 3"/>
          <p:cNvSpPr txBox="1"/>
          <p:nvPr/>
        </p:nvSpPr>
        <p:spPr>
          <a:xfrm>
            <a:off x="6477000" y="2590800"/>
            <a:ext cx="2398413" cy="830997"/>
          </a:xfrm>
          <a:prstGeom prst="rect">
            <a:avLst/>
          </a:prstGeom>
          <a:noFill/>
        </p:spPr>
        <p:txBody>
          <a:bodyPr wrap="none" rtlCol="0">
            <a:spAutoFit/>
          </a:bodyPr>
          <a:lstStyle/>
          <a:p>
            <a:r>
              <a:rPr lang="en-US" sz="2400" dirty="0" smtClean="0"/>
              <a:t>Abraham and Lot</a:t>
            </a:r>
          </a:p>
          <a:p>
            <a:r>
              <a:rPr lang="en-US" sz="2400" dirty="0" smtClean="0"/>
              <a:t>part company.</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the Bible says that Abraham “believed God” (Ge. 15:6), it implies that Abraham made a clean break from idolatry.</a:t>
            </a:r>
          </a:p>
          <a:p>
            <a:r>
              <a:rPr lang="en-US" dirty="0" smtClean="0">
                <a:effectLst>
                  <a:outerShdw blurRad="38100" dist="38100" dir="2700000" algn="tl">
                    <a:srgbClr val="000000">
                      <a:alpha val="43137"/>
                    </a:srgbClr>
                  </a:outerShdw>
                </a:effectLst>
              </a:rPr>
              <a:t>Abraham became a monotheist</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a believer in the one true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930409"/>
          </a:xfrm>
        </p:spPr>
        <p:txBody>
          <a:bodyPr>
            <a:normAutofit/>
          </a:bodyPr>
          <a:lstStyle/>
          <a:p>
            <a:r>
              <a:rPr lang="en-US" b="1" dirty="0" smtClean="0">
                <a:effectLst>
                  <a:outerShdw blurRad="38100" dist="38100" dir="2700000" algn="tl">
                    <a:srgbClr val="000000">
                      <a:alpha val="43137"/>
                    </a:srgbClr>
                  </a:outerShdw>
                </a:effectLst>
              </a:rPr>
              <a:t>Faith for the Promised Land</a:t>
            </a:r>
          </a:p>
          <a:p>
            <a:r>
              <a:rPr lang="en-US" dirty="0" smtClean="0">
                <a:effectLst>
                  <a:outerShdw blurRad="38100" dist="38100" dir="2700000" algn="tl">
                    <a:srgbClr val="000000">
                      <a:alpha val="43137"/>
                    </a:srgbClr>
                  </a:outerShdw>
                </a:effectLst>
              </a:rPr>
              <a:t>Abraham’s obedience to the call of God led him to a land that was totally unfamiliar.  Abraham would live there in tents.</a:t>
            </a:r>
          </a:p>
          <a:p>
            <a:r>
              <a:rPr lang="en-US" dirty="0" smtClean="0">
                <a:effectLst>
                  <a:outerShdw blurRad="38100" dist="38100" dir="2700000" algn="tl">
                    <a:srgbClr val="000000">
                      <a:alpha val="43137"/>
                    </a:srgbClr>
                  </a:outerShdw>
                </a:effectLst>
              </a:rPr>
              <a:t>Neither he, nor his immediate descendants would ever settle permanently during their lifetimes.</a:t>
            </a:r>
          </a:p>
          <a:p>
            <a:r>
              <a:rPr lang="en-US" dirty="0" smtClean="0">
                <a:effectLst>
                  <a:outerShdw blurRad="38100" dist="38100" dir="2700000" algn="tl">
                    <a:srgbClr val="000000">
                      <a:alpha val="43137"/>
                    </a:srgbClr>
                  </a:outerShdw>
                </a:effectLst>
              </a:rPr>
              <a:t>Nevertheless, Abraham was confident in God’s promise and was unmoved in his faith.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may be that Abraham would not have been satisfied even if he had a settled residence in the Promised Land.</a:t>
            </a:r>
          </a:p>
          <a:p>
            <a:r>
              <a:rPr lang="en-US" dirty="0" smtClean="0">
                <a:effectLst>
                  <a:outerShdw blurRad="38100" dist="38100" dir="2700000" algn="tl">
                    <a:srgbClr val="000000">
                      <a:alpha val="43137"/>
                    </a:srgbClr>
                  </a:outerShdw>
                </a:effectLst>
              </a:rPr>
              <a:t>The writer of Hebrews says that his faith went beyond the natural: “for he was looking forward to the city with foundations, whose architect and builder is God” (He. 11:10).</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F. F. Bruce noted:</a:t>
            </a:r>
          </a:p>
          <a:p>
            <a:r>
              <a:rPr lang="en-US" dirty="0" smtClean="0">
                <a:effectLst>
                  <a:outerShdw blurRad="38100" dist="38100" dir="2700000" algn="tl">
                    <a:srgbClr val="000000">
                      <a:alpha val="43137"/>
                    </a:srgbClr>
                  </a:outerShdw>
                </a:effectLst>
              </a:rPr>
              <a:t>“To those who place their trust in him God gives possessions of real and incorruptible value.  Since, in our Lord’s words, Abraham, Isaac, and </a:t>
            </a:r>
            <a:r>
              <a:rPr lang="en-US" smtClean="0">
                <a:effectLst>
                  <a:outerShdw blurRad="38100" dist="38100" dir="2700000" algn="tl">
                    <a:srgbClr val="000000">
                      <a:alpha val="43137"/>
                    </a:srgbClr>
                  </a:outerShdw>
                </a:effectLst>
              </a:rPr>
              <a:t>Jacob </a:t>
            </a:r>
            <a:r>
              <a:rPr lang="en-US" smtClean="0">
                <a:effectLst>
                  <a:outerShdw blurRad="38100" dist="38100" dir="2700000" algn="tl">
                    <a:srgbClr val="000000">
                      <a:alpha val="43137"/>
                    </a:srgbClr>
                  </a:outerShdw>
                </a:effectLst>
              </a:rPr>
              <a:t>‘live </a:t>
            </a:r>
            <a:r>
              <a:rPr lang="en-US" smtClean="0">
                <a:effectLst>
                  <a:outerShdw blurRad="38100" dist="38100" dir="2700000" algn="tl">
                    <a:srgbClr val="000000">
                      <a:alpha val="43137"/>
                    </a:srgbClr>
                  </a:outerShdw>
                </a:effectLst>
              </a:rPr>
              <a:t>to </a:t>
            </a:r>
            <a:r>
              <a:rPr lang="en-US" smtClean="0">
                <a:effectLst>
                  <a:outerShdw blurRad="38100" dist="38100" dir="2700000" algn="tl">
                    <a:srgbClr val="000000">
                      <a:alpha val="43137"/>
                    </a:srgbClr>
                  </a:outerShdw>
                </a:effectLst>
              </a:rPr>
              <a:t>him’ </a:t>
            </a:r>
            <a:r>
              <a:rPr lang="en-US" dirty="0" smtClean="0">
                <a:effectLst>
                  <a:outerShdw blurRad="38100" dist="38100" dir="2700000" algn="tl">
                    <a:srgbClr val="000000">
                      <a:alpha val="43137"/>
                    </a:srgbClr>
                  </a:outerShdw>
                </a:effectLst>
              </a:rPr>
              <a:t>(Luke 20:38), their true heritage must be based in the being </a:t>
            </a:r>
            <a:r>
              <a:rPr lang="en-US" smtClean="0">
                <a:effectLst>
                  <a:outerShdw blurRad="38100" dist="38100" dir="2700000" algn="tl">
                    <a:srgbClr val="000000">
                      <a:alpha val="43137"/>
                    </a:srgbClr>
                  </a:outerShdw>
                </a:effectLst>
              </a:rPr>
              <a:t>of </a:t>
            </a:r>
            <a:r>
              <a:rPr lang="en-US" smtClean="0">
                <a:effectLst>
                  <a:outerShdw blurRad="38100" dist="38100" dir="2700000" algn="tl">
                    <a:srgbClr val="000000">
                      <a:alpha val="43137"/>
                    </a:srgbClr>
                  </a:outerShdw>
                </a:effectLst>
              </a:rPr>
              <a:t>God” </a:t>
            </a:r>
            <a:r>
              <a:rPr lang="en-US" dirty="0" smtClean="0">
                <a:effectLst>
                  <a:outerShdw blurRad="38100" dist="38100" dir="2700000" algn="tl">
                    <a:srgbClr val="000000">
                      <a:alpha val="43137"/>
                    </a:srgbClr>
                  </a:outerShdw>
                </a:effectLst>
              </a:rPr>
              <a:t>(Bruce 294).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Even though the Abrahamic promises did not specifically include the New Covenant kingdom of God, the redemptive destiny of the whole world was at stake in the blessings of Abraham.</a:t>
            </a:r>
          </a:p>
          <a:p>
            <a:r>
              <a:rPr lang="en-US" dirty="0" smtClean="0">
                <a:effectLst>
                  <a:outerShdw blurRad="38100" dist="38100" dir="2700000" algn="tl">
                    <a:srgbClr val="000000">
                      <a:alpha val="43137"/>
                    </a:srgbClr>
                  </a:outerShdw>
                </a:effectLst>
              </a:rPr>
              <a:t>Paul declared: “…Abraham and his offspring received the promise that he would be </a:t>
            </a:r>
            <a:r>
              <a:rPr lang="en-US" i="1" dirty="0" smtClean="0">
                <a:effectLst>
                  <a:outerShdw blurRad="38100" dist="38100" dir="2700000" algn="tl">
                    <a:srgbClr val="000000">
                      <a:alpha val="43137"/>
                    </a:srgbClr>
                  </a:outerShdw>
                </a:effectLst>
              </a:rPr>
              <a:t>heir of the world</a:t>
            </a:r>
            <a:r>
              <a:rPr lang="en-US" dirty="0" smtClean="0">
                <a:effectLst>
                  <a:outerShdw blurRad="38100" dist="38100" dir="2700000" algn="tl">
                    <a:srgbClr val="000000">
                      <a:alpha val="43137"/>
                    </a:srgbClr>
                  </a:outerShdw>
                </a:effectLst>
              </a:rPr>
              <a:t>…” (Ro. 4:13).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saying this, Paul was echoing David and Christ’s words that the meek would inherit the earth (Mt. 5:5).</a:t>
            </a:r>
          </a:p>
          <a:p>
            <a:r>
              <a:rPr lang="en-US" dirty="0" smtClean="0">
                <a:effectLst>
                  <a:outerShdw blurRad="38100" dist="38100" dir="2700000" algn="tl">
                    <a:srgbClr val="000000">
                      <a:alpha val="43137"/>
                    </a:srgbClr>
                  </a:outerShdw>
                </a:effectLst>
              </a:rPr>
              <a:t>The promise to inherit all the nations is contained in the promise of the kingdom of God that comes through the New Covenant. (See Psalm 37:9, 11, 22, 29, 34.)</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7346" name="Picture 2" descr="http://bible1.files.wordpress.com/2007/01/abraham.jpg"/>
          <p:cNvPicPr>
            <a:picLocks noChangeAspect="1" noChangeArrowheads="1"/>
          </p:cNvPicPr>
          <p:nvPr/>
        </p:nvPicPr>
        <p:blipFill>
          <a:blip r:embed="rId2" cstate="print"/>
          <a:srcRect l="11976" t="6400" b="28000"/>
          <a:stretch>
            <a:fillRect/>
          </a:stretch>
        </p:blipFill>
        <p:spPr bwMode="auto">
          <a:xfrm>
            <a:off x="2514600" y="1828800"/>
            <a:ext cx="4114800" cy="4590661"/>
          </a:xfrm>
          <a:prstGeom prst="rect">
            <a:avLst/>
          </a:prstGeom>
          <a:ln w="28575" cap="sq" cmpd="thickThin">
            <a:solidFill>
              <a:schemeClr val="tx1"/>
            </a:solidFill>
            <a:prstDash val="solid"/>
            <a:miter lim="800000"/>
          </a:ln>
          <a:effectLst>
            <a:innerShdw blurRad="76200">
              <a:srgbClr val="000000"/>
            </a:innerShdw>
          </a:effectLst>
        </p:spPr>
      </p:pic>
      <p:sp>
        <p:nvSpPr>
          <p:cNvPr id="4" name="TextBox 3"/>
          <p:cNvSpPr txBox="1"/>
          <p:nvPr/>
        </p:nvSpPr>
        <p:spPr>
          <a:xfrm>
            <a:off x="6705600" y="2209800"/>
            <a:ext cx="2230098" cy="830997"/>
          </a:xfrm>
          <a:prstGeom prst="rect">
            <a:avLst/>
          </a:prstGeom>
          <a:noFill/>
        </p:spPr>
        <p:txBody>
          <a:bodyPr wrap="none" rtlCol="0">
            <a:spAutoFit/>
          </a:bodyPr>
          <a:lstStyle/>
          <a:p>
            <a:r>
              <a:rPr lang="en-US" sz="2400" dirty="0" smtClean="0"/>
              <a:t>Abraham offers </a:t>
            </a:r>
            <a:br>
              <a:rPr lang="en-US" sz="2400" dirty="0" smtClean="0"/>
            </a:br>
            <a:r>
              <a:rPr lang="en-US" sz="2400" dirty="0" smtClean="0"/>
              <a:t>Isaac.</a:t>
            </a:r>
            <a:endParaRPr 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a similar way Paul said we receive the Holy Spirit as a result of the blessings to Abraham (Gal. 3:14).</a:t>
            </a:r>
          </a:p>
          <a:p>
            <a:r>
              <a:rPr lang="en-US" dirty="0" smtClean="0">
                <a:effectLst>
                  <a:outerShdw blurRad="38100" dist="38100" dir="2700000" algn="tl">
                    <a:srgbClr val="000000">
                      <a:alpha val="43137"/>
                    </a:srgbClr>
                  </a:outerShdw>
                </a:effectLst>
              </a:rPr>
              <a:t>The presence of the Holy Spirit ensures us that the promise to Abraham will have its consummation on the Day of the Lord when blessing and dominion will be given to the sons of God (Ro. 8:23).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Righteousness of Abraham</a:t>
            </a:r>
          </a:p>
          <a:p>
            <a:r>
              <a:rPr lang="en-US" dirty="0" smtClean="0">
                <a:effectLst>
                  <a:outerShdw blurRad="38100" dist="38100" dir="2700000" algn="tl">
                    <a:srgbClr val="000000">
                      <a:alpha val="43137"/>
                    </a:srgbClr>
                  </a:outerShdw>
                </a:effectLst>
              </a:rPr>
              <a:t>Not only is Abraham’s great faith an example for us, but Abraham’s faith sets the precedent for how men are to be counted as righteous (Romans 4:4-5, 16).</a:t>
            </a:r>
          </a:p>
          <a:p>
            <a:r>
              <a:rPr lang="en-US" dirty="0" smtClean="0">
                <a:effectLst>
                  <a:outerShdw blurRad="38100" dist="38100" dir="2700000" algn="tl">
                    <a:srgbClr val="000000">
                      <a:alpha val="43137"/>
                    </a:srgbClr>
                  </a:outerShdw>
                </a:effectLst>
              </a:rPr>
              <a:t>Through Abraham’s faith, he was declared righteous.  (But we should note that Abraham’s righteousness was </a:t>
            </a:r>
            <a:r>
              <a:rPr lang="en-US" i="1" dirty="0" smtClean="0">
                <a:effectLst>
                  <a:outerShdw blurRad="38100" dist="38100" dir="2700000" algn="tl">
                    <a:srgbClr val="000000">
                      <a:alpha val="43137"/>
                    </a:srgbClr>
                  </a:outerShdw>
                </a:effectLst>
              </a:rPr>
              <a:t>credited to him by God</a:t>
            </a:r>
            <a:r>
              <a:rPr lang="en-US" dirty="0" smtClean="0">
                <a:effectLst>
                  <a:outerShdw blurRad="38100" dist="38100" dir="2700000" algn="tl">
                    <a:srgbClr val="000000">
                      <a:alpha val="43137"/>
                    </a:srgbClr>
                  </a:outerShdw>
                </a:effectLst>
              </a:rPr>
              <a:t>.  It was a matter of grace.)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Since Abraham was counted as righteous before he was circumcised (the sign of the Abrahamic Covenant) Paul concluded that righteousness comes through faith, not works (Romans 4:9-12).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 group of Jewish Christians in the early Church, known as the Judaizers, taught that Gentiles had to be circumcised in order to be saved.</a:t>
            </a:r>
          </a:p>
          <a:p>
            <a:r>
              <a:rPr lang="en-US" dirty="0" smtClean="0">
                <a:effectLst>
                  <a:outerShdw blurRad="38100" dist="38100" dir="2700000" algn="tl">
                    <a:srgbClr val="000000">
                      <a:alpha val="43137"/>
                    </a:srgbClr>
                  </a:outerShdw>
                </a:effectLst>
              </a:rPr>
              <a:t>T. R. Schreiner writes: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Judaizers found support in the OT for their understanding of circumcision, for Genesis 17:9-14 says that circumcision was the covenant sign for the people of God, and that refusal to take on the covenant sign would result in being cut off from the people of God.  Moreover, Genesis 17:13 specifies that this covenant is an ‘everlasting’ one” (Schreiner 138).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Paul vehemently opposed this requirement and addressed the issue in the epistles to the Romans and Galatians.</a:t>
            </a:r>
          </a:p>
          <a:p>
            <a:r>
              <a:rPr lang="en-US" dirty="0" smtClean="0">
                <a:effectLst>
                  <a:outerShdw blurRad="38100" dist="38100" dir="2700000" algn="tl">
                    <a:srgbClr val="000000">
                      <a:alpha val="43137"/>
                    </a:srgbClr>
                  </a:outerShdw>
                </a:effectLst>
              </a:rPr>
              <a:t>The whole matter came to a head at the Jerusalem conference (Acts 15) where it was decided that the Gentiles did not have to be circumcised, although they should respect certain Jewish customs.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One of Paul’s arguments again centered on the presence of the Holy Spirit in believers.</a:t>
            </a:r>
          </a:p>
          <a:p>
            <a:r>
              <a:rPr lang="en-US" dirty="0" smtClean="0">
                <a:effectLst>
                  <a:outerShdw blurRad="38100" dist="38100" dir="2700000" algn="tl">
                    <a:srgbClr val="000000">
                      <a:alpha val="43137"/>
                    </a:srgbClr>
                  </a:outerShdw>
                </a:effectLst>
              </a:rPr>
              <a:t>The indwelling presence of the Holy Spirit was a guarantee of imputed righteousness (Galatians 3:2, 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New Covenant, neither circumcision nor uncircumcision is important (1 Cor. 7:19; Gal. 5:6, 6:15).</a:t>
            </a:r>
          </a:p>
          <a:p>
            <a:r>
              <a:rPr lang="en-US" dirty="0" smtClean="0">
                <a:effectLst>
                  <a:outerShdw blurRad="38100" dist="38100" dir="2700000" algn="tl">
                    <a:srgbClr val="000000">
                      <a:alpha val="43137"/>
                    </a:srgbClr>
                  </a:outerShdw>
                </a:effectLst>
              </a:rPr>
              <a:t>In fact, Christ’s death, burial, and resurrection are the New Covenant spiritual circumcision for all believers.</a:t>
            </a:r>
          </a:p>
          <a:p>
            <a:r>
              <a:rPr lang="en-US" dirty="0" smtClean="0">
                <a:effectLst>
                  <a:outerShdw blurRad="38100" dist="38100" dir="2700000" algn="tl">
                    <a:srgbClr val="000000">
                      <a:alpha val="43137"/>
                    </a:srgbClr>
                  </a:outerShdw>
                </a:effectLst>
              </a:rPr>
              <a:t>The desires of the flesh have been spiritually “cut off” by faith in the Christ Event.  We express this in water baptism (Col. 2:11-12).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Physical circumcision neither excludes nor contributes to who we are in Christ.</a:t>
            </a:r>
          </a:p>
          <a:p>
            <a:r>
              <a:rPr lang="en-US" dirty="0" smtClean="0">
                <a:effectLst>
                  <a:outerShdw blurRad="38100" dist="38100" dir="2700000" algn="tl">
                    <a:srgbClr val="000000">
                      <a:alpha val="43137"/>
                    </a:srgbClr>
                  </a:outerShdw>
                </a:effectLst>
              </a:rPr>
              <a:t>What is important is that we are righteous in Christ Jesus by faith.</a:t>
            </a:r>
          </a:p>
          <a:p>
            <a:r>
              <a:rPr lang="en-US" dirty="0" smtClean="0">
                <a:effectLst>
                  <a:outerShdw blurRad="38100" dist="38100" dir="2700000" algn="tl">
                    <a:srgbClr val="000000">
                      <a:alpha val="43137"/>
                    </a:srgbClr>
                  </a:outerShdw>
                </a:effectLst>
              </a:rPr>
              <a:t>Anything else diminishes grace.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established a covenant with Abraham that kept in motion God’s redemptive work.</a:t>
            </a:r>
          </a:p>
          <a:p>
            <a:r>
              <a:rPr lang="en-US" dirty="0" smtClean="0">
                <a:effectLst>
                  <a:outerShdw blurRad="38100" dist="38100" dir="2700000" algn="tl">
                    <a:srgbClr val="000000">
                      <a:alpha val="43137"/>
                    </a:srgbClr>
                  </a:outerShdw>
                </a:effectLst>
              </a:rPr>
              <a:t>The promises not only bless Abraham personally, but reach forward to bless his immediate descendants, on to the nation of Israel, and finally to the people of the New Covenant kingdom of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dirty="0" smtClean="0">
                <a:effectLst>
                  <a:outerShdw blurRad="38100" dist="38100" dir="2700000" algn="tl">
                    <a:srgbClr val="000000">
                      <a:alpha val="43137"/>
                    </a:srgbClr>
                  </a:outerShdw>
                </a:effectLst>
              </a:rPr>
              <a:t>Responding to the divine call to leave his family and birthplace, Abraham left behind what was familiar to sojourn in a distant, unknown place.</a:t>
            </a:r>
          </a:p>
          <a:p>
            <a:r>
              <a:rPr lang="en-US" dirty="0" smtClean="0">
                <a:effectLst>
                  <a:outerShdw blurRad="38100" dist="38100" dir="2700000" algn="tl">
                    <a:srgbClr val="000000">
                      <a:alpha val="43137"/>
                    </a:srgbClr>
                  </a:outerShdw>
                </a:effectLst>
              </a:rPr>
              <a:t>With the divine guarantee to raise up descendants through his son Isaac, Abraham obeyed the command of God to offer Isaac as a sacrifice.</a:t>
            </a:r>
          </a:p>
          <a:p>
            <a:r>
              <a:rPr lang="en-US" dirty="0" smtClean="0">
                <a:effectLst>
                  <a:outerShdw blurRad="38100" dist="38100" dir="2700000" algn="tl">
                    <a:srgbClr val="000000">
                      <a:alpha val="43137"/>
                    </a:srgbClr>
                  </a:outerShdw>
                </a:effectLst>
              </a:rPr>
              <a:t>Abraham believed that God would keep His promise even if it meant that God would have to raise Isaac from the dead.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Abrahamic Covenant we find the seeds of blessing planted in the fertile soil of faith and obedience.</a:t>
            </a:r>
          </a:p>
          <a:p>
            <a:r>
              <a:rPr lang="en-US" dirty="0" smtClean="0">
                <a:effectLst>
                  <a:outerShdw blurRad="38100" dist="38100" dir="2700000" algn="tl">
                    <a:srgbClr val="000000">
                      <a:alpha val="43137"/>
                    </a:srgbClr>
                  </a:outerShdw>
                </a:effectLst>
              </a:rPr>
              <a:t>From them a Greater Seed has taken root whose branches yield the fruit of redemption and the inheritance of the world.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t>F. F. Bruce, editor, </a:t>
            </a:r>
            <a:r>
              <a:rPr lang="en-US" sz="2000" i="1" dirty="0" smtClean="0"/>
              <a:t>The New International Commentary on the New Testament, The Epistle to the Hebrews</a:t>
            </a:r>
            <a:r>
              <a:rPr lang="en-US" sz="2000" dirty="0" smtClean="0"/>
              <a:t>, (Grand Rapids: Michigan, 1990).</a:t>
            </a:r>
            <a:endParaRPr lang="en-US" sz="2000"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Walter Kaiser, Jr., </a:t>
            </a:r>
            <a:r>
              <a:rPr lang="en-US" sz="2000" i="1" dirty="0" smtClean="0">
                <a:effectLst>
                  <a:outerShdw blurRad="38100" dist="38100" dir="2700000" algn="tl">
                    <a:srgbClr val="000000">
                      <a:alpha val="43137"/>
                    </a:srgbClr>
                  </a:outerShdw>
                </a:effectLst>
              </a:rPr>
              <a:t>The Promised Land: A Biblical-Historical View</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Bibliotheca Sacra</a:t>
            </a:r>
            <a:r>
              <a:rPr lang="en-US" sz="2000" dirty="0" smtClean="0">
                <a:effectLst>
                  <a:outerShdw blurRad="38100" dist="38100" dir="2700000" algn="tl">
                    <a:srgbClr val="000000">
                      <a:alpha val="43137"/>
                    </a:srgbClr>
                  </a:outerShdw>
                </a:effectLst>
              </a:rPr>
              <a:t>, vol. 138, no. 552, Oct. 1981.</a:t>
            </a:r>
          </a:p>
          <a:p>
            <a:r>
              <a:rPr lang="en-US" sz="2000" dirty="0" smtClean="0">
                <a:effectLst>
                  <a:outerShdw blurRad="38100" dist="38100" dir="2700000" algn="tl">
                    <a:srgbClr val="000000">
                      <a:alpha val="43137"/>
                    </a:srgbClr>
                  </a:outerShdw>
                </a:effectLst>
              </a:rPr>
              <a:t>Carl Laney, </a:t>
            </a:r>
            <a:r>
              <a:rPr lang="en-US" sz="2000" i="1" dirty="0" smtClean="0">
                <a:effectLst>
                  <a:outerShdw blurRad="38100" dist="38100" dir="2700000" algn="tl">
                    <a:srgbClr val="000000">
                      <a:alpha val="43137"/>
                    </a:srgbClr>
                  </a:outerShdw>
                </a:effectLst>
              </a:rPr>
              <a:t>A Fresh Look at the Imprecatory Psalms</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Bibliotheca Sacra</a:t>
            </a:r>
            <a:r>
              <a:rPr lang="en-US" sz="2000" dirty="0" smtClean="0">
                <a:effectLst>
                  <a:outerShdw blurRad="38100" dist="38100" dir="2700000" algn="tl">
                    <a:srgbClr val="000000">
                      <a:alpha val="43137"/>
                    </a:srgbClr>
                  </a:outerShdw>
                </a:effectLst>
              </a:rPr>
              <a:t>, vol. 138, no. 549, Jan. 1981.</a:t>
            </a:r>
          </a:p>
          <a:p>
            <a:r>
              <a:rPr lang="en-US" sz="2000" dirty="0" smtClean="0"/>
              <a:t>Gerald F. Hawthorne, Ralph P. Martin, Daniel G. Reid, editors, </a:t>
            </a:r>
            <a:r>
              <a:rPr lang="en-US" sz="2000" i="1" dirty="0" smtClean="0"/>
              <a:t>Dictionary of Paul and His Letters</a:t>
            </a:r>
            <a:r>
              <a:rPr lang="en-US" sz="2000" dirty="0" smtClean="0"/>
              <a:t> (Leicester: England, 1993).</a:t>
            </a:r>
            <a:endParaRPr lang="en-US" sz="2000" b="1"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Jeffrey Townsend, </a:t>
            </a:r>
            <a:r>
              <a:rPr lang="en-US" sz="2000" i="1" dirty="0" smtClean="0">
                <a:effectLst>
                  <a:outerShdw blurRad="38100" dist="38100" dir="2700000" algn="tl">
                    <a:srgbClr val="000000">
                      <a:alpha val="43137"/>
                    </a:srgbClr>
                  </a:outerShdw>
                </a:effectLst>
              </a:rPr>
              <a:t>Fulfillment of the Land Promise in the Old Testament</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Bibliotheca Sacra</a:t>
            </a:r>
            <a:r>
              <a:rPr lang="en-US" sz="2000" dirty="0" smtClean="0">
                <a:effectLst>
                  <a:outerShdw blurRad="38100" dist="38100" dir="2700000" algn="tl">
                    <a:srgbClr val="000000">
                      <a:alpha val="43137"/>
                    </a:srgbClr>
                  </a:outerShdw>
                </a:effectLst>
              </a:rPr>
              <a:t>, vol. 142, no. 568, Oct. 1985.</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6324" name="Picture 4" descr="http://www.becomingjewish.org/images/biblical_people/abraham_family.jpg"/>
          <p:cNvPicPr>
            <a:picLocks noChangeAspect="1" noChangeArrowheads="1"/>
          </p:cNvPicPr>
          <p:nvPr/>
        </p:nvPicPr>
        <p:blipFill>
          <a:blip r:embed="rId2" cstate="print"/>
          <a:srcRect/>
          <a:stretch>
            <a:fillRect/>
          </a:stretch>
        </p:blipFill>
        <p:spPr bwMode="auto">
          <a:xfrm>
            <a:off x="1924050" y="1828799"/>
            <a:ext cx="5314950" cy="4831773"/>
          </a:xfrm>
          <a:prstGeom prst="rect">
            <a:avLst/>
          </a:prstGeom>
          <a:noFill/>
          <a:ln w="28575">
            <a:solidFill>
              <a:schemeClr val="tx1"/>
            </a:solidFill>
          </a:ln>
        </p:spPr>
      </p:pic>
      <p:sp>
        <p:nvSpPr>
          <p:cNvPr id="4" name="TextBox 3"/>
          <p:cNvSpPr txBox="1"/>
          <p:nvPr/>
        </p:nvSpPr>
        <p:spPr>
          <a:xfrm>
            <a:off x="1752600" y="1828800"/>
            <a:ext cx="5638800" cy="461665"/>
          </a:xfrm>
          <a:prstGeom prst="rect">
            <a:avLst/>
          </a:prstGeom>
          <a:noFill/>
        </p:spPr>
        <p:txBody>
          <a:bodyPr wrap="square" rtlCol="0">
            <a:spAutoFit/>
          </a:bodyPr>
          <a:lstStyle/>
          <a:p>
            <a:pPr algn="ctr"/>
            <a:r>
              <a:rPr lang="en-US" sz="2400" dirty="0" smtClean="0">
                <a:solidFill>
                  <a:schemeClr val="bg1"/>
                </a:solidFill>
              </a:rPr>
              <a:t>Abraham journeys to the Promised Land.</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533400" y="1676400"/>
            <a:ext cx="6578600" cy="4933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7315200" y="1828800"/>
            <a:ext cx="1600200" cy="1938992"/>
          </a:xfrm>
          <a:prstGeom prst="rect">
            <a:avLst/>
          </a:prstGeom>
          <a:noFill/>
        </p:spPr>
        <p:txBody>
          <a:bodyPr wrap="square" rtlCol="0">
            <a:spAutoFit/>
          </a:bodyPr>
          <a:lstStyle/>
          <a:p>
            <a:r>
              <a:rPr lang="en-US" sz="2400" dirty="0" smtClean="0"/>
              <a:t>Abraham’s</a:t>
            </a:r>
          </a:p>
          <a:p>
            <a:r>
              <a:rPr lang="en-US" sz="2400" dirty="0" smtClean="0"/>
              <a:t>journeys</a:t>
            </a:r>
          </a:p>
          <a:p>
            <a:r>
              <a:rPr lang="en-US" sz="2400" dirty="0" smtClean="0"/>
              <a:t>covered </a:t>
            </a:r>
          </a:p>
          <a:p>
            <a:r>
              <a:rPr lang="en-US" sz="2400" dirty="0" smtClean="0"/>
              <a:t>about</a:t>
            </a:r>
          </a:p>
          <a:p>
            <a:r>
              <a:rPr lang="en-US" sz="2400" dirty="0" smtClean="0"/>
              <a:t>1500 miles.</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Abraham’s natural journey would lead him into the spiritual realm of total trust in God.</a:t>
            </a:r>
          </a:p>
          <a:p>
            <a:r>
              <a:rPr lang="en-US" dirty="0" smtClean="0">
                <a:effectLst>
                  <a:outerShdw blurRad="38100" dist="38100" dir="2700000" algn="tl">
                    <a:srgbClr val="000000">
                      <a:alpha val="43137"/>
                    </a:srgbClr>
                  </a:outerShdw>
                </a:effectLst>
              </a:rPr>
              <a:t>It was that faith, more than anything else, that set Abraham apart.</a:t>
            </a:r>
          </a:p>
          <a:p>
            <a:r>
              <a:rPr lang="en-US" dirty="0" smtClean="0">
                <a:effectLst>
                  <a:outerShdw blurRad="38100" dist="38100" dir="2700000" algn="tl">
                    <a:srgbClr val="000000">
                      <a:alpha val="43137"/>
                    </a:srgbClr>
                  </a:outerShdw>
                </a:effectLst>
              </a:rPr>
              <a:t>It was that faith that made Abraham righteous before God and forever established how it is that God makes humankind righteous.</a:t>
            </a:r>
          </a:p>
          <a:p>
            <a:r>
              <a:rPr lang="en-US" dirty="0" smtClean="0">
                <a:effectLst>
                  <a:outerShdw blurRad="38100" dist="38100" dir="2700000" algn="tl">
                    <a:srgbClr val="000000">
                      <a:alpha val="43137"/>
                    </a:srgbClr>
                  </a:outerShdw>
                </a:effectLst>
              </a:rPr>
              <a:t>It was that faith that allowed God to continue His redemptive plans.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Through the covenant with this righteous man, God promised to create a nation from Abraham’s descendants and bless all the nations of the world.</a:t>
            </a:r>
          </a:p>
          <a:p>
            <a:r>
              <a:rPr lang="en-US" dirty="0" smtClean="0">
                <a:effectLst>
                  <a:outerShdw blurRad="38100" dist="38100" dir="2700000" algn="tl">
                    <a:srgbClr val="000000">
                      <a:alpha val="43137"/>
                    </a:srgbClr>
                  </a:outerShdw>
                </a:effectLst>
              </a:rPr>
              <a:t>Abraham truly is the natural father of the nation of Israel and the spiritual father of all those who follow the faith of Abraham.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Promises to Abraham</a:t>
            </a:r>
          </a:p>
          <a:p>
            <a:r>
              <a:rPr lang="en-US" dirty="0" smtClean="0">
                <a:effectLst>
                  <a:outerShdw blurRad="38100" dist="38100" dir="2700000" algn="tl">
                    <a:srgbClr val="000000">
                      <a:alpha val="43137"/>
                    </a:srgbClr>
                  </a:outerShdw>
                </a:effectLst>
              </a:rPr>
              <a:t>When God made His covenant with Abraham, God promised the following (Ge. 12:2-3).</a:t>
            </a:r>
          </a:p>
          <a:p>
            <a:pPr lvl="0"/>
            <a:r>
              <a:rPr lang="en-US" i="1" dirty="0" smtClean="0">
                <a:effectLst>
                  <a:outerShdw blurRad="38100" dist="38100" dir="2700000" algn="tl">
                    <a:srgbClr val="000000">
                      <a:alpha val="43137"/>
                    </a:srgbClr>
                  </a:outerShdw>
                </a:effectLst>
              </a:rPr>
              <a:t>To make Abraham a great nation.</a:t>
            </a:r>
            <a:r>
              <a:rPr lang="en-US" dirty="0" smtClean="0">
                <a:effectLst>
                  <a:outerShdw blurRad="38100" dist="38100" dir="2700000" algn="tl">
                    <a:srgbClr val="000000">
                      <a:alpha val="43137"/>
                    </a:srgbClr>
                  </a:outerShdw>
                </a:effectLst>
              </a:rPr>
              <a:t>  This means that God will constitute his descendants into an organized body of people.</a:t>
            </a:r>
          </a:p>
          <a:p>
            <a:r>
              <a:rPr lang="en-US" i="1" dirty="0" smtClean="0">
                <a:effectLst>
                  <a:outerShdw blurRad="38100" dist="38100" dir="2700000" algn="tl">
                    <a:srgbClr val="000000">
                      <a:alpha val="43137"/>
                    </a:srgbClr>
                  </a:outerShdw>
                </a:effectLst>
              </a:rPr>
              <a:t>To make Abraham’s name great.</a:t>
            </a:r>
            <a:r>
              <a:rPr lang="en-US" dirty="0" smtClean="0">
                <a:effectLst>
                  <a:outerShdw blurRad="38100" dist="38100" dir="2700000" algn="tl">
                    <a:srgbClr val="000000">
                      <a:alpha val="43137"/>
                    </a:srgbClr>
                  </a:outerShdw>
                </a:effectLst>
              </a:rPr>
              <a:t>  Relationship with God brings dignity and respect.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2087</TotalTime>
  <Words>2176</Words>
  <Application>Microsoft Office PowerPoint</Application>
  <PresentationFormat>On-screen Show (4:3)</PresentationFormat>
  <Paragraphs>140</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95</cp:revision>
  <dcterms:created xsi:type="dcterms:W3CDTF">2012-01-19T22:39:51Z</dcterms:created>
  <dcterms:modified xsi:type="dcterms:W3CDTF">2014-04-24T15:32:49Z</dcterms:modified>
</cp:coreProperties>
</file>