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9" r:id="rId3"/>
    <p:sldId id="260" r:id="rId4"/>
    <p:sldId id="261" r:id="rId5"/>
    <p:sldId id="262" r:id="rId6"/>
    <p:sldId id="263" r:id="rId7"/>
    <p:sldId id="264" r:id="rId8"/>
    <p:sldId id="265" r:id="rId9"/>
    <p:sldId id="266" r:id="rId10"/>
    <p:sldId id="267" r:id="rId11"/>
    <p:sldId id="25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2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C6B0AB-73CB-4DDD-94A8-DDBD68CE709B}" type="datetimeFigureOut">
              <a:rPr lang="en-US" smtClean="0"/>
              <a:pPr/>
              <a:t>9/10/2011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3A87C4-A3DC-4F18-A919-79CC35B79E1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33A87C4-A3DC-4F18-A919-79CC35B79E1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67F266-1F74-477A-AD44-D2900432B55B}" type="datetimeFigureOut">
              <a:rPr lang="en-US" smtClean="0"/>
              <a:pPr/>
              <a:t>9/10/2011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67F266-1F74-477A-AD44-D2900432B55B}" type="datetimeFigureOut">
              <a:rPr lang="en-US" smtClean="0"/>
              <a:pPr/>
              <a:t>9/10/2011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67F266-1F74-477A-AD44-D2900432B55B}" type="datetimeFigureOut">
              <a:rPr lang="en-US" smtClean="0"/>
              <a:pPr/>
              <a:t>9/10/2011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67F266-1F74-477A-AD44-D2900432B55B}" type="datetimeFigureOut">
              <a:rPr lang="en-US" smtClean="0"/>
              <a:pPr/>
              <a:t>9/10/2011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67F266-1F74-477A-AD44-D2900432B55B}" type="datetimeFigureOut">
              <a:rPr lang="en-US" smtClean="0"/>
              <a:pPr/>
              <a:t>9/10/2011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67F266-1F74-477A-AD44-D2900432B55B}" type="datetimeFigureOut">
              <a:rPr lang="en-US" smtClean="0"/>
              <a:pPr/>
              <a:t>9/10/2011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67F266-1F74-477A-AD44-D2900432B55B}" type="datetimeFigureOut">
              <a:rPr lang="en-US" smtClean="0"/>
              <a:pPr/>
              <a:t>9/10/2011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67F266-1F74-477A-AD44-D2900432B55B}" type="datetimeFigureOut">
              <a:rPr lang="en-US" smtClean="0"/>
              <a:pPr/>
              <a:t>9/10/2011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67F266-1F74-477A-AD44-D2900432B55B}" type="datetimeFigureOut">
              <a:rPr lang="en-US" smtClean="0"/>
              <a:pPr/>
              <a:t>9/10/2011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67F266-1F74-477A-AD44-D2900432B55B}" type="datetimeFigureOut">
              <a:rPr lang="en-US" smtClean="0"/>
              <a:pPr/>
              <a:t>9/10/2011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67F266-1F74-477A-AD44-D2900432B55B}" type="datetimeFigureOut">
              <a:rPr lang="en-US" smtClean="0"/>
              <a:pPr/>
              <a:t>9/10/2011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03E7EB-1376-42D1-84B7-E38263B3961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67F266-1F74-477A-AD44-D2900432B55B}" type="datetimeFigureOut">
              <a:rPr lang="en-US" smtClean="0"/>
              <a:pPr/>
              <a:t>9/10/2011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03E7EB-1376-42D1-84B7-E38263B3961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itle Slide10.jpg"/>
          <p:cNvPicPr>
            <a:picLocks noChangeAspect="1"/>
          </p:cNvPicPr>
          <p:nvPr/>
        </p:nvPicPr>
        <p:blipFill>
          <a:blip r:embed="rId3" cstate="print"/>
          <a:stretch>
            <a:fillRect/>
          </a:stretch>
        </p:blipFill>
        <p:spPr>
          <a:xfrm>
            <a:off x="0" y="0"/>
            <a:ext cx="9143999" cy="6858000"/>
          </a:xfrm>
          <a:prstGeom prst="rect">
            <a:avLst/>
          </a:prstGeom>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itle Slide.jpg"/>
          <p:cNvPicPr>
            <a:picLocks noChangeAspect="1"/>
          </p:cNvPicPr>
          <p:nvPr/>
        </p:nvPicPr>
        <p:blipFill>
          <a:blip r:embed="rId3" cstate="print"/>
          <a:stretch>
            <a:fillRect/>
          </a:stretch>
        </p:blipFill>
        <p:spPr>
          <a:xfrm>
            <a:off x="0" y="0"/>
            <a:ext cx="9143999" cy="6858000"/>
          </a:xfrm>
          <a:prstGeom prst="rect">
            <a:avLst/>
          </a:prstGeom>
        </p:spPr>
      </p:pic>
      <p:pic>
        <p:nvPicPr>
          <p:cNvPr id="5" name="Picture 4" descr="Title Slide2.jpg"/>
          <p:cNvPicPr>
            <a:picLocks noChangeAspect="1"/>
          </p:cNvPicPr>
          <p:nvPr/>
        </p:nvPicPr>
        <p:blipFill>
          <a:blip r:embed="rId4" cstate="print"/>
          <a:stretch>
            <a:fillRect/>
          </a:stretch>
        </p:blipFill>
        <p:spPr>
          <a:xfrm>
            <a:off x="15766" y="0"/>
            <a:ext cx="9128234" cy="6858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tle Slide3.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4770537"/>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a:pPr>
            <a:r>
              <a:rPr lang="en-US" sz="4000" dirty="0" smtClean="0">
                <a:solidFill>
                  <a:schemeClr val="bg1"/>
                </a:solidFill>
                <a:latin typeface="Californian FB" pitchFamily="18" charset="0"/>
              </a:rPr>
              <a:t>It burns.</a:t>
            </a:r>
          </a:p>
          <a:p>
            <a:pPr marL="742950" indent="-742950">
              <a:buFont typeface="+mj-lt"/>
              <a:buAutoNum type="arabicPeriod"/>
            </a:pPr>
            <a:endParaRPr lang="en-US" sz="4000" dirty="0">
              <a:solidFill>
                <a:schemeClr val="bg1"/>
              </a:solidFill>
              <a:latin typeface="Californian FB" pitchFamily="18" charset="0"/>
            </a:endParaRPr>
          </a:p>
          <a:p>
            <a:pPr marL="742950" indent="-6350"/>
            <a:r>
              <a:rPr lang="en-US" sz="2800" dirty="0"/>
              <a:t>The fire of God burns away the chaff—the worthless sin-burdens that cling to us, and hinder the pure wheat of God’s Word from nourishing us.  We are a culture entertained, but bored; wealthy with materialism, but poor in the true riches; full of knowledge, but empty of truth.  It is only the fire of God that can turn this nation around.</a:t>
            </a: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tle Slide5.jpg"/>
          <p:cNvPicPr>
            <a:picLocks noChangeAspect="1"/>
          </p:cNvPicPr>
          <p:nvPr/>
        </p:nvPicPr>
        <p:blipFill>
          <a:blip r:embed="rId3" cstate="print">
            <a:lum bright="10000"/>
          </a:blip>
          <a:stretch>
            <a:fillRect/>
          </a:stretch>
        </p:blipFill>
        <p:spPr>
          <a:xfrm>
            <a:off x="0" y="0"/>
            <a:ext cx="9296399" cy="6858000"/>
          </a:xfrm>
          <a:prstGeom prst="rect">
            <a:avLst/>
          </a:prstGeom>
        </p:spPr>
      </p:pic>
      <p:sp>
        <p:nvSpPr>
          <p:cNvPr id="2" name="Title 1"/>
          <p:cNvSpPr>
            <a:spLocks noGrp="1"/>
          </p:cNvSpPr>
          <p:nvPr>
            <p:ph type="title"/>
          </p:nvPr>
        </p:nvSpPr>
        <p:spPr/>
        <p:txBody>
          <a:bodyPr>
            <a:noAutofit/>
          </a:bodyPr>
          <a:lstStyle/>
          <a:p>
            <a:pPr algn="l"/>
            <a:r>
              <a:rPr lang="en-US" sz="8000" dirty="0" smtClean="0">
                <a:latin typeface="Rage Italic" pitchFamily="66" charset="0"/>
              </a:rPr>
              <a:t>What does fire do?</a:t>
            </a:r>
            <a:endParaRPr lang="en-US" sz="8000" dirty="0">
              <a:latin typeface="Rage Italic" pitchFamily="66" charset="0"/>
            </a:endParaRPr>
          </a:p>
        </p:txBody>
      </p:sp>
      <p:sp>
        <p:nvSpPr>
          <p:cNvPr id="4" name="TextBox 3"/>
          <p:cNvSpPr txBox="1"/>
          <p:nvPr/>
        </p:nvSpPr>
        <p:spPr>
          <a:xfrm>
            <a:off x="609600" y="1828800"/>
            <a:ext cx="7924800" cy="3908762"/>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2"/>
            </a:pPr>
            <a:r>
              <a:rPr lang="en-US" sz="4000" dirty="0" smtClean="0">
                <a:latin typeface="Californian FB" pitchFamily="18" charset="0"/>
              </a:rPr>
              <a:t>It purifies.</a:t>
            </a:r>
          </a:p>
          <a:p>
            <a:pPr marL="742950" indent="-742950">
              <a:buFont typeface="+mj-lt"/>
              <a:buAutoNum type="arabicPeriod" startAt="2"/>
            </a:pPr>
            <a:endParaRPr lang="en-US" sz="4000" dirty="0">
              <a:solidFill>
                <a:schemeClr val="bg1"/>
              </a:solidFill>
              <a:latin typeface="Californian FB" pitchFamily="18" charset="0"/>
            </a:endParaRPr>
          </a:p>
          <a:p>
            <a:pPr marL="742950" indent="-6350"/>
            <a:r>
              <a:rPr lang="en-US" sz="2800" dirty="0"/>
              <a:t>The fire of God separates the holy from the unholy.  It melts away the dross of this world, till all that is left is the pure gold of </a:t>
            </a:r>
            <a:r>
              <a:rPr lang="en-US" sz="2800" dirty="0" err="1"/>
              <a:t>Christlikeness</a:t>
            </a:r>
            <a:r>
              <a:rPr lang="en-US" sz="2800" dirty="0"/>
              <a:t>.  Until all we see is His reflection on the surface of purity</a:t>
            </a:r>
            <a:r>
              <a:rPr lang="en-US" sz="2800" dirty="0" smtClean="0"/>
              <a:t>.</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tle Slide4.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4339650"/>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3"/>
            </a:pPr>
            <a:r>
              <a:rPr lang="en-US" sz="4000" dirty="0" smtClean="0">
                <a:solidFill>
                  <a:schemeClr val="bg1"/>
                </a:solidFill>
                <a:latin typeface="Californian FB" pitchFamily="18" charset="0"/>
              </a:rPr>
              <a:t>It softens.</a:t>
            </a:r>
          </a:p>
          <a:p>
            <a:pPr marL="742950" indent="-742950">
              <a:buFont typeface="+mj-lt"/>
              <a:buAutoNum type="arabicPeriod" startAt="3"/>
            </a:pPr>
            <a:endParaRPr lang="en-US" sz="4000" dirty="0">
              <a:solidFill>
                <a:schemeClr val="bg1"/>
              </a:solidFill>
              <a:latin typeface="Californian FB" pitchFamily="18" charset="0"/>
            </a:endParaRPr>
          </a:p>
          <a:p>
            <a:pPr marL="742950" indent="-6350"/>
            <a:r>
              <a:rPr lang="en-US" sz="2800" dirty="0"/>
              <a:t>The fire of God reduces even the hardest hearts to the soft, pliable material for God’s shaping.  When God comes, He softens the crust that encloses about our hearts.  Like wax before a fire, God mollifies and tenderizes us for His work. </a:t>
            </a:r>
            <a:r>
              <a:rPr lang="en-US" sz="2800" dirty="0" smtClean="0"/>
              <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tle Slide6.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3908762"/>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4"/>
            </a:pPr>
            <a:r>
              <a:rPr lang="en-US" sz="4000" dirty="0" smtClean="0">
                <a:solidFill>
                  <a:schemeClr val="bg1"/>
                </a:solidFill>
                <a:latin typeface="Californian FB" pitchFamily="18" charset="0"/>
              </a:rPr>
              <a:t>It warms.</a:t>
            </a:r>
          </a:p>
          <a:p>
            <a:pPr marL="742950" indent="-742950">
              <a:buFont typeface="+mj-lt"/>
              <a:buAutoNum type="arabicPeriod" startAt="4"/>
            </a:pPr>
            <a:endParaRPr lang="en-US" sz="4000" dirty="0">
              <a:solidFill>
                <a:schemeClr val="bg1"/>
              </a:solidFill>
              <a:latin typeface="Californian FB" pitchFamily="18" charset="0"/>
            </a:endParaRPr>
          </a:p>
          <a:p>
            <a:pPr marL="742950" indent="-6350"/>
            <a:r>
              <a:rPr lang="en-US" sz="2800" dirty="0"/>
              <a:t>The fire of God creates in us such a presence of God that the world will be attracted to us—they are like men and women in spiritual winter—unsaved—who are drawn to the warmth of God’s presence. </a:t>
            </a:r>
            <a:r>
              <a:rPr lang="en-US" sz="2800" dirty="0" smtClean="0"/>
              <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tle Slide7.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3046988"/>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5"/>
            </a:pPr>
            <a:r>
              <a:rPr lang="en-US" sz="4000" dirty="0" smtClean="0">
                <a:solidFill>
                  <a:schemeClr val="bg1"/>
                </a:solidFill>
                <a:latin typeface="Californian FB" pitchFamily="18" charset="0"/>
              </a:rPr>
              <a:t>It glows.</a:t>
            </a:r>
          </a:p>
          <a:p>
            <a:pPr marL="742950" indent="-742950">
              <a:buFont typeface="+mj-lt"/>
              <a:buAutoNum type="arabicPeriod" startAt="5"/>
            </a:pPr>
            <a:endParaRPr lang="en-US" sz="4000" dirty="0">
              <a:solidFill>
                <a:schemeClr val="bg1"/>
              </a:solidFill>
              <a:latin typeface="Californian FB" pitchFamily="18" charset="0"/>
            </a:endParaRPr>
          </a:p>
          <a:p>
            <a:pPr marL="742950" indent="-6350"/>
            <a:r>
              <a:rPr lang="en-US" sz="2800" dirty="0"/>
              <a:t>The light of God’s fire breaks into the darkness of this world.  Darkness must flee; it can never overcome the light! </a:t>
            </a:r>
            <a:r>
              <a:rPr lang="en-US" sz="2800" dirty="0" smtClean="0"/>
              <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itle Slide8.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3477875"/>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6"/>
            </a:pPr>
            <a:r>
              <a:rPr lang="en-US" sz="4000" dirty="0" smtClean="0">
                <a:solidFill>
                  <a:schemeClr val="bg1"/>
                </a:solidFill>
                <a:latin typeface="Californian FB" pitchFamily="18" charset="0"/>
              </a:rPr>
              <a:t>It spreads.</a:t>
            </a:r>
          </a:p>
          <a:p>
            <a:pPr marL="742950" indent="-742950">
              <a:buFont typeface="+mj-lt"/>
              <a:buAutoNum type="arabicPeriod" startAt="6"/>
            </a:pPr>
            <a:endParaRPr lang="en-US" sz="4000" dirty="0">
              <a:solidFill>
                <a:schemeClr val="bg1"/>
              </a:solidFill>
              <a:latin typeface="Californian FB" pitchFamily="18" charset="0"/>
            </a:endParaRPr>
          </a:p>
          <a:p>
            <a:pPr marL="742950" indent="-6350"/>
            <a:r>
              <a:rPr lang="en-US" sz="2800" dirty="0"/>
              <a:t>Just one spark of revival can set a nation on fire.  Soon the newly saved will pass the fire of salvation </a:t>
            </a:r>
            <a:r>
              <a:rPr lang="en-US" sz="2800"/>
              <a:t>from </a:t>
            </a:r>
            <a:r>
              <a:rPr lang="en-US" sz="2800" smtClean="0"/>
              <a:t>one </a:t>
            </a:r>
            <a:r>
              <a:rPr lang="en-US" sz="2800" dirty="0"/>
              <a:t>to another, just as the great revivals in this nation. </a:t>
            </a:r>
            <a:r>
              <a:rPr lang="en-US" sz="2800" dirty="0" smtClean="0"/>
              <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itle Slide9.jpg"/>
          <p:cNvPicPr>
            <a:picLocks noChangeAspect="1"/>
          </p:cNvPicPr>
          <p:nvPr/>
        </p:nvPicPr>
        <p:blipFill>
          <a:blip r:embed="rId3" cstate="print"/>
          <a:stretch>
            <a:fillRect/>
          </a:stretch>
        </p:blipFill>
        <p:spPr>
          <a:xfrm>
            <a:off x="0" y="0"/>
            <a:ext cx="9143999" cy="6858000"/>
          </a:xfrm>
          <a:prstGeom prst="rect">
            <a:avLst/>
          </a:prstGeom>
        </p:spPr>
      </p:pic>
      <p:sp>
        <p:nvSpPr>
          <p:cNvPr id="2" name="Title 1"/>
          <p:cNvSpPr>
            <a:spLocks noGrp="1"/>
          </p:cNvSpPr>
          <p:nvPr>
            <p:ph type="title"/>
          </p:nvPr>
        </p:nvSpPr>
        <p:spPr/>
        <p:txBody>
          <a:bodyPr>
            <a:noAutofit/>
          </a:bodyPr>
          <a:lstStyle/>
          <a:p>
            <a:pPr algn="l"/>
            <a:r>
              <a:rPr lang="en-US" sz="8000" dirty="0" smtClean="0">
                <a:solidFill>
                  <a:schemeClr val="bg1"/>
                </a:solidFill>
                <a:latin typeface="Rage Italic" pitchFamily="66" charset="0"/>
              </a:rPr>
              <a:t>What does fire do?</a:t>
            </a:r>
            <a:endParaRPr lang="en-US" sz="8000" dirty="0">
              <a:solidFill>
                <a:schemeClr val="bg1"/>
              </a:solidFill>
              <a:latin typeface="Rage Italic" pitchFamily="66" charset="0"/>
            </a:endParaRPr>
          </a:p>
        </p:txBody>
      </p:sp>
      <p:sp>
        <p:nvSpPr>
          <p:cNvPr id="4" name="TextBox 3"/>
          <p:cNvSpPr txBox="1"/>
          <p:nvPr/>
        </p:nvSpPr>
        <p:spPr>
          <a:xfrm>
            <a:off x="609600" y="1828800"/>
            <a:ext cx="7924800" cy="3046988"/>
          </a:xfrm>
          <a:prstGeom prst="rect">
            <a:avLst/>
          </a:prstGeom>
          <a:gradFill flip="none" rotWithShape="1">
            <a:gsLst>
              <a:gs pos="0">
                <a:schemeClr val="bg1">
                  <a:alpha val="0"/>
                </a:schemeClr>
              </a:gs>
              <a:gs pos="50000">
                <a:schemeClr val="accent1">
                  <a:tint val="44500"/>
                  <a:satMod val="160000"/>
                </a:schemeClr>
              </a:gs>
              <a:gs pos="100000">
                <a:schemeClr val="accent1">
                  <a:tint val="23500"/>
                  <a:satMod val="160000"/>
                </a:schemeClr>
              </a:gs>
            </a:gsLst>
            <a:lin ang="5400000" scaled="1"/>
            <a:tileRect/>
          </a:gradFill>
          <a:ln>
            <a:noFill/>
          </a:ln>
          <a:effectLst/>
          <a:scene3d>
            <a:camera prst="orthographicFront">
              <a:rot lat="0" lon="0" rev="0"/>
            </a:camera>
            <a:lightRig rig="glow" dir="t">
              <a:rot lat="0" lon="0" rev="14100000"/>
            </a:lightRig>
          </a:scene3d>
          <a:sp3d prstMaterial="softEdge">
            <a:bevelT w="127000" prst="cross"/>
          </a:sp3d>
        </p:spPr>
        <p:txBody>
          <a:bodyPr wrap="square" rtlCol="0">
            <a:spAutoFit/>
          </a:bodyPr>
          <a:lstStyle/>
          <a:p>
            <a:pPr marL="742950" indent="-742950">
              <a:buFont typeface="+mj-lt"/>
              <a:buAutoNum type="arabicPeriod" startAt="7"/>
            </a:pPr>
            <a:r>
              <a:rPr lang="en-US" sz="4000" dirty="0" smtClean="0">
                <a:solidFill>
                  <a:schemeClr val="bg1"/>
                </a:solidFill>
                <a:latin typeface="Californian FB" pitchFamily="18" charset="0"/>
              </a:rPr>
              <a:t>It tempers.</a:t>
            </a:r>
          </a:p>
          <a:p>
            <a:pPr marL="742950" indent="-742950">
              <a:buFont typeface="+mj-lt"/>
              <a:buAutoNum type="arabicPeriod" startAt="7"/>
            </a:pPr>
            <a:endParaRPr lang="en-US" sz="4000" dirty="0">
              <a:solidFill>
                <a:schemeClr val="bg1"/>
              </a:solidFill>
              <a:latin typeface="Californian FB" pitchFamily="18" charset="0"/>
            </a:endParaRPr>
          </a:p>
          <a:p>
            <a:pPr marL="742950" indent="-6350"/>
            <a:r>
              <a:rPr lang="en-US" sz="2800" dirty="0"/>
              <a:t>Through the constant heating and re-heating and watering and hammering of the Spirit, our character is formed and shaped into His image. </a:t>
            </a:r>
            <a:r>
              <a:rPr lang="en-US" sz="2800" dirty="0" smtClean="0"/>
              <a:t/>
            </a:r>
            <a:br>
              <a:rPr lang="en-US" sz="2800" dirty="0" smtClean="0"/>
            </a:br>
            <a:endParaRPr lang="en-US" sz="2800" dirty="0">
              <a:latin typeface="Californian FB"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210</Words>
  <Application>Microsoft Office PowerPoint</Application>
  <PresentationFormat>On-screen Show (4:3)</PresentationFormat>
  <Paragraphs>39</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Slide 1</vt:lpstr>
      <vt:lpstr>Slide 2</vt:lpstr>
      <vt:lpstr>What does fire do?</vt:lpstr>
      <vt:lpstr>What does fire do?</vt:lpstr>
      <vt:lpstr>What does fire do?</vt:lpstr>
      <vt:lpstr>What does fire do?</vt:lpstr>
      <vt:lpstr>What does fire do?</vt:lpstr>
      <vt:lpstr>What does fire do?</vt:lpstr>
      <vt:lpstr>What does fire do?</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Cathy Garland</dc:creator>
  <cp:lastModifiedBy>Randy Colver</cp:lastModifiedBy>
  <cp:revision>9</cp:revision>
  <dcterms:created xsi:type="dcterms:W3CDTF">2008-06-21T15:27:34Z</dcterms:created>
  <dcterms:modified xsi:type="dcterms:W3CDTF">2011-09-10T21:40:03Z</dcterms:modified>
</cp:coreProperties>
</file>