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2"/>
  </p:notesMasterIdLst>
  <p:sldIdLst>
    <p:sldId id="256" r:id="rId2"/>
    <p:sldId id="303" r:id="rId3"/>
    <p:sldId id="320" r:id="rId4"/>
    <p:sldId id="309" r:id="rId5"/>
    <p:sldId id="310" r:id="rId6"/>
    <p:sldId id="306" r:id="rId7"/>
    <p:sldId id="304" r:id="rId8"/>
    <p:sldId id="305" r:id="rId9"/>
    <p:sldId id="324" r:id="rId10"/>
    <p:sldId id="325" r:id="rId11"/>
    <p:sldId id="317" r:id="rId12"/>
    <p:sldId id="312" r:id="rId13"/>
    <p:sldId id="327" r:id="rId14"/>
    <p:sldId id="313" r:id="rId15"/>
    <p:sldId id="314" r:id="rId16"/>
    <p:sldId id="329" r:id="rId17"/>
    <p:sldId id="315" r:id="rId18"/>
    <p:sldId id="316" r:id="rId19"/>
    <p:sldId id="330" r:id="rId20"/>
    <p:sldId id="326" r:id="rId21"/>
    <p:sldId id="328" r:id="rId22"/>
    <p:sldId id="307" r:id="rId23"/>
    <p:sldId id="318" r:id="rId24"/>
    <p:sldId id="319" r:id="rId25"/>
    <p:sldId id="332" r:id="rId26"/>
    <p:sldId id="331" r:id="rId27"/>
    <p:sldId id="308" r:id="rId28"/>
    <p:sldId id="321" r:id="rId29"/>
    <p:sldId id="323" r:id="rId30"/>
    <p:sldId id="322" r:id="rId3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1F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83" autoAdjust="0"/>
    <p:restoredTop sz="94660"/>
  </p:normalViewPr>
  <p:slideViewPr>
    <p:cSldViewPr snapToGrid="0">
      <p:cViewPr varScale="1">
        <p:scale>
          <a:sx n="58" d="100"/>
          <a:sy n="58" d="100"/>
        </p:scale>
        <p:origin x="-70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F6F8F4-C0DC-42F9-9CE8-44A2FF489E57}" type="datetimeFigureOut">
              <a:rPr lang="en-US" smtClean="0"/>
              <a:pPr/>
              <a:t>5/27/2013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347B9-CEFC-430C-ABA0-86CAD33D15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smtClean="0"/>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875A4DCB-562F-40B7-95A3-769184AEE0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A85682-E6A2-4CA2-B401-83AA717A5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437B48-0BE7-4CF1-8A92-466CE2ECBBB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CF908-4018-426D-809E-D0F0D7A02D0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AD5618-CCCB-44B1-8CA8-6E88D9BA0B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D65D01-D232-4EFA-8165-9EA9593EF3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FBF41E4-2AF3-437A-BAB7-D18BC0CAF2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12C626E-2BE1-4614-AFAE-F955EE1EE95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E1A539-3743-48F6-85E8-CD5C8F62F56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E89DC2-D130-4407-8701-3721A23E7BB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FB956-407C-40E9-948F-C2346164E8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Arial" charset="0"/>
              </a:defRPr>
            </a:lvl1pPr>
          </a:lstStyle>
          <a:p>
            <a:pPr>
              <a:defRPr/>
            </a:pPr>
            <a:fld id="{C6B77582-C591-4900-9482-81C07BE49CF5}"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upload.wikimedia.org/wikipedia/commons/0/0e/NewtonsLawOfUniversalGravitation.sv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Apologetics</a:t>
            </a:r>
          </a:p>
        </p:txBody>
      </p:sp>
      <p:sp>
        <p:nvSpPr>
          <p:cNvPr id="2051" name="Rectangle 3"/>
          <p:cNvSpPr>
            <a:spLocks noGrp="1" noChangeArrowheads="1"/>
          </p:cNvSpPr>
          <p:nvPr>
            <p:ph type="subTitle" idx="1"/>
          </p:nvPr>
        </p:nvSpPr>
        <p:spPr/>
        <p:txBody>
          <a:bodyPr/>
          <a:lstStyle/>
          <a:p>
            <a:pPr eaLnBrk="1" hangingPunct="1"/>
            <a:r>
              <a:rPr lang="en-US" sz="2400" dirty="0" smtClean="0"/>
              <a:t>Defending the faith: philosophical arguments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“Given the truth of the three premises, the conclusion is logically inescapable: God is the explanation of the existence of the universe” (Craig 63).</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lvl="0" indent="-514350">
              <a:buFont typeface="+mj-lt"/>
              <a:buAutoNum type="arabicPeriod"/>
            </a:pPr>
            <a:r>
              <a:rPr lang="en-US" dirty="0" smtClean="0">
                <a:effectLst>
                  <a:outerShdw blurRad="38100" dist="38100" dir="2700000" algn="tl">
                    <a:srgbClr val="000000">
                      <a:alpha val="43137"/>
                    </a:srgbClr>
                  </a:outerShdw>
                </a:effectLst>
              </a:rPr>
              <a:t>Whatever begins to exist has a cause.</a:t>
            </a:r>
          </a:p>
          <a:p>
            <a:pPr marL="514350" lvl="0" indent="-514350">
              <a:buFont typeface="+mj-lt"/>
              <a:buAutoNum type="arabicPeriod"/>
            </a:pPr>
            <a:r>
              <a:rPr lang="en-US" dirty="0" smtClean="0">
                <a:effectLst>
                  <a:outerShdw blurRad="38100" dist="38100" dir="2700000" algn="tl">
                    <a:srgbClr val="000000">
                      <a:alpha val="43137"/>
                    </a:srgbClr>
                  </a:outerShdw>
                </a:effectLst>
              </a:rPr>
              <a:t>The universe began to exist.  </a:t>
            </a:r>
          </a:p>
          <a:p>
            <a:pPr marL="514350" lvl="0" indent="-514350">
              <a:buFont typeface="+mj-lt"/>
              <a:buAutoNum type="arabicPeriod"/>
            </a:pPr>
            <a:r>
              <a:rPr lang="en-US" dirty="0" smtClean="0">
                <a:effectLst>
                  <a:outerShdw blurRad="38100" dist="38100" dir="2700000" algn="tl">
                    <a:srgbClr val="000000">
                      <a:alpha val="43137"/>
                    </a:srgbClr>
                  </a:outerShdw>
                </a:effectLst>
              </a:rPr>
              <a:t>The universe has a cause.  </a:t>
            </a:r>
          </a:p>
          <a:p>
            <a:pPr eaLnBrk="1" hangingPunct="1"/>
            <a:endParaRPr lang="en-US" dirty="0" smtClean="0"/>
          </a:p>
          <a:p>
            <a:pPr eaLnBrk="1" hangingPunct="1"/>
            <a:endParaRPr lang="en-US" dirty="0" smtClean="0"/>
          </a:p>
        </p:txBody>
      </p:sp>
      <p:sp>
        <p:nvSpPr>
          <p:cNvPr id="4" name="TextBox 3"/>
          <p:cNvSpPr txBox="1"/>
          <p:nvPr/>
        </p:nvSpPr>
        <p:spPr>
          <a:xfrm>
            <a:off x="7135318" y="1618939"/>
            <a:ext cx="1918741" cy="1200329"/>
          </a:xfrm>
          <a:prstGeom prst="rect">
            <a:avLst/>
          </a:prstGeom>
          <a:noFill/>
        </p:spPr>
        <p:txBody>
          <a:bodyPr wrap="square" rtlCol="0">
            <a:spAutoFit/>
          </a:bodyPr>
          <a:lstStyle/>
          <a:p>
            <a:r>
              <a:rPr lang="en-US" dirty="0" smtClean="0"/>
              <a:t>The Cosmological (or </a:t>
            </a:r>
            <a:r>
              <a:rPr lang="en-US" dirty="0" err="1" smtClean="0"/>
              <a:t>kalam</a:t>
            </a:r>
            <a:r>
              <a:rPr lang="en-US" dirty="0" smtClean="0"/>
              <a:t>) Argument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That the universe began to exist is supported by the best astrophysical evidence today—that the universe is not eternal in the past, but came into being sometime in the finite past. </a:t>
            </a:r>
          </a:p>
          <a:p>
            <a:pPr eaLnBrk="1" hangingPunct="1"/>
            <a:r>
              <a:rPr lang="en-US" dirty="0" smtClean="0">
                <a:effectLst>
                  <a:outerShdw blurRad="38100" dist="38100" dir="2700000" algn="tl">
                    <a:srgbClr val="000000">
                      <a:alpha val="43137"/>
                    </a:srgbClr>
                  </a:outerShdw>
                </a:effectLst>
              </a:rPr>
              <a:t>The universe had to have a transcendent cause.</a:t>
            </a:r>
          </a:p>
          <a:p>
            <a:pPr eaLnBrk="1" hangingPunct="1">
              <a:buNone/>
            </a:pPr>
            <a:endParaRPr lang="en-US" dirty="0" smtClean="0">
              <a:effectLst>
                <a:outerShdw blurRad="38100" dist="38100" dir="2700000" algn="tl">
                  <a:srgbClr val="000000">
                    <a:alpha val="43137"/>
                  </a:srgbClr>
                </a:outerShdw>
              </a:effectLst>
            </a:endParaRP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p:txBody>
      </p:sp>
      <p:pic>
        <p:nvPicPr>
          <p:cNvPr id="1026" name="Picture 2" descr="http://scienceblogs.com/startswithabang/upload/2011/06/defining_the_big_bang/bigbang.jpeg"/>
          <p:cNvPicPr>
            <a:picLocks noChangeAspect="1" noChangeArrowheads="1"/>
          </p:cNvPicPr>
          <p:nvPr/>
        </p:nvPicPr>
        <p:blipFill>
          <a:blip r:embed="rId2" cstate="print"/>
          <a:srcRect/>
          <a:stretch>
            <a:fillRect/>
          </a:stretch>
        </p:blipFill>
        <p:spPr bwMode="auto">
          <a:xfrm>
            <a:off x="742171" y="1657021"/>
            <a:ext cx="7038975" cy="3952876"/>
          </a:xfrm>
          <a:prstGeom prst="rect">
            <a:avLst/>
          </a:prstGeom>
          <a:noFill/>
        </p:spPr>
      </p:pic>
      <p:sp>
        <p:nvSpPr>
          <p:cNvPr id="6" name="TextBox 5"/>
          <p:cNvSpPr txBox="1"/>
          <p:nvPr/>
        </p:nvSpPr>
        <p:spPr>
          <a:xfrm>
            <a:off x="828135" y="5863139"/>
            <a:ext cx="6763110" cy="769441"/>
          </a:xfrm>
          <a:prstGeom prst="rect">
            <a:avLst/>
          </a:prstGeom>
          <a:noFill/>
        </p:spPr>
        <p:txBody>
          <a:bodyPr wrap="square" rtlCol="0">
            <a:spAutoFit/>
          </a:bodyPr>
          <a:lstStyle/>
          <a:p>
            <a:r>
              <a:rPr lang="en-US" sz="2000" dirty="0" smtClean="0">
                <a:effectLst>
                  <a:outerShdw blurRad="38100" dist="38100" dir="2700000" algn="tl">
                    <a:srgbClr val="000000">
                      <a:alpha val="43137"/>
                    </a:srgbClr>
                  </a:outerShdw>
                </a:effectLst>
              </a:rPr>
              <a:t>The universe had a beginning (called the “Big Bang”) but could not </a:t>
            </a:r>
            <a:r>
              <a:rPr lang="en-US" sz="2400" dirty="0" smtClean="0">
                <a:effectLst>
                  <a:outerShdw blurRad="38100" dist="38100" dir="2700000" algn="tl">
                    <a:srgbClr val="000000">
                      <a:alpha val="43137"/>
                    </a:srgbClr>
                  </a:outerShdw>
                </a:effectLst>
              </a:rPr>
              <a:t>have</a:t>
            </a:r>
            <a:r>
              <a:rPr lang="en-US" sz="2000" dirty="0" smtClean="0">
                <a:effectLst>
                  <a:outerShdw blurRad="38100" dist="38100" dir="2700000" algn="tl">
                    <a:srgbClr val="000000">
                      <a:alpha val="43137"/>
                    </a:srgbClr>
                  </a:outerShdw>
                </a:effectLst>
              </a:rPr>
              <a:t> begun from nothing.</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Some people try to say that the universe popped into existence without a cause.  </a:t>
            </a:r>
          </a:p>
          <a:p>
            <a:pPr eaLnBrk="1" hangingPunct="1"/>
            <a:r>
              <a:rPr lang="en-US" dirty="0" smtClean="0">
                <a:effectLst>
                  <a:outerShdw blurRad="38100" dist="38100" dir="2700000" algn="tl">
                    <a:srgbClr val="000000">
                      <a:alpha val="43137"/>
                    </a:srgbClr>
                  </a:outerShdw>
                </a:effectLst>
              </a:rPr>
              <a:t>But the first premise is the one that is the most obviously true—that </a:t>
            </a:r>
            <a:r>
              <a:rPr lang="en-US" i="1" dirty="0" smtClean="0">
                <a:effectLst>
                  <a:outerShdw blurRad="38100" dist="38100" dir="2700000" algn="tl">
                    <a:srgbClr val="000000">
                      <a:alpha val="43137"/>
                    </a:srgbClr>
                  </a:outerShdw>
                </a:effectLst>
              </a:rPr>
              <a:t>out of nothing, nothing comes</a:t>
            </a:r>
            <a:r>
              <a:rPr lang="en-US" dirty="0" smtClean="0">
                <a:effectLst>
                  <a:outerShdw blurRad="38100" dist="38100" dir="2700000" algn="tl">
                    <a:srgbClr val="000000">
                      <a:alpha val="43137"/>
                    </a:srgbClr>
                  </a:outerShdw>
                </a:effectLst>
              </a:rPr>
              <a:t>.  </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Some atheists say that the universe came from nothing, by nothing, and for nothing.  But that’s worse than magic and is metaphysically absurd.</a:t>
            </a:r>
          </a:p>
          <a:p>
            <a:pPr eaLnBrk="1" hangingPunct="1">
              <a:buNone/>
            </a:pPr>
            <a:endParaRPr lang="en-US"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A definition of atheism:</a:t>
            </a:r>
          </a:p>
          <a:p>
            <a:pPr lvl="1" eaLnBrk="1" hangingPunct="1"/>
            <a:r>
              <a:rPr lang="en-US" dirty="0" smtClean="0">
                <a:effectLst>
                  <a:outerShdw blurRad="38100" dist="38100" dir="2700000" algn="tl">
                    <a:srgbClr val="000000">
                      <a:alpha val="43137"/>
                    </a:srgbClr>
                  </a:outerShdw>
                </a:effectLst>
              </a:rPr>
              <a:t>The belief that there was nothing and nothing happened to nothing and then nothing magically exploded for no reason, creating everything and then a bunch of everything magically rearranged itself for no reason whatsoever into self-replicating bits which then turned into dinosaurs.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indent="-514350">
              <a:buFont typeface="+mj-lt"/>
              <a:buAutoNum type="arabicPeriod"/>
            </a:pPr>
            <a:r>
              <a:rPr lang="en-US" dirty="0" smtClean="0">
                <a:effectLst>
                  <a:outerShdw blurRad="38100" dist="38100" dir="2700000" algn="tl">
                    <a:srgbClr val="000000">
                      <a:alpha val="43137"/>
                    </a:srgbClr>
                  </a:outerShdw>
                </a:effectLst>
              </a:rPr>
              <a:t>The fine-tuning of the universe is due to physical necessity, chance, or design.</a:t>
            </a:r>
          </a:p>
          <a:p>
            <a:pPr marL="514350" indent="-514350">
              <a:buFont typeface="+mj-lt"/>
              <a:buAutoNum type="arabicPeriod"/>
            </a:pPr>
            <a:r>
              <a:rPr lang="en-US" dirty="0" smtClean="0">
                <a:effectLst>
                  <a:outerShdw blurRad="38100" dist="38100" dir="2700000" algn="tl">
                    <a:srgbClr val="000000">
                      <a:alpha val="43137"/>
                    </a:srgbClr>
                  </a:outerShdw>
                </a:effectLst>
              </a:rPr>
              <a:t>It is not due to physical necessity or chance.</a:t>
            </a:r>
          </a:p>
          <a:p>
            <a:pPr marL="514350" indent="-514350">
              <a:buFont typeface="+mj-lt"/>
              <a:buAutoNum type="arabicPeriod"/>
            </a:pPr>
            <a:r>
              <a:rPr lang="en-US" dirty="0" smtClean="0">
                <a:effectLst>
                  <a:outerShdw blurRad="38100" dist="38100" dir="2700000" algn="tl">
                    <a:srgbClr val="000000">
                      <a:alpha val="43137"/>
                    </a:srgbClr>
                  </a:outerShdw>
                </a:effectLst>
              </a:rPr>
              <a:t>Therefore, it is due to design. </a:t>
            </a:r>
          </a:p>
          <a:p>
            <a:pPr eaLnBrk="1" hangingPunct="1">
              <a:buNone/>
            </a:pPr>
            <a:endParaRPr lang="en-US" dirty="0" smtClean="0">
              <a:effectLst>
                <a:outerShdw blurRad="38100" dist="38100" dir="2700000" algn="tl">
                  <a:srgbClr val="000000">
                    <a:alpha val="43137"/>
                  </a:srgbClr>
                </a:outerShdw>
              </a:effectLst>
            </a:endParaRPr>
          </a:p>
          <a:p>
            <a:pPr eaLnBrk="1" hangingPunct="1"/>
            <a:endParaRPr lang="en-US" dirty="0" smtClean="0">
              <a:effectLst>
                <a:outerShdw blurRad="38100" dist="38100" dir="2700000" algn="tl">
                  <a:srgbClr val="000000">
                    <a:alpha val="43137"/>
                  </a:srgbClr>
                </a:outerShdw>
              </a:effectLst>
            </a:endParaRPr>
          </a:p>
        </p:txBody>
      </p:sp>
      <p:sp>
        <p:nvSpPr>
          <p:cNvPr id="5" name="TextBox 4"/>
          <p:cNvSpPr txBox="1"/>
          <p:nvPr/>
        </p:nvSpPr>
        <p:spPr>
          <a:xfrm>
            <a:off x="7135318" y="1618939"/>
            <a:ext cx="1918741" cy="646331"/>
          </a:xfrm>
          <a:prstGeom prst="rect">
            <a:avLst/>
          </a:prstGeom>
          <a:noFill/>
        </p:spPr>
        <p:txBody>
          <a:bodyPr wrap="square" rtlCol="0">
            <a:spAutoFit/>
          </a:bodyPr>
          <a:lstStyle/>
          <a:p>
            <a:r>
              <a:rPr lang="en-US" dirty="0" smtClean="0"/>
              <a:t>The Design Argument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“Now what scientists have been surprised to discover is that these constants and quantities must fall into an extraordinarily narrow range of values for the universe to be life-permitting” (Craig 108).</a:t>
            </a:r>
          </a:p>
          <a:p>
            <a:pPr eaLnBrk="1" hangingPunct="1"/>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1026" name="Picture 2" descr="http://morethinking.wpengine.netdna-cdn.com/wp-content/uploads/2011/12/solar-system.jpg"/>
          <p:cNvPicPr>
            <a:picLocks noChangeAspect="1" noChangeArrowheads="1"/>
          </p:cNvPicPr>
          <p:nvPr/>
        </p:nvPicPr>
        <p:blipFill>
          <a:blip r:embed="rId2" cstate="print"/>
          <a:srcRect/>
          <a:stretch>
            <a:fillRect/>
          </a:stretch>
        </p:blipFill>
        <p:spPr bwMode="auto">
          <a:xfrm>
            <a:off x="920685" y="2062064"/>
            <a:ext cx="7424681" cy="34803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 information in this PowerPoint was taken from William Lane Craig’s book, </a:t>
            </a:r>
            <a:r>
              <a:rPr lang="en-US" i="1" dirty="0" smtClean="0">
                <a:effectLst>
                  <a:outerShdw blurRad="38100" dist="38100" dir="2700000" algn="tl">
                    <a:srgbClr val="000000">
                      <a:alpha val="43137"/>
                    </a:srgbClr>
                  </a:outerShdw>
                </a:effectLst>
              </a:rPr>
              <a:t>On Guard: Defending Your Faith with Reason and Precision </a:t>
            </a:r>
            <a:r>
              <a:rPr lang="en-US" dirty="0" smtClean="0">
                <a:effectLst>
                  <a:outerShdw blurRad="38100" dist="38100" dir="2700000" algn="tl">
                    <a:srgbClr val="000000">
                      <a:alpha val="43137"/>
                    </a:srgbClr>
                  </a:outerShdw>
                </a:effectLst>
              </a:rPr>
              <a:t>and from his podcasts and is used by permission.</a:t>
            </a:r>
          </a:p>
          <a:p>
            <a:pPr>
              <a:buNone/>
            </a:pPr>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fine tuning of the universe is so incredibly improbable that it excludes chance. </a:t>
            </a:r>
          </a:p>
          <a:p>
            <a:pPr eaLnBrk="1" hangingPunct="1"/>
            <a:r>
              <a:rPr lang="en-US" dirty="0" smtClean="0">
                <a:effectLst>
                  <a:outerShdw blurRad="38100" dist="38100" dir="2700000" algn="tl">
                    <a:srgbClr val="000000">
                      <a:alpha val="43137"/>
                    </a:srgbClr>
                  </a:outerShdw>
                </a:effectLst>
              </a:rPr>
              <a:t>One element would be the fine-tuned constants of physics, such as the gravitational constant. </a:t>
            </a:r>
          </a:p>
          <a:p>
            <a:pPr eaLnBrk="1" hangingPunct="1"/>
            <a:endParaRPr lang="en-US"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39938" name="Picture 2" descr="File:NewtonsLawOfUniversalGravitation.svg">
            <a:hlinkClick r:id="rId2"/>
          </p:cNvPr>
          <p:cNvPicPr>
            <a:picLocks noChangeAspect="1" noChangeArrowheads="1"/>
          </p:cNvPicPr>
          <p:nvPr/>
        </p:nvPicPr>
        <p:blipFill>
          <a:blip r:embed="rId3" cstate="print"/>
          <a:srcRect/>
          <a:stretch>
            <a:fillRect/>
          </a:stretch>
        </p:blipFill>
        <p:spPr bwMode="auto">
          <a:xfrm>
            <a:off x="931950" y="1601698"/>
            <a:ext cx="5204517" cy="3643162"/>
          </a:xfrm>
          <a:prstGeom prst="rect">
            <a:avLst/>
          </a:prstGeom>
          <a:noFill/>
        </p:spPr>
      </p:pic>
      <p:sp>
        <p:nvSpPr>
          <p:cNvPr id="5" name="TextBox 4"/>
          <p:cNvSpPr txBox="1"/>
          <p:nvPr/>
        </p:nvSpPr>
        <p:spPr>
          <a:xfrm>
            <a:off x="621099" y="5776874"/>
            <a:ext cx="5969479" cy="461665"/>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Newton’s law of universal gravitation.</a:t>
            </a:r>
            <a:endParaRPr lang="en-US"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Fine tuning of the universe is one of the sign posts to a Creator—the fine tuning of the initial conditions of the universe for life, which suggests that the universe is not the result of blind chance, but rather of intelligent design—even the initial conditions of the Big Bang.</a:t>
            </a:r>
          </a:p>
          <a:p>
            <a:pPr eaLnBrk="1" hangingPunct="1"/>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lvl="0" indent="-514350">
              <a:buFont typeface="+mj-lt"/>
              <a:buAutoNum type="arabicPeriod"/>
            </a:pPr>
            <a:r>
              <a:rPr lang="en-US" dirty="0" smtClean="0">
                <a:effectLst>
                  <a:outerShdw blurRad="38100" dist="38100" dir="2700000" algn="tl">
                    <a:srgbClr val="000000">
                      <a:alpha val="43137"/>
                    </a:srgbClr>
                  </a:outerShdw>
                </a:effectLst>
              </a:rPr>
              <a:t>If God does not exist, then objective moral values and duties do not exist.</a:t>
            </a:r>
          </a:p>
          <a:p>
            <a:pPr marL="514350" lvl="0" indent="-514350">
              <a:buFont typeface="+mj-lt"/>
              <a:buAutoNum type="arabicPeriod"/>
            </a:pPr>
            <a:r>
              <a:rPr lang="en-US" dirty="0" smtClean="0">
                <a:effectLst>
                  <a:outerShdw blurRad="38100" dist="38100" dir="2700000" algn="tl">
                    <a:srgbClr val="000000">
                      <a:alpha val="43137"/>
                    </a:srgbClr>
                  </a:outerShdw>
                </a:effectLst>
              </a:rPr>
              <a:t>Objective moral values and duties do exist.</a:t>
            </a:r>
          </a:p>
          <a:p>
            <a:pPr marL="514350" lvl="0" indent="-514350">
              <a:buFont typeface="+mj-lt"/>
              <a:buAutoNum type="arabicPeriod"/>
            </a:pPr>
            <a:r>
              <a:rPr lang="en-US" dirty="0" smtClean="0">
                <a:effectLst>
                  <a:outerShdw blurRad="38100" dist="38100" dir="2700000" algn="tl">
                    <a:srgbClr val="000000">
                      <a:alpha val="43137"/>
                    </a:srgbClr>
                  </a:outerShdw>
                </a:effectLst>
              </a:rPr>
              <a:t>Therefore, God exists.</a:t>
            </a:r>
          </a:p>
          <a:p>
            <a:pPr eaLnBrk="1" hangingPunct="1">
              <a:buNone/>
            </a:pPr>
            <a:endParaRPr lang="en-US" dirty="0" smtClean="0"/>
          </a:p>
        </p:txBody>
      </p:sp>
      <p:sp>
        <p:nvSpPr>
          <p:cNvPr id="4" name="TextBox 3"/>
          <p:cNvSpPr txBox="1"/>
          <p:nvPr/>
        </p:nvSpPr>
        <p:spPr>
          <a:xfrm>
            <a:off x="7135318" y="1618939"/>
            <a:ext cx="1918741" cy="646331"/>
          </a:xfrm>
          <a:prstGeom prst="rect">
            <a:avLst/>
          </a:prstGeom>
          <a:noFill/>
        </p:spPr>
        <p:txBody>
          <a:bodyPr wrap="square" rtlCol="0">
            <a:spAutoFit/>
          </a:bodyPr>
          <a:lstStyle/>
          <a:p>
            <a:r>
              <a:rPr lang="en-US" dirty="0" smtClean="0"/>
              <a:t>The Moral Argument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“Objective” means valid and binding independent of a person’s beliefs, such as knowing that the horrors of the Holocaust are objectively wrong.</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pic>
        <p:nvPicPr>
          <p:cNvPr id="43010" name="Picture 2" descr="http://imet.csus.edu/imet4/pbl/holocaust/66935a.jpg"/>
          <p:cNvPicPr>
            <a:picLocks noChangeAspect="1" noChangeArrowheads="1"/>
          </p:cNvPicPr>
          <p:nvPr/>
        </p:nvPicPr>
        <p:blipFill>
          <a:blip r:embed="rId2" cstate="print"/>
          <a:srcRect/>
          <a:stretch>
            <a:fillRect/>
          </a:stretch>
        </p:blipFill>
        <p:spPr bwMode="auto">
          <a:xfrm>
            <a:off x="1499182" y="1689327"/>
            <a:ext cx="6133257" cy="4408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In contrast to humans, animals don’t have moral values and duties; they aren’t moral agents. </a:t>
            </a:r>
          </a:p>
          <a:p>
            <a:pPr eaLnBrk="1" hangingPunct="1">
              <a:buNone/>
            </a:pPr>
            <a:endParaRPr lang="en-US" dirty="0" smtClean="0">
              <a:effectLst>
                <a:outerShdw blurRad="38100" dist="38100" dir="2700000" algn="tl">
                  <a:srgbClr val="000000">
                    <a:alpha val="43137"/>
                  </a:srgbClr>
                </a:outerShdw>
              </a:effectLst>
            </a:endParaRPr>
          </a:p>
          <a:p>
            <a:pPr eaLnBrk="1" hangingPunct="1"/>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People do have a sense of the goodness of love, or the evilness of torturing a child, for instance.  All we need to do is reflect on our experience.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Is there no moral difference between caring for a child and being a predator to that child?  Therefore, objective moral values are a proper basic belief.</a:t>
            </a:r>
          </a:p>
          <a:p>
            <a:r>
              <a:rPr lang="en-US" dirty="0" smtClean="0">
                <a:effectLst>
                  <a:outerShdw blurRad="38100" dist="38100" dir="2700000" algn="tl">
                    <a:srgbClr val="000000">
                      <a:alpha val="43137"/>
                    </a:srgbClr>
                  </a:outerShdw>
                </a:effectLst>
              </a:rPr>
              <a:t>However, in the absence of God, we are reduced to mere animals without objective morals.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“In a world without God, who’s to say whose values are right and whose are wrong?  There can be no objective right or wrong, only our culturally and personally relative, subjective judgments” (Craig 35).</a:t>
            </a:r>
          </a:p>
          <a:p>
            <a:r>
              <a:rPr lang="en-US" dirty="0" smtClean="0">
                <a:effectLst>
                  <a:outerShdw blurRad="38100" dist="38100" dir="2700000" algn="tl">
                    <a:srgbClr val="000000">
                      <a:alpha val="43137"/>
                    </a:srgbClr>
                  </a:outerShdw>
                </a:effectLst>
              </a:rPr>
              <a:t>Finally, “If God does not exist, then life is absurd” (Craig 30).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There are lots of good reasons to believe that God exists.  We will focus on six presented by William Lane Craig in </a:t>
            </a:r>
            <a:r>
              <a:rPr lang="en-US" i="1" dirty="0" smtClean="0">
                <a:effectLst>
                  <a:outerShdw blurRad="38100" dist="38100" dir="2700000" algn="tl">
                    <a:srgbClr val="000000">
                      <a:alpha val="43137"/>
                    </a:srgbClr>
                  </a:outerShdw>
                </a:effectLst>
              </a:rPr>
              <a:t>On Guard: Defending your Faith with Reason and Precision</a:t>
            </a:r>
            <a:r>
              <a:rPr lang="en-US" dirty="0" smtClean="0">
                <a:effectLst>
                  <a:outerShdw blurRad="38100" dist="38100" dir="2700000" algn="tl">
                    <a:srgbClr val="000000">
                      <a:alpha val="43137"/>
                    </a:srgbClr>
                  </a:outerShdw>
                </a:effectLst>
              </a:rPr>
              <a:t>.</a:t>
            </a:r>
          </a:p>
          <a:p>
            <a:pPr>
              <a:buNone/>
            </a:pPr>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Each of these arguments provide reason to believe in the existence of God.</a:t>
            </a:r>
          </a:p>
          <a:p>
            <a:pPr lvl="1"/>
            <a:r>
              <a:rPr lang="en-US" dirty="0" smtClean="0">
                <a:effectLst>
                  <a:outerShdw blurRad="38100" dist="38100" dir="2700000" algn="tl">
                    <a:srgbClr val="000000">
                      <a:alpha val="43137"/>
                    </a:srgbClr>
                  </a:outerShdw>
                </a:effectLst>
              </a:rPr>
              <a:t>The Argument from Contingency</a:t>
            </a:r>
          </a:p>
          <a:p>
            <a:pPr lvl="1"/>
            <a:r>
              <a:rPr lang="en-US" dirty="0" smtClean="0">
                <a:effectLst>
                  <a:outerShdw blurRad="38100" dist="38100" dir="2700000" algn="tl">
                    <a:srgbClr val="000000">
                      <a:alpha val="43137"/>
                    </a:srgbClr>
                  </a:outerShdw>
                </a:effectLst>
              </a:rPr>
              <a:t>The Cosmological Argument</a:t>
            </a:r>
          </a:p>
          <a:p>
            <a:pPr lvl="1"/>
            <a:r>
              <a:rPr lang="en-US" dirty="0" smtClean="0">
                <a:effectLst>
                  <a:outerShdw blurRad="38100" dist="38100" dir="2700000" algn="tl">
                    <a:srgbClr val="000000">
                      <a:alpha val="43137"/>
                    </a:srgbClr>
                  </a:outerShdw>
                </a:effectLst>
              </a:rPr>
              <a:t>The Design Argument</a:t>
            </a:r>
          </a:p>
          <a:p>
            <a:pPr lvl="1"/>
            <a:r>
              <a:rPr lang="en-US" dirty="0" smtClean="0">
                <a:effectLst>
                  <a:outerShdw blurRad="38100" dist="38100" dir="2700000" algn="tl">
                    <a:srgbClr val="000000">
                      <a:alpha val="43137"/>
                    </a:srgbClr>
                  </a:outerShdw>
                </a:effectLst>
              </a:rPr>
              <a:t>The Moral Argument</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lvl="0"/>
            <a:r>
              <a:rPr lang="en-US" dirty="0" smtClean="0">
                <a:effectLst>
                  <a:outerShdw blurRad="38100" dist="38100" dir="2700000" algn="tl">
                    <a:srgbClr val="000000">
                      <a:alpha val="43137"/>
                    </a:srgbClr>
                  </a:outerShdw>
                </a:effectLst>
              </a:rPr>
              <a:t>The argument from contingency (an explanation of why the universe exists).</a:t>
            </a:r>
          </a:p>
          <a:p>
            <a:pPr lvl="0"/>
            <a:r>
              <a:rPr lang="en-US" dirty="0" smtClean="0">
                <a:effectLst>
                  <a:outerShdw blurRad="38100" dist="38100" dir="2700000" algn="tl">
                    <a:srgbClr val="000000">
                      <a:alpha val="43137"/>
                    </a:srgbClr>
                  </a:outerShdw>
                </a:effectLst>
              </a:rPr>
              <a:t>The argument from the beginning of the universe (cosmological argument, which argues that the beginning of the universe had to have a transcendent cause).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lvl="0"/>
            <a:r>
              <a:rPr lang="en-US" dirty="0" smtClean="0"/>
              <a:t>The argument for design based on the fine-tuning of the universe for intelligent life.</a:t>
            </a:r>
          </a:p>
          <a:p>
            <a:pPr lvl="0"/>
            <a:r>
              <a:rPr lang="en-US" dirty="0" smtClean="0"/>
              <a:t>The moral argument, that God is the best explanation for why objective morals and duties exist.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lvl="0" indent="-514350">
              <a:buFont typeface="+mj-lt"/>
              <a:buAutoNum type="arabicPeriod"/>
            </a:pPr>
            <a:r>
              <a:rPr lang="en-US" dirty="0" smtClean="0"/>
              <a:t>Everything that exists has an explanation of its existence either in the necessity of its own nature or in an external cause.</a:t>
            </a:r>
          </a:p>
          <a:p>
            <a:pPr marL="514350" lvl="0" indent="-514350">
              <a:buFont typeface="+mj-lt"/>
              <a:buAutoNum type="arabicPeriod"/>
            </a:pPr>
            <a:r>
              <a:rPr lang="en-US" dirty="0" smtClean="0"/>
              <a:t>If the universe has an explanation of its existence, that explanation is God.</a:t>
            </a:r>
          </a:p>
          <a:p>
            <a:pPr marL="514350" lvl="0" indent="-514350">
              <a:buFont typeface="+mj-lt"/>
              <a:buAutoNum type="arabicPeriod"/>
            </a:pPr>
            <a:r>
              <a:rPr lang="en-US" dirty="0" smtClean="0"/>
              <a:t>The universe exists. </a:t>
            </a:r>
          </a:p>
          <a:p>
            <a:pPr eaLnBrk="1" hangingPunct="1"/>
            <a:endParaRPr lang="en-US" dirty="0" smtClean="0"/>
          </a:p>
          <a:p>
            <a:pPr eaLnBrk="1" hangingPunct="1"/>
            <a:endParaRPr lang="en-US" dirty="0" smtClean="0"/>
          </a:p>
        </p:txBody>
      </p:sp>
      <p:sp>
        <p:nvSpPr>
          <p:cNvPr id="4" name="TextBox 3"/>
          <p:cNvSpPr txBox="1"/>
          <p:nvPr/>
        </p:nvSpPr>
        <p:spPr>
          <a:xfrm>
            <a:off x="7135318" y="1618939"/>
            <a:ext cx="1918741" cy="923330"/>
          </a:xfrm>
          <a:prstGeom prst="rect">
            <a:avLst/>
          </a:prstGeom>
          <a:noFill/>
        </p:spPr>
        <p:txBody>
          <a:bodyPr wrap="square" rtlCol="0">
            <a:spAutoFit/>
          </a:bodyPr>
          <a:lstStyle/>
          <a:p>
            <a:r>
              <a:rPr lang="en-US" dirty="0" smtClean="0"/>
              <a:t>The Argument from Contingency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If the premises are true, then the conclusion is true.</a:t>
            </a:r>
          </a:p>
          <a:p>
            <a:r>
              <a:rPr lang="en-US" dirty="0" smtClean="0">
                <a:effectLst>
                  <a:outerShdw blurRad="38100" dist="38100" dir="2700000" algn="tl">
                    <a:srgbClr val="000000">
                      <a:alpha val="43137"/>
                    </a:srgbClr>
                  </a:outerShdw>
                </a:effectLst>
              </a:rPr>
              <a:t>Something is “contingent” means that it could not exist—that it does exist, but it doesn’t have to exist (e.g. we are contingent on our parents for having existed).  </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Something non-contingent exists independently, necessarily and for which non-existence is impossible—a being who cannot </a:t>
            </a:r>
            <a:r>
              <a:rPr lang="en-US" i="1" dirty="0" smtClean="0">
                <a:effectLst>
                  <a:outerShdw blurRad="38100" dist="38100" dir="2700000" algn="tl">
                    <a:srgbClr val="000000">
                      <a:alpha val="43137"/>
                    </a:srgbClr>
                  </a:outerShdw>
                </a:effectLst>
              </a:rPr>
              <a:t>not</a:t>
            </a:r>
            <a:r>
              <a:rPr lang="en-US" dirty="0" smtClean="0">
                <a:effectLst>
                  <a:outerShdw blurRad="38100" dist="38100" dir="2700000" algn="tl">
                    <a:srgbClr val="000000">
                      <a:alpha val="43137"/>
                    </a:srgbClr>
                  </a:outerShdw>
                </a:effectLst>
              </a:rPr>
              <a:t> exist. </a:t>
            </a:r>
          </a:p>
          <a:p>
            <a:r>
              <a:rPr lang="en-US" dirty="0" smtClean="0">
                <a:effectLst>
                  <a:outerShdw blurRad="38100" dist="38100" dir="2700000" algn="tl">
                    <a:srgbClr val="000000">
                      <a:alpha val="43137"/>
                    </a:srgbClr>
                  </a:outerShdw>
                </a:effectLst>
              </a:rPr>
              <a:t>“The explanation of God’s existence lies in the necessity of His own [eternally existent] nature” (Craig 56).</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God is unlike the universe, which came to exist.</a:t>
            </a:r>
          </a:p>
          <a:p>
            <a:r>
              <a:rPr lang="en-US" dirty="0" smtClean="0">
                <a:effectLst>
                  <a:outerShdw blurRad="38100" dist="38100" dir="2700000" algn="tl">
                    <a:srgbClr val="000000">
                      <a:alpha val="43137"/>
                    </a:srgbClr>
                  </a:outerShdw>
                </a:effectLst>
              </a:rPr>
              <a:t>“No one thinks that every particle in the universe exists by a necessity of its own nature.  It follows that neither does the universe composed of such particles exist by a necessity of its own nature” (Craig 62).</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1625</TotalTime>
  <Words>1027</Words>
  <Application>Microsoft Office PowerPoint</Application>
  <PresentationFormat>On-screen Show (4:3)</PresentationFormat>
  <Paragraphs>85</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Focused senses design template</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146</cp:revision>
  <dcterms:created xsi:type="dcterms:W3CDTF">2008-02-11T10:50:27Z</dcterms:created>
  <dcterms:modified xsi:type="dcterms:W3CDTF">2013-05-27T11:53:03Z</dcterms:modified>
</cp:coreProperties>
</file>