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6"/>
  </p:notesMasterIdLst>
  <p:sldIdLst>
    <p:sldId id="256" r:id="rId2"/>
    <p:sldId id="344" r:id="rId3"/>
    <p:sldId id="403" r:id="rId4"/>
    <p:sldId id="345" r:id="rId5"/>
    <p:sldId id="404" r:id="rId6"/>
    <p:sldId id="346" r:id="rId7"/>
    <p:sldId id="347" r:id="rId8"/>
    <p:sldId id="348" r:id="rId9"/>
    <p:sldId id="349" r:id="rId10"/>
    <p:sldId id="350" r:id="rId11"/>
    <p:sldId id="351" r:id="rId12"/>
    <p:sldId id="352" r:id="rId13"/>
    <p:sldId id="353" r:id="rId14"/>
    <p:sldId id="406" r:id="rId15"/>
    <p:sldId id="359" r:id="rId16"/>
    <p:sldId id="360" r:id="rId17"/>
    <p:sldId id="361" r:id="rId18"/>
    <p:sldId id="362" r:id="rId19"/>
    <p:sldId id="407" r:id="rId20"/>
    <p:sldId id="363" r:id="rId21"/>
    <p:sldId id="364" r:id="rId22"/>
    <p:sldId id="365" r:id="rId23"/>
    <p:sldId id="366" r:id="rId24"/>
    <p:sldId id="367" r:id="rId25"/>
    <p:sldId id="354" r:id="rId26"/>
    <p:sldId id="355" r:id="rId27"/>
    <p:sldId id="356" r:id="rId28"/>
    <p:sldId id="357" r:id="rId29"/>
    <p:sldId id="368" r:id="rId30"/>
    <p:sldId id="369" r:id="rId31"/>
    <p:sldId id="370" r:id="rId32"/>
    <p:sldId id="371" r:id="rId33"/>
    <p:sldId id="372" r:id="rId34"/>
    <p:sldId id="373" r:id="rId35"/>
    <p:sldId id="374" r:id="rId36"/>
    <p:sldId id="375" r:id="rId37"/>
    <p:sldId id="376" r:id="rId38"/>
    <p:sldId id="378" r:id="rId39"/>
    <p:sldId id="379" r:id="rId40"/>
    <p:sldId id="380" r:id="rId41"/>
    <p:sldId id="381" r:id="rId42"/>
    <p:sldId id="382" r:id="rId43"/>
    <p:sldId id="383" r:id="rId44"/>
    <p:sldId id="384" r:id="rId45"/>
    <p:sldId id="385" r:id="rId46"/>
    <p:sldId id="386" r:id="rId47"/>
    <p:sldId id="387" r:id="rId48"/>
    <p:sldId id="390" r:id="rId49"/>
    <p:sldId id="391" r:id="rId50"/>
    <p:sldId id="392" r:id="rId51"/>
    <p:sldId id="393" r:id="rId52"/>
    <p:sldId id="394" r:id="rId53"/>
    <p:sldId id="395" r:id="rId54"/>
    <p:sldId id="396" r:id="rId55"/>
    <p:sldId id="397" r:id="rId56"/>
    <p:sldId id="398" r:id="rId57"/>
    <p:sldId id="399" r:id="rId58"/>
    <p:sldId id="400" r:id="rId59"/>
    <p:sldId id="388" r:id="rId60"/>
    <p:sldId id="389" r:id="rId61"/>
    <p:sldId id="358" r:id="rId62"/>
    <p:sldId id="401" r:id="rId63"/>
    <p:sldId id="402" r:id="rId64"/>
    <p:sldId id="405" r:id="rId6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1F1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50" autoAdjust="0"/>
    <p:restoredTop sz="94660"/>
  </p:normalViewPr>
  <p:slideViewPr>
    <p:cSldViewPr snapToGrid="0">
      <p:cViewPr varScale="1">
        <p:scale>
          <a:sx n="68" d="100"/>
          <a:sy n="68" d="100"/>
        </p:scale>
        <p:origin x="-121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F6F8F4-C0DC-42F9-9CE8-44A2FF489E57}" type="datetimeFigureOut">
              <a:rPr lang="en-US" smtClean="0"/>
              <a:pPr/>
              <a:t>2/7/2012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F347B9-CEFC-430C-ABA0-86CAD33D15F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smtClean="0"/>
            </a:lvl1pPr>
          </a:lstStyle>
          <a:p>
            <a:pPr>
              <a:defRPr/>
            </a:pPr>
            <a:endParaRPr lang="en-US"/>
          </a:p>
        </p:txBody>
      </p:sp>
      <p:sp>
        <p:nvSpPr>
          <p:cNvPr id="5" name="Rectangle 5"/>
          <p:cNvSpPr>
            <a:spLocks noGrp="1" noChangeArrowheads="1"/>
          </p:cNvSpPr>
          <p:nvPr>
            <p:ph type="ftr" sz="quarter" idx="11"/>
          </p:nvPr>
        </p:nvSpPr>
        <p:spPr/>
        <p:txBody>
          <a:bodyPr/>
          <a:lstStyle>
            <a:lvl1pPr>
              <a:defRPr smtClean="0"/>
            </a:lvl1pPr>
          </a:lstStyle>
          <a:p>
            <a:pPr>
              <a:defRPr/>
            </a:pPr>
            <a:endParaRPr lang="en-US"/>
          </a:p>
        </p:txBody>
      </p:sp>
      <p:sp>
        <p:nvSpPr>
          <p:cNvPr id="6" name="Rectangle 6"/>
          <p:cNvSpPr>
            <a:spLocks noGrp="1" noChangeArrowheads="1"/>
          </p:cNvSpPr>
          <p:nvPr>
            <p:ph type="sldNum" sz="quarter" idx="12"/>
          </p:nvPr>
        </p:nvSpPr>
        <p:spPr/>
        <p:txBody>
          <a:bodyPr/>
          <a:lstStyle>
            <a:lvl1pPr>
              <a:defRPr smtClean="0"/>
            </a:lvl1pPr>
          </a:lstStyle>
          <a:p>
            <a:pPr>
              <a:defRPr/>
            </a:pPr>
            <a:fld id="{875A4DCB-562F-40B7-95A3-769184AEE0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A85682-E6A2-4CA2-B401-83AA717A5E4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0437B48-0BE7-4CF1-8A92-466CE2ECBBB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ECF908-4018-426D-809E-D0F0D7A02D0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AD5618-CCCB-44B1-8CA8-6E88D9BA0B4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0D65D01-D232-4EFA-8165-9EA9593EF32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FBF41E4-2AF3-437A-BAB7-D18BC0CAF2A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12C626E-2BE1-4614-AFAE-F955EE1EE95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5E1A539-3743-48F6-85E8-CD5C8F62F56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E89DC2-D130-4407-8701-3721A23E7BB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3DFB956-407C-40E9-948F-C2346164E8A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smtClean="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atin typeface="Arial" charset="0"/>
              </a:defRPr>
            </a:lvl1pPr>
          </a:lstStyle>
          <a:p>
            <a:pPr>
              <a:defRPr/>
            </a:pPr>
            <a:fld id="{C6B77582-C591-4900-9482-81C07BE49CF5}"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Apologetics</a:t>
            </a:r>
          </a:p>
        </p:txBody>
      </p:sp>
      <p:sp>
        <p:nvSpPr>
          <p:cNvPr id="2051" name="Rectangle 3"/>
          <p:cNvSpPr>
            <a:spLocks noGrp="1" noChangeArrowheads="1"/>
          </p:cNvSpPr>
          <p:nvPr>
            <p:ph type="subTitle" idx="1"/>
          </p:nvPr>
        </p:nvSpPr>
        <p:spPr/>
        <p:txBody>
          <a:bodyPr/>
          <a:lstStyle/>
          <a:p>
            <a:pPr eaLnBrk="1" hangingPunct="1"/>
            <a:r>
              <a:rPr lang="en-US" sz="2400" dirty="0" smtClean="0"/>
              <a:t>Defending the faith: the Resurrection of Christ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This kind of beating often resulted in the victim going into hypovolemic shock.  Hypovolemic shock means “the person is suffering the effects of losing a large amount of blood…This does four things.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First, the heart races to try to pump blood that isn’t there; second, the blood pressure drops, causing fainting or collapse; third, the kidneys stop producing urine to maintain what volume is left;… </a:t>
            </a:r>
          </a:p>
          <a:p>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…and fourth, the person becomes very thirsty as the body craves fluids to replace the lost blood volume” (Strobel 196).</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This means that Jesus could not have survived the passion and “swooned” in the tomb until He revived.</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pic>
        <p:nvPicPr>
          <p:cNvPr id="81922" name="Picture 2" descr="http://denisefath.com/wp-content/uploads/2011/09/JesusCross.jpg"/>
          <p:cNvPicPr>
            <a:picLocks noChangeAspect="1" noChangeArrowheads="1"/>
          </p:cNvPicPr>
          <p:nvPr/>
        </p:nvPicPr>
        <p:blipFill>
          <a:blip r:embed="rId2" cstate="print"/>
          <a:srcRect/>
          <a:stretch>
            <a:fillRect/>
          </a:stretch>
        </p:blipFill>
        <p:spPr bwMode="auto">
          <a:xfrm>
            <a:off x="1899242" y="1466193"/>
            <a:ext cx="3413721" cy="5114283"/>
          </a:xfrm>
          <a:prstGeom prst="rect">
            <a:avLst/>
          </a:prstGeom>
          <a:ln w="38100">
            <a:solidFill>
              <a:srgbClr val="2C1F16"/>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What about the burial preparations, the grave clothes, the tomb, the stone, the seal and the guards?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 great many details are given in the New Testament about these things (e.g. Mt. 27:59-66; Mk. 16:1; Jn. 19:38-41; 20:3-9) and these have been generally confirmed as accurate (see McDowell, pages 205-215).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Further, we have more detail about these things than we do about the death of any other person in antiquity.</a:t>
            </a:r>
          </a:p>
          <a:p>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Jesus’ tomb would have been known by anyone inquiring about his death.  But it’s remarkable that no one claimed that He was, in fact, in it.  No body was ever produced.</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pic>
        <p:nvPicPr>
          <p:cNvPr id="82946" name="Picture 2" descr="http://pastormattblog.com/wp-content/uploads/2010/01/empty-tomb1.jpg"/>
          <p:cNvPicPr>
            <a:picLocks noChangeAspect="1" noChangeArrowheads="1"/>
          </p:cNvPicPr>
          <p:nvPr/>
        </p:nvPicPr>
        <p:blipFill>
          <a:blip r:embed="rId2" cstate="print"/>
          <a:srcRect/>
          <a:stretch>
            <a:fillRect/>
          </a:stretch>
        </p:blipFill>
        <p:spPr bwMode="auto">
          <a:xfrm>
            <a:off x="1227630" y="1489950"/>
            <a:ext cx="6339818" cy="4764469"/>
          </a:xfrm>
          <a:prstGeom prst="rect">
            <a:avLst/>
          </a:prstGeom>
          <a:ln w="28575">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Are the events concerning the death, burial, and resurrection historically true?</a:t>
            </a:r>
          </a:p>
          <a:p>
            <a:r>
              <a:rPr lang="en-US" dirty="0" smtClean="0"/>
              <a:t>We will examine several questions and answers to show the historicity of these events.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Did Jesus predict His resurrection?</a:t>
            </a:r>
          </a:p>
          <a:p>
            <a:r>
              <a:rPr lang="en-US" dirty="0" smtClean="0"/>
              <a:t>Yes, each of the Gospels record that Jesus predicted his death and resurrection: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i="1" dirty="0" smtClean="0"/>
              <a:t>“We are going up to Jerusalem, and the Son of Man will be betrayed to the chief priests and the teachers of the law. </a:t>
            </a:r>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i="1" dirty="0" smtClean="0"/>
              <a:t>They will condemn him to death and will turn him over to the Gentiles to be mocked and flogged and crucified. On the third day he will be raised to life!”</a:t>
            </a:r>
            <a:r>
              <a:rPr lang="en-US" dirty="0" smtClean="0"/>
              <a:t> (Matthew 20:18–19, NIV84)</a:t>
            </a:r>
          </a:p>
          <a:p>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t>
            </a:r>
            <a:r>
              <a:rPr lang="en-US" i="1" dirty="0" smtClean="0"/>
              <a:t>As they were coming down the mountain, Jesus gave them orders not to tell anyone what they had seen until the Son of Man had risen from the dead. They kept the matter to themselves, discussing what ‘rising from the dead’ meant. </a:t>
            </a:r>
            <a:r>
              <a:rPr lang="en-US" dirty="0" smtClean="0"/>
              <a:t>” (Mark 9:9–10, NIV84)</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t>
            </a:r>
            <a:r>
              <a:rPr lang="en-US" i="1" dirty="0" smtClean="0"/>
              <a:t>And he said, ‘The Son of Man must suffer many things and be rejected by the elders, chief priests and teachers of the law, and he must be killed and on the third day be raised to life.’</a:t>
            </a:r>
            <a:r>
              <a:rPr lang="en-US" dirty="0" smtClean="0"/>
              <a:t>” (Luke 9:22, NIV84)</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t>
            </a:r>
            <a:r>
              <a:rPr lang="en-US" i="1" dirty="0" smtClean="0"/>
              <a:t>Then the Jews demanded of him, ‘What miraculous sign can you show us to prove your authority to do all this?’ Jesus answered them, ‘Destroy this temple, and I will raise it again in three days.’</a:t>
            </a:r>
            <a:endParaRPr 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i="1" dirty="0" smtClean="0"/>
              <a:t>The Jews replied, ‘It has taken forty-six years to build this temple, and you are going to raise it in three days?’ But the temple he had spoken of was his body. </a:t>
            </a:r>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i="1" dirty="0" smtClean="0"/>
              <a:t>After he was raised from the dead, his disciples recalled what he had said. Then they believed the Scripture and the words that Jesus had spoken.</a:t>
            </a:r>
            <a:r>
              <a:rPr lang="en-US" dirty="0" smtClean="0"/>
              <a:t>” (John 2:18–22, NIV84)</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Do only the Gospels record the testimony of the disciples about the empty tomb?</a:t>
            </a:r>
          </a:p>
          <a:p>
            <a:r>
              <a:rPr lang="en-US" dirty="0" smtClean="0"/>
              <a:t>No, Peter implies this in Acts 2:24 and Paul does so as well in Acts 13:29-31.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What eyewitness accounts do we have of the resurrection?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pic>
        <p:nvPicPr>
          <p:cNvPr id="62466" name="Picture 2" descr="http://3.bp.blogspot.com/-B-yvnyniSuQ/TbSVOvmx6LI/AAAAAAAAABs/y9uRYGLuUNk/s1600/jesus_resurrection.jpg"/>
          <p:cNvPicPr>
            <a:picLocks noChangeAspect="1" noChangeArrowheads="1"/>
          </p:cNvPicPr>
          <p:nvPr/>
        </p:nvPicPr>
        <p:blipFill>
          <a:blip r:embed="rId2" cstate="print"/>
          <a:srcRect/>
          <a:stretch>
            <a:fillRect/>
          </a:stretch>
        </p:blipFill>
        <p:spPr bwMode="auto">
          <a:xfrm>
            <a:off x="1889780" y="1488582"/>
            <a:ext cx="3407432" cy="4805354"/>
          </a:xfrm>
          <a:prstGeom prst="rect">
            <a:avLst/>
          </a:prstGeom>
          <a:ln w="28575">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graphicFrame>
        <p:nvGraphicFramePr>
          <p:cNvPr id="4" name="Table 3"/>
          <p:cNvGraphicFramePr>
            <a:graphicFrameLocks noGrp="1"/>
          </p:cNvGraphicFramePr>
          <p:nvPr/>
        </p:nvGraphicFramePr>
        <p:xfrm>
          <a:off x="394138" y="1639611"/>
          <a:ext cx="8355724" cy="4699142"/>
        </p:xfrm>
        <a:graphic>
          <a:graphicData uri="http://schemas.openxmlformats.org/drawingml/2006/table">
            <a:tbl>
              <a:tblPr/>
              <a:tblGrid>
                <a:gridCol w="5738648"/>
                <a:gridCol w="2617076"/>
              </a:tblGrid>
              <a:tr h="356543">
                <a:tc>
                  <a:txBody>
                    <a:bodyPr/>
                    <a:lstStyle/>
                    <a:p>
                      <a:pPr marL="0" marR="0" algn="ctr">
                        <a:lnSpc>
                          <a:spcPct val="115000"/>
                        </a:lnSpc>
                        <a:spcBef>
                          <a:spcPts val="0"/>
                        </a:spcBef>
                        <a:spcAft>
                          <a:spcPts val="600"/>
                        </a:spcAft>
                      </a:pPr>
                      <a:r>
                        <a:rPr lang="en-US" sz="2400" b="1" dirty="0">
                          <a:solidFill>
                            <a:srgbClr val="000000"/>
                          </a:solidFill>
                          <a:latin typeface="Calibri"/>
                          <a:ea typeface="Calibri"/>
                          <a:cs typeface="Times New Roman"/>
                        </a:rPr>
                        <a:t>Person(s</a:t>
                      </a:r>
                      <a:r>
                        <a:rPr lang="en-US" sz="2000" b="1" dirty="0">
                          <a:solidFill>
                            <a:srgbClr val="000000"/>
                          </a:solidFill>
                          <a:latin typeface="Calibri"/>
                          <a:ea typeface="Calibri"/>
                          <a:cs typeface="Times New Roman"/>
                        </a:rPr>
                        <a:t>)</a:t>
                      </a:r>
                      <a:endParaRPr lang="en-US" sz="2000" dirty="0">
                        <a:solidFill>
                          <a:srgbClr val="000000"/>
                        </a:solidFill>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600"/>
                        </a:spcAft>
                      </a:pPr>
                      <a:r>
                        <a:rPr lang="en-US" sz="2400" b="1" dirty="0">
                          <a:solidFill>
                            <a:srgbClr val="000000"/>
                          </a:solidFill>
                          <a:latin typeface="Calibri"/>
                          <a:ea typeface="Calibri"/>
                          <a:cs typeface="Times New Roman"/>
                        </a:rPr>
                        <a:t>NT Account(s)</a:t>
                      </a:r>
                      <a:endParaRPr lang="en-US" sz="2400" dirty="0">
                        <a:solidFill>
                          <a:srgbClr val="000000"/>
                        </a:solidFill>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6543">
                <a:tc>
                  <a:txBody>
                    <a:bodyPr/>
                    <a:lstStyle/>
                    <a:p>
                      <a:pPr marL="0" marR="0">
                        <a:lnSpc>
                          <a:spcPct val="115000"/>
                        </a:lnSpc>
                        <a:spcBef>
                          <a:spcPts val="0"/>
                        </a:spcBef>
                        <a:spcAft>
                          <a:spcPts val="600"/>
                        </a:spcAft>
                      </a:pPr>
                      <a:r>
                        <a:rPr lang="en-US" sz="2000" dirty="0">
                          <a:solidFill>
                            <a:srgbClr val="000000"/>
                          </a:solidFill>
                          <a:latin typeface="Calibri"/>
                          <a:ea typeface="Calibri"/>
                          <a:cs typeface="Times New Roman"/>
                        </a:rPr>
                        <a:t>Mary Magdalene</a:t>
                      </a:r>
                    </a:p>
                  </a:txBody>
                  <a:tcPr marL="68580" marR="68580" marT="0" marB="0">
                    <a:lnL>
                      <a:noFill/>
                    </a:lnL>
                    <a:lnR>
                      <a:noFill/>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John 20:10-18</a:t>
                      </a:r>
                    </a:p>
                  </a:txBody>
                  <a:tcPr marL="68580" marR="68580" marT="0" marB="0">
                    <a:lnL>
                      <a:noFill/>
                    </a:lnL>
                    <a:lnR>
                      <a:noFill/>
                    </a:lnR>
                    <a:lnT w="12700" cap="flat" cmpd="sng" algn="ctr">
                      <a:solidFill>
                        <a:srgbClr val="000000"/>
                      </a:solidFill>
                      <a:prstDash val="solid"/>
                      <a:round/>
                      <a:headEnd type="none" w="med" len="med"/>
                      <a:tailEnd type="none" w="med" len="med"/>
                    </a:lnT>
                    <a:lnB>
                      <a:noFill/>
                    </a:lnB>
                    <a:solidFill>
                      <a:srgbClr val="C0C0C0"/>
                    </a:solidFill>
                  </a:tcPr>
                </a:tc>
              </a:tr>
              <a:tr h="356543">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Other Women</a:t>
                      </a:r>
                    </a:p>
                  </a:txBody>
                  <a:tcPr marL="68580" marR="68580" marT="0" marB="0">
                    <a:lnL>
                      <a:noFill/>
                    </a:lnL>
                    <a:lnR>
                      <a:noFill/>
                    </a:lnR>
                    <a:lnT>
                      <a:noFill/>
                    </a:lnT>
                    <a:lnB>
                      <a:noFill/>
                    </a:lnB>
                  </a:tcPr>
                </a:tc>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Matthew 28:8-10</a:t>
                      </a:r>
                    </a:p>
                  </a:txBody>
                  <a:tcPr marL="68580" marR="68580" marT="0" marB="0">
                    <a:lnL>
                      <a:noFill/>
                    </a:lnL>
                    <a:lnR>
                      <a:noFill/>
                    </a:lnR>
                    <a:lnT>
                      <a:noFill/>
                    </a:lnT>
                    <a:lnB>
                      <a:noFill/>
                    </a:lnB>
                  </a:tcPr>
                </a:tc>
              </a:tr>
              <a:tr h="356543">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Cleopas and Another Disciple on the Road to Emmaus</a:t>
                      </a:r>
                    </a:p>
                  </a:txBody>
                  <a:tcPr marL="68580" marR="68580" marT="0" marB="0">
                    <a:lnL>
                      <a:noFill/>
                    </a:lnL>
                    <a:lnR>
                      <a:noFill/>
                    </a:lnR>
                    <a:lnT>
                      <a:noFill/>
                    </a:lnT>
                    <a:lnB>
                      <a:noFill/>
                    </a:lnB>
                    <a:solidFill>
                      <a:srgbClr val="C0C0C0"/>
                    </a:solidFill>
                  </a:tcPr>
                </a:tc>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Luke 24:13-32</a:t>
                      </a:r>
                    </a:p>
                  </a:txBody>
                  <a:tcPr marL="68580" marR="68580" marT="0" marB="0">
                    <a:lnL>
                      <a:noFill/>
                    </a:lnL>
                    <a:lnR>
                      <a:noFill/>
                    </a:lnR>
                    <a:lnT>
                      <a:noFill/>
                    </a:lnT>
                    <a:lnB>
                      <a:noFill/>
                    </a:lnB>
                    <a:solidFill>
                      <a:srgbClr val="C0C0C0"/>
                    </a:solidFill>
                  </a:tcPr>
                </a:tc>
              </a:tr>
              <a:tr h="356543">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Eleven Disciples and Others</a:t>
                      </a:r>
                    </a:p>
                  </a:txBody>
                  <a:tcPr marL="68580" marR="68580" marT="0" marB="0">
                    <a:lnL>
                      <a:noFill/>
                    </a:lnL>
                    <a:lnR>
                      <a:noFill/>
                    </a:lnR>
                    <a:lnT>
                      <a:noFill/>
                    </a:lnT>
                    <a:lnB>
                      <a:noFill/>
                    </a:lnB>
                  </a:tcPr>
                </a:tc>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Luke 24:33-49</a:t>
                      </a:r>
                    </a:p>
                  </a:txBody>
                  <a:tcPr marL="68580" marR="68580" marT="0" marB="0">
                    <a:lnL>
                      <a:noFill/>
                    </a:lnL>
                    <a:lnR>
                      <a:noFill/>
                    </a:lnR>
                    <a:lnT>
                      <a:noFill/>
                    </a:lnT>
                    <a:lnB>
                      <a:noFill/>
                    </a:lnB>
                  </a:tcPr>
                </a:tc>
              </a:tr>
              <a:tr h="356543">
                <a:tc>
                  <a:txBody>
                    <a:bodyPr/>
                    <a:lstStyle/>
                    <a:p>
                      <a:pPr marL="0" marR="0">
                        <a:lnSpc>
                          <a:spcPct val="115000"/>
                        </a:lnSpc>
                        <a:spcBef>
                          <a:spcPts val="0"/>
                        </a:spcBef>
                        <a:spcAft>
                          <a:spcPts val="600"/>
                        </a:spcAft>
                      </a:pPr>
                      <a:r>
                        <a:rPr lang="en-US" sz="2000" dirty="0">
                          <a:solidFill>
                            <a:srgbClr val="000000"/>
                          </a:solidFill>
                          <a:latin typeface="Calibri"/>
                          <a:ea typeface="Calibri"/>
                          <a:cs typeface="Times New Roman"/>
                        </a:rPr>
                        <a:t>Ten Apostles and Others, Thomas Absent</a:t>
                      </a:r>
                    </a:p>
                  </a:txBody>
                  <a:tcPr marL="68580" marR="68580" marT="0" marB="0">
                    <a:lnL>
                      <a:noFill/>
                    </a:lnL>
                    <a:lnR>
                      <a:noFill/>
                    </a:lnR>
                    <a:lnT>
                      <a:noFill/>
                    </a:lnT>
                    <a:lnB>
                      <a:noFill/>
                    </a:lnB>
                    <a:solidFill>
                      <a:srgbClr val="C0C0C0"/>
                    </a:solidFill>
                  </a:tcPr>
                </a:tc>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John 20:19-23</a:t>
                      </a:r>
                    </a:p>
                  </a:txBody>
                  <a:tcPr marL="68580" marR="68580" marT="0" marB="0">
                    <a:lnL>
                      <a:noFill/>
                    </a:lnL>
                    <a:lnR>
                      <a:noFill/>
                    </a:lnR>
                    <a:lnT>
                      <a:noFill/>
                    </a:lnT>
                    <a:lnB>
                      <a:noFill/>
                    </a:lnB>
                    <a:solidFill>
                      <a:srgbClr val="C0C0C0"/>
                    </a:solidFill>
                  </a:tcPr>
                </a:tc>
              </a:tr>
              <a:tr h="356543">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Seven Apostles</a:t>
                      </a:r>
                    </a:p>
                  </a:txBody>
                  <a:tcPr marL="68580" marR="68580" marT="0" marB="0">
                    <a:lnL>
                      <a:noFill/>
                    </a:lnL>
                    <a:lnR>
                      <a:noFill/>
                    </a:lnR>
                    <a:lnT>
                      <a:noFill/>
                    </a:lnT>
                    <a:lnB>
                      <a:noFill/>
                    </a:lnB>
                  </a:tcPr>
                </a:tc>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John 21:1-14</a:t>
                      </a:r>
                    </a:p>
                  </a:txBody>
                  <a:tcPr marL="68580" marR="68580" marT="0" marB="0">
                    <a:lnL>
                      <a:noFill/>
                    </a:lnL>
                    <a:lnR>
                      <a:noFill/>
                    </a:lnR>
                    <a:lnT>
                      <a:noFill/>
                    </a:lnT>
                    <a:lnB>
                      <a:noFill/>
                    </a:lnB>
                  </a:tcPr>
                </a:tc>
              </a:tr>
              <a:tr h="356543">
                <a:tc>
                  <a:txBody>
                    <a:bodyPr/>
                    <a:lstStyle/>
                    <a:p>
                      <a:pPr marL="0" marR="0">
                        <a:lnSpc>
                          <a:spcPct val="115000"/>
                        </a:lnSpc>
                        <a:spcBef>
                          <a:spcPts val="0"/>
                        </a:spcBef>
                        <a:spcAft>
                          <a:spcPts val="600"/>
                        </a:spcAft>
                      </a:pPr>
                      <a:r>
                        <a:rPr lang="en-US" sz="2000" dirty="0">
                          <a:solidFill>
                            <a:srgbClr val="000000"/>
                          </a:solidFill>
                          <a:latin typeface="Calibri"/>
                          <a:ea typeface="Calibri"/>
                          <a:cs typeface="Times New Roman"/>
                        </a:rPr>
                        <a:t>The Disciples</a:t>
                      </a:r>
                    </a:p>
                  </a:txBody>
                  <a:tcPr marL="68580" marR="68580" marT="0" marB="0">
                    <a:lnL>
                      <a:noFill/>
                    </a:lnL>
                    <a:lnR>
                      <a:noFill/>
                    </a:lnR>
                    <a:lnT>
                      <a:noFill/>
                    </a:lnT>
                    <a:lnB>
                      <a:noFill/>
                    </a:lnB>
                    <a:solidFill>
                      <a:srgbClr val="C0C0C0"/>
                    </a:solidFill>
                  </a:tcPr>
                </a:tc>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Matthew 28:16-20</a:t>
                      </a:r>
                    </a:p>
                  </a:txBody>
                  <a:tcPr marL="68580" marR="68580" marT="0" marB="0">
                    <a:lnL>
                      <a:noFill/>
                    </a:lnL>
                    <a:lnR>
                      <a:noFill/>
                    </a:lnR>
                    <a:lnT>
                      <a:noFill/>
                    </a:lnT>
                    <a:lnB>
                      <a:noFill/>
                    </a:lnB>
                    <a:solidFill>
                      <a:srgbClr val="C0C0C0"/>
                    </a:solidFill>
                  </a:tcPr>
                </a:tc>
              </a:tr>
              <a:tr h="713087">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Apostles at the Mount of Olives at His Ascension</a:t>
                      </a:r>
                    </a:p>
                  </a:txBody>
                  <a:tcPr marL="68580" marR="68580" marT="0" marB="0">
                    <a:lnL>
                      <a:noFill/>
                    </a:lnL>
                    <a:lnR>
                      <a:noFill/>
                    </a:lnR>
                    <a:lnT>
                      <a:noFill/>
                    </a:lnT>
                    <a:lnB>
                      <a:noFill/>
                    </a:lnB>
                  </a:tcPr>
                </a:tc>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Luke 24:50-52</a:t>
                      </a:r>
                      <a:br>
                        <a:rPr lang="en-US" sz="2000">
                          <a:solidFill>
                            <a:srgbClr val="000000"/>
                          </a:solidFill>
                          <a:latin typeface="Calibri"/>
                          <a:ea typeface="Calibri"/>
                          <a:cs typeface="Times New Roman"/>
                        </a:rPr>
                      </a:br>
                      <a:r>
                        <a:rPr lang="en-US" sz="2000">
                          <a:solidFill>
                            <a:srgbClr val="000000"/>
                          </a:solidFill>
                          <a:latin typeface="Calibri"/>
                          <a:ea typeface="Calibri"/>
                          <a:cs typeface="Times New Roman"/>
                        </a:rPr>
                        <a:t>Acts 1:4-9</a:t>
                      </a:r>
                    </a:p>
                  </a:txBody>
                  <a:tcPr marL="68580" marR="68580" marT="0" marB="0">
                    <a:lnL>
                      <a:noFill/>
                    </a:lnL>
                    <a:lnR>
                      <a:noFill/>
                    </a:lnR>
                    <a:lnT>
                      <a:noFill/>
                    </a:lnT>
                    <a:lnB>
                      <a:noFill/>
                    </a:lnB>
                  </a:tcPr>
                </a:tc>
              </a:tr>
              <a:tr h="713087">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Saul (Paul the Apostle)</a:t>
                      </a:r>
                    </a:p>
                  </a:txBody>
                  <a:tcPr marL="68580" marR="68580" marT="0" marB="0">
                    <a:lnL>
                      <a:noFill/>
                    </a:lnL>
                    <a:lnR>
                      <a:noFill/>
                    </a:lnR>
                    <a:lnT>
                      <a:noFill/>
                    </a:lnT>
                    <a:lnB>
                      <a:noFill/>
                    </a:lnB>
                    <a:solidFill>
                      <a:srgbClr val="C0C0C0"/>
                    </a:solidFill>
                  </a:tcPr>
                </a:tc>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Acts 9:1-9</a:t>
                      </a:r>
                      <a:br>
                        <a:rPr lang="en-US" sz="2000">
                          <a:solidFill>
                            <a:srgbClr val="000000"/>
                          </a:solidFill>
                          <a:latin typeface="Calibri"/>
                          <a:ea typeface="Calibri"/>
                          <a:cs typeface="Times New Roman"/>
                        </a:rPr>
                      </a:br>
                      <a:r>
                        <a:rPr lang="en-US" sz="2000">
                          <a:solidFill>
                            <a:srgbClr val="000000"/>
                          </a:solidFill>
                          <a:latin typeface="Calibri"/>
                          <a:ea typeface="Calibri"/>
                          <a:cs typeface="Times New Roman"/>
                        </a:rPr>
                        <a:t>1 Corinthians 15:8</a:t>
                      </a:r>
                    </a:p>
                  </a:txBody>
                  <a:tcPr marL="68580" marR="68580" marT="0" marB="0">
                    <a:lnL>
                      <a:noFill/>
                    </a:lnL>
                    <a:lnR>
                      <a:noFill/>
                    </a:lnR>
                    <a:lnT>
                      <a:noFill/>
                    </a:lnT>
                    <a:lnB>
                      <a:noFill/>
                    </a:lnB>
                    <a:solidFill>
                      <a:srgbClr val="C0C0C0"/>
                    </a:solidFill>
                  </a:tcPr>
                </a:tc>
              </a:tr>
              <a:tr h="356543">
                <a:tc>
                  <a:txBody>
                    <a:bodyPr/>
                    <a:lstStyle/>
                    <a:p>
                      <a:pPr marL="0" marR="0">
                        <a:lnSpc>
                          <a:spcPct val="115000"/>
                        </a:lnSpc>
                        <a:spcBef>
                          <a:spcPts val="0"/>
                        </a:spcBef>
                        <a:spcAft>
                          <a:spcPts val="600"/>
                        </a:spcAft>
                      </a:pPr>
                      <a:r>
                        <a:rPr lang="en-US" sz="2000">
                          <a:solidFill>
                            <a:srgbClr val="000000"/>
                          </a:solidFill>
                          <a:latin typeface="Calibri"/>
                          <a:ea typeface="Calibri"/>
                          <a:cs typeface="Times New Roman"/>
                        </a:rPr>
                        <a:t>The 500</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600"/>
                        </a:spcAft>
                      </a:pPr>
                      <a:r>
                        <a:rPr lang="en-US" sz="2000" dirty="0">
                          <a:solidFill>
                            <a:srgbClr val="000000"/>
                          </a:solidFill>
                          <a:latin typeface="Calibri"/>
                          <a:ea typeface="Calibri"/>
                          <a:cs typeface="Times New Roman"/>
                        </a:rPr>
                        <a:t>1 Corinthians 15:6</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Can these witnesses be trusted?</a:t>
            </a:r>
          </a:p>
          <a:p>
            <a:endParaRPr 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Yes, William Lane Craig explains, “But when you understand the role of women in first-century Jewish society, what’s really extraordinary is that this empty tomb story should feature women as the discoverers of the empty tomb in the first place…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…This shows that the gospel writers faithfully recorded what happened, even if it was embarrassing.  This bespeaks the historicity of this tradition rather than its legendary status” (Stobel 217-218).</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Are Jesus’ death, burial and resurrection attested by the apostles very early on?</a:t>
            </a:r>
          </a:p>
          <a:p>
            <a:endParaRPr lang="en-US"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Yes, Paul recorded an early creed in his first letter to the Corinthians, chapter 15 and verses 3-7.  Since Paul’s letter was written between AD 32 to 38, then the creed was actually created earlier than that.  And it matches what is recorded in the Gospels concerning Christ’s passion.</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t>
            </a:r>
            <a:r>
              <a:rPr lang="en-US" i="1" dirty="0" smtClean="0"/>
              <a:t>For what I received I passed on to you as of first importance: that Christ died for our sins according to the Scriptures, that he was buried, that he was raised on the third day according to the Scriptures, and that he appeared to Peter, and then to the Twelve.</a:t>
            </a:r>
            <a:endParaRPr lang="en-US"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i="1" dirty="0" smtClean="0"/>
              <a:t>After that, he appeared to more than five hundred of the brothers at the same time, most of whom are still living, though some have fallen asleep. Then he appeared to James, then to all the apostles…</a:t>
            </a:r>
            <a:r>
              <a:rPr lang="en-US" dirty="0" smtClean="0"/>
              <a:t>” (1 Corinthians 15:3–7, NIV84)</a:t>
            </a:r>
          </a:p>
          <a:p>
            <a:endParaRPr lang="en-US"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Doesn’t the New Testament record that Jesus would be three days and three nights in the grave (Mt. 12:40)?  Isn’t this a discrepancy since He was crucified on Friday and raised on Sunday?</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No.  During the time of Christ, the Jews reckoned any part of a day as a full day.  Thus, Jesus was buried Friday afternoon, through Saturday, and then rose Sunday morning—three days by those standards.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Luke’s Gospel states that Jesus “prayed more earnestly, and his sweat was like drops of blood falling to the ground” (Luke 22:44).  Is it really possible for someone to sweat drops of blood?</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Are some of these events foretold by the prophets?</a:t>
            </a:r>
          </a:p>
          <a:p>
            <a:r>
              <a:rPr lang="en-US" dirty="0" smtClean="0"/>
              <a:t>One to note might be the prophecy of Ps. 22:14, where the psalmist laments, “all my bones are out of joint.”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By stretching out on the cross and hanging with almost all of his weight on His arms, Jesus’ shoulders would have certainly been dislocated—pulled out of joint.</a:t>
            </a:r>
          </a:p>
          <a:p>
            <a:endParaRPr lang="en-US"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Since the Romans confirmed that Jesus was already dead by piercing his side and heart with a spear, then they didn’t need to break His bones as they did the others who were crucified with Christ.  This fulfilled the prophecy that none of His bones would be broken as He suffered (Ps. 34:20).</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The hypovolemic shock “would have caused a sustained rapid heart rate that would have contributed to heart failure, resulting in the collection of fluid in the membrane around the heart, called a pericardial effusion…</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…The spear apparently went through the right lung and into the heart, so when the spear was pulled out, some fluid—the pericardial effusion and the pleural effusion—came out” (Strobel 199).</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What circumstantial evidence do we have of the resurrection?</a:t>
            </a:r>
          </a:p>
          <a:p>
            <a:r>
              <a:rPr lang="en-US" dirty="0" smtClean="0"/>
              <a:t>It is very remarkable that we have such solidarity among the disciples regarding Jesus’ resurrection.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…In fact, many faced hardship as a result and many were willing to die for their testimony.  John Stott suggests that “the transformation of the disciples of Jesus is the greatest evidence of all for the resurrection” (McDowell 227).</a:t>
            </a:r>
          </a:p>
          <a:p>
            <a:endParaRPr lang="en-US"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What about the Swoon, Theft, and Hallucination Theories?</a:t>
            </a:r>
          </a:p>
          <a:p>
            <a:r>
              <a:rPr lang="en-US" dirty="0" smtClean="0"/>
              <a:t>The Swoon theory makes the assertion that Jesus really didn’t die on the cross, but that he later revived in the tomb.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The problem with this theory is that the Roman guards made sure he was dead by thrusting the spear into His side.  But even if He was still alive, all the suffering, beating and torture on the cross would have been enough to ensure that he died in the tomb.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Such a man could not have removed the grave clothes, moved the stone and made the long walk to Emmaus.  In fact, no one who saw Him thought He had not died.  There was no doubt that He had resurrected from the dead.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pic>
        <p:nvPicPr>
          <p:cNvPr id="79874" name="Picture 2" descr="http://www.excerptsofinri.com/images/gethsemane.jpg"/>
          <p:cNvPicPr>
            <a:picLocks noChangeAspect="1" noChangeArrowheads="1"/>
          </p:cNvPicPr>
          <p:nvPr/>
        </p:nvPicPr>
        <p:blipFill>
          <a:blip r:embed="rId2" cstate="print"/>
          <a:srcRect/>
          <a:stretch>
            <a:fillRect/>
          </a:stretch>
        </p:blipFill>
        <p:spPr bwMode="auto">
          <a:xfrm>
            <a:off x="2094732" y="1598941"/>
            <a:ext cx="3143250" cy="4191001"/>
          </a:xfrm>
          <a:prstGeom prst="rect">
            <a:avLst/>
          </a:prstGeom>
          <a:ln w="28575">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And the Scriptures not only describe Jesus as resurrected, but that He was full of life!</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The Theft Theory states that the disciples merely stole the body of Jesus from the tomb.  This was first proposed by the Jewish leaders themselves (cf. Mt. 28:11-15).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When we examine Matthew’s record, we actually see that the guards themselves acknowledged that </a:t>
            </a:r>
            <a:r>
              <a:rPr lang="en-US" dirty="0" smtClean="0"/>
              <a:t>Jesus </a:t>
            </a:r>
            <a:r>
              <a:rPr lang="en-US" dirty="0" smtClean="0"/>
              <a:t>was resurrected.</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In fact, the tomb was made very secure and the disciples were neither strong enough nor willing enough to fight the guards and take His body.  If the guards had been sleeping, how would they have known that the disciples had stolen the body?  </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In fact, it would be very unlikely that the guards would all be asleep, especially considering the fact that to fall asleep on guard duty meant death.  Further, why would the disciples want to steal the body that would have been buried according to custom, anyway?</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It was the demonstration of the power of the resurrection that changed the lives of the disciples.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The Hallucination Theory states that people didn’t see Jesus alive; they were only having hallucinations that made them think that they did.</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However, hallucinations are individual occurrences and Jesus appeared several times to multiple people.  In addition, hallucinations are generally “brought on by drugs or bodily deprivation” (Strobel 239).  </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This would simply not have been a problem with the disciples.  The disciples were actually slow to believe, and it seems hardly plausible that so many could have had similar visions.</a:t>
            </a:r>
          </a:p>
          <a:p>
            <a:endParaRPr lang="en-US" dirty="0"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We can only conclude that Jesus really suffered and died.  He could not have survived the crucifixion and possibly “swooned” in the grave and revived later.  Christ’s resurrection actually restored His body.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“This is a known medical condition called hematidrosis.  It’s not very common, but it is associated with a high degree of psychological stress.  What happens is that severe anxiety causes the release of chemicals that break down the capillaries in the sweat glands.  </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In fact, if Christ had not died, but staggered out of the grave half dead, then “a person in that kind of pathetic condition would never have inspired his disciples to go out and proclaim that he’s the Lord of life who had triumphed over the grave” (Strobel 202).</a:t>
            </a:r>
          </a:p>
          <a:p>
            <a:endParaRPr lang="en-US"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The evidence of 1 Corinthians 15:3-7 shows that there were many eyewitnesses of the resurrection.  The creed in 1 Corinthians itself is very early, “free from legendary contamination…is unambiguous and specific, and…is ultimately rooted in eyewitness accounts” (Strobel 233).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We also have the confirmation of each Gospel, the Book of Acts, and the Early Church fathers on the resurrection of Christ.</a:t>
            </a:r>
          </a:p>
          <a:p>
            <a:endParaRPr lang="en-US" dirty="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The descriptions are detailed and accurate to the customs and manners of the people during the time of Christ.  Any discrepancies in the accounts are reconcilable and the theories offered to explain away the resurrection are implausible.</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pic>
        <p:nvPicPr>
          <p:cNvPr id="80898" name="Picture 2" descr="http://1.bp.blogspot.com/-YqQ0pPlK0r8/Ta2EDOGRCSI/AAAAAAAAAEg/BnUdKBAfPz8/s1600/jesus-resurrection1.jpg"/>
          <p:cNvPicPr>
            <a:picLocks noChangeAspect="1" noChangeArrowheads="1"/>
          </p:cNvPicPr>
          <p:nvPr/>
        </p:nvPicPr>
        <p:blipFill>
          <a:blip r:embed="rId2" cstate="print"/>
          <a:srcRect/>
          <a:stretch>
            <a:fillRect/>
          </a:stretch>
        </p:blipFill>
        <p:spPr bwMode="auto">
          <a:xfrm>
            <a:off x="1243396" y="1567410"/>
            <a:ext cx="6700322" cy="4864921"/>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As a result, there’s a small amount of bleeding into these glands, and the sweat comes out tinged with blood…What this did was set up the skin to be extremely fragile so that when Jesus was flogged by the Roman soldier the next day, his skin would be very, very sensitive” (Strobel 195).</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To what kind of flogging was Jesus subjected?</a:t>
            </a:r>
          </a:p>
          <a:p>
            <a:r>
              <a:rPr lang="en-US" dirty="0" smtClean="0"/>
              <a:t>Roman soldiers were known to use braided leather whips with pieces of metal or bone woven into them.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This would have torn open the flesh, often exposing “underlying skeletal muscles and produce quivering ribbons of bleeding flesh” (Strobel 195).  It was not unusual for the victim’s muscles and inner organs to become exposed.</a:t>
            </a:r>
          </a:p>
          <a:p>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1542</TotalTime>
  <Words>2286</Words>
  <Application>Microsoft Office PowerPoint</Application>
  <PresentationFormat>On-screen Show (4:3)</PresentationFormat>
  <Paragraphs>151</Paragraphs>
  <Slides>64</Slides>
  <Notes>0</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Focused senses design template</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140</cp:revision>
  <dcterms:created xsi:type="dcterms:W3CDTF">2008-02-11T10:50:27Z</dcterms:created>
  <dcterms:modified xsi:type="dcterms:W3CDTF">2012-02-07T23:28:56Z</dcterms:modified>
</cp:coreProperties>
</file>