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8"/>
  </p:notesMasterIdLst>
  <p:sldIdLst>
    <p:sldId id="256" r:id="rId2"/>
    <p:sldId id="321" r:id="rId3"/>
    <p:sldId id="322" r:id="rId4"/>
    <p:sldId id="323" r:id="rId5"/>
    <p:sldId id="324" r:id="rId6"/>
    <p:sldId id="332" r:id="rId7"/>
    <p:sldId id="333" r:id="rId8"/>
    <p:sldId id="325" r:id="rId9"/>
    <p:sldId id="327" r:id="rId10"/>
    <p:sldId id="328" r:id="rId11"/>
    <p:sldId id="334" r:id="rId12"/>
    <p:sldId id="330" r:id="rId13"/>
    <p:sldId id="331" r:id="rId14"/>
    <p:sldId id="335" r:id="rId15"/>
    <p:sldId id="329" r:id="rId16"/>
    <p:sldId id="326" r:id="rId1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1F1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79" autoAdjust="0"/>
    <p:restoredTop sz="94600" autoAdjust="0"/>
  </p:normalViewPr>
  <p:slideViewPr>
    <p:cSldViewPr snapToGrid="0">
      <p:cViewPr varScale="1">
        <p:scale>
          <a:sx n="47" d="100"/>
          <a:sy n="47" d="100"/>
        </p:scale>
        <p:origin x="-47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F6F8F4-C0DC-42F9-9CE8-44A2FF489E57}" type="datetimeFigureOut">
              <a:rPr lang="en-US" smtClean="0"/>
              <a:pPr/>
              <a:t>2/14/2012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F347B9-CEFC-430C-ABA0-86CAD33D15F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smtClean="0"/>
            </a:lvl1pPr>
          </a:lstStyle>
          <a:p>
            <a:pPr>
              <a:defRPr/>
            </a:pPr>
            <a:endParaRPr lang="en-US"/>
          </a:p>
        </p:txBody>
      </p:sp>
      <p:sp>
        <p:nvSpPr>
          <p:cNvPr id="5" name="Rectangle 5"/>
          <p:cNvSpPr>
            <a:spLocks noGrp="1" noChangeArrowheads="1"/>
          </p:cNvSpPr>
          <p:nvPr>
            <p:ph type="ftr" sz="quarter" idx="11"/>
          </p:nvPr>
        </p:nvSpPr>
        <p:spPr/>
        <p:txBody>
          <a:bodyPr/>
          <a:lstStyle>
            <a:lvl1pPr>
              <a:defRPr smtClean="0"/>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lvl1pPr>
          </a:lstStyle>
          <a:p>
            <a:pPr>
              <a:defRPr/>
            </a:pPr>
            <a:fld id="{875A4DCB-562F-40B7-95A3-769184AEE0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A85682-E6A2-4CA2-B401-83AA717A5E4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0437B48-0BE7-4CF1-8A92-466CE2ECBBB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ECF908-4018-426D-809E-D0F0D7A02D0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AD5618-CCCB-44B1-8CA8-6E88D9BA0B4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0D65D01-D232-4EFA-8165-9EA9593EF32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FBF41E4-2AF3-437A-BAB7-D18BC0CAF2A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12C626E-2BE1-4614-AFAE-F955EE1EE95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5E1A539-3743-48F6-85E8-CD5C8F62F56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E89DC2-D130-4407-8701-3721A23E7BB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DFB956-407C-40E9-948F-C2346164E8A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smtClean="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atin typeface="Arial" charset="0"/>
              </a:defRPr>
            </a:lvl1pPr>
          </a:lstStyle>
          <a:p>
            <a:pPr>
              <a:defRPr/>
            </a:pPr>
            <a:fld id="{C6B77582-C591-4900-9482-81C07BE49CF5}"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Apologetics</a:t>
            </a:r>
          </a:p>
        </p:txBody>
      </p:sp>
      <p:sp>
        <p:nvSpPr>
          <p:cNvPr id="2051" name="Rectangle 3"/>
          <p:cNvSpPr>
            <a:spLocks noGrp="1" noChangeArrowheads="1"/>
          </p:cNvSpPr>
          <p:nvPr>
            <p:ph type="subTitle" idx="1"/>
          </p:nvPr>
        </p:nvSpPr>
        <p:spPr/>
        <p:txBody>
          <a:bodyPr/>
          <a:lstStyle/>
          <a:p>
            <a:pPr eaLnBrk="1" hangingPunct="1"/>
            <a:r>
              <a:rPr lang="en-US" sz="2400" dirty="0" smtClean="0"/>
              <a:t>Defending the faith: secular evidence for Christ and the Bible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Emperor Claudius, according to Roman historian </a:t>
            </a:r>
            <a:r>
              <a:rPr lang="en-US" dirty="0" err="1" smtClean="0"/>
              <a:t>Seutonius</a:t>
            </a:r>
            <a:r>
              <a:rPr lang="en-US" dirty="0" smtClean="0"/>
              <a:t>, expelled the entire community of the Jews and Jewish Christians (some 40,000 people or more) in AD 49 from Rome.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4" name="TextBox 3"/>
          <p:cNvSpPr txBox="1"/>
          <p:nvPr/>
        </p:nvSpPr>
        <p:spPr>
          <a:xfrm>
            <a:off x="7142670" y="2139351"/>
            <a:ext cx="1473480" cy="830997"/>
          </a:xfrm>
          <a:prstGeom prst="rect">
            <a:avLst/>
          </a:prstGeom>
          <a:noFill/>
        </p:spPr>
        <p:txBody>
          <a:bodyPr wrap="none" rtlCol="0">
            <a:spAutoFit/>
          </a:bodyPr>
          <a:lstStyle/>
          <a:p>
            <a:r>
              <a:rPr lang="en-US" sz="2400" dirty="0" smtClean="0"/>
              <a:t>Emperor</a:t>
            </a:r>
            <a:br>
              <a:rPr lang="en-US" sz="2400" dirty="0" smtClean="0"/>
            </a:br>
            <a:r>
              <a:rPr lang="en-US" sz="2400" dirty="0" smtClean="0"/>
              <a:t>Claudius</a:t>
            </a:r>
            <a:endParaRPr lang="en-US" sz="2400" dirty="0"/>
          </a:p>
        </p:txBody>
      </p:sp>
      <p:pic>
        <p:nvPicPr>
          <p:cNvPr id="28674" name="Picture 2" descr="http://www.accla.org/images/claudius.jpg"/>
          <p:cNvPicPr>
            <a:picLocks noChangeAspect="1" noChangeArrowheads="1"/>
          </p:cNvPicPr>
          <p:nvPr/>
        </p:nvPicPr>
        <p:blipFill>
          <a:blip r:embed="rId2" cstate="print"/>
          <a:srcRect/>
          <a:stretch>
            <a:fillRect/>
          </a:stretch>
        </p:blipFill>
        <p:spPr bwMode="auto">
          <a:xfrm>
            <a:off x="2277673" y="1542721"/>
            <a:ext cx="3122316" cy="4737309"/>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Evidently, he based this drastic decision on riots instigated by one “</a:t>
            </a:r>
            <a:r>
              <a:rPr lang="en-US" dirty="0" err="1" smtClean="0"/>
              <a:t>Chresto</a:t>
            </a:r>
            <a:r>
              <a:rPr lang="en-US" dirty="0" smtClean="0"/>
              <a:t>,” probably an alternative reading for “</a:t>
            </a:r>
            <a:r>
              <a:rPr lang="en-US" dirty="0" err="1" smtClean="0"/>
              <a:t>Christo</a:t>
            </a:r>
            <a:r>
              <a:rPr lang="en-US" dirty="0" smtClean="0"/>
              <a:t>,” a reference to </a:t>
            </a:r>
            <a:r>
              <a:rPr lang="en-US" dirty="0" smtClean="0"/>
              <a:t>Christ </a:t>
            </a:r>
            <a:r>
              <a:rPr lang="en-US" dirty="0" smtClean="0"/>
              <a:t>(Suetonius, </a:t>
            </a:r>
            <a:r>
              <a:rPr lang="en-US" i="1" dirty="0" smtClean="0"/>
              <a:t>Claudius</a:t>
            </a:r>
            <a:r>
              <a:rPr lang="en-US" dirty="0" smtClean="0"/>
              <a:t> </a:t>
            </a:r>
            <a:r>
              <a:rPr lang="en-US" dirty="0" smtClean="0"/>
              <a:t>25.4).</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In his correspondence with Emperor Trajan, Pliny the Younger and governor of Bithynia, referred to the Christians who worshipped Christ “as if to a god” and were committed to doing good and suffered under </a:t>
            </a:r>
            <a:r>
              <a:rPr lang="en-US" dirty="0" smtClean="0"/>
              <a:t>persecution </a:t>
            </a:r>
            <a:r>
              <a:rPr lang="en-US" dirty="0" smtClean="0"/>
              <a:t>(Pliny the Younger, </a:t>
            </a:r>
            <a:r>
              <a:rPr lang="en-US" i="1" dirty="0" smtClean="0"/>
              <a:t>Letters</a:t>
            </a:r>
            <a:r>
              <a:rPr lang="en-US" dirty="0" smtClean="0"/>
              <a:t> 10.96</a:t>
            </a:r>
            <a:r>
              <a:rPr lang="en-US" dirty="0" smtClean="0"/>
              <a:t>).</a:t>
            </a:r>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29698" name="Picture 2" descr="http://1.bp.blogspot.com/_qCIQ8UEKxfs/TLHiA0Z6URI/AAAAAAAAAQM/3cQaV40lD2s/s1600/pliny.engraving.jpg"/>
          <p:cNvPicPr>
            <a:picLocks noChangeAspect="1" noChangeArrowheads="1"/>
          </p:cNvPicPr>
          <p:nvPr/>
        </p:nvPicPr>
        <p:blipFill>
          <a:blip r:embed="rId2" cstate="print">
            <a:duotone>
              <a:prstClr val="black"/>
              <a:schemeClr val="accent2">
                <a:tint val="45000"/>
                <a:satMod val="400000"/>
              </a:schemeClr>
            </a:duotone>
          </a:blip>
          <a:srcRect/>
          <a:stretch>
            <a:fillRect/>
          </a:stretch>
        </p:blipFill>
        <p:spPr bwMode="auto">
          <a:xfrm>
            <a:off x="1702962" y="1680743"/>
            <a:ext cx="3844398" cy="4698710"/>
          </a:xfrm>
          <a:prstGeom prst="rect">
            <a:avLst/>
          </a:prstGeom>
          <a:noFill/>
          <a:ln>
            <a:solidFill>
              <a:schemeClr val="accent6">
                <a:lumMod val="50000"/>
              </a:schemeClr>
            </a:solidFill>
          </a:ln>
          <a:effectLst>
            <a:outerShdw blurRad="50800" dist="38100" dir="2700000" algn="tl" rotWithShape="0">
              <a:prstClr val="black">
                <a:alpha val="40000"/>
              </a:prstClr>
            </a:outerShdw>
          </a:effectLst>
        </p:spPr>
      </p:pic>
      <p:sp>
        <p:nvSpPr>
          <p:cNvPr id="6" name="TextBox 5"/>
          <p:cNvSpPr txBox="1"/>
          <p:nvPr/>
        </p:nvSpPr>
        <p:spPr>
          <a:xfrm>
            <a:off x="7142670" y="2139351"/>
            <a:ext cx="1444626" cy="830997"/>
          </a:xfrm>
          <a:prstGeom prst="rect">
            <a:avLst/>
          </a:prstGeom>
          <a:noFill/>
        </p:spPr>
        <p:txBody>
          <a:bodyPr wrap="none" rtlCol="0">
            <a:spAutoFit/>
          </a:bodyPr>
          <a:lstStyle/>
          <a:p>
            <a:r>
              <a:rPr lang="en-US" sz="2400" dirty="0" smtClean="0"/>
              <a:t>Pliny the</a:t>
            </a:r>
          </a:p>
          <a:p>
            <a:r>
              <a:rPr lang="en-US" sz="2400" dirty="0" smtClean="0"/>
              <a:t>Younger</a:t>
            </a:r>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err="1" smtClean="0"/>
              <a:t>Phlegon</a:t>
            </a:r>
            <a:r>
              <a:rPr lang="en-US" dirty="0" smtClean="0"/>
              <a:t>, a Greek author, attested to the darkness from “the greatest eclipse of the sun” in AD 33 about the sixth hour of the day, thus affirming the darkness that took place during Christ’s crucifixion.  (</a:t>
            </a:r>
            <a:r>
              <a:rPr lang="en-US" dirty="0" err="1" smtClean="0"/>
              <a:t>Phlegon</a:t>
            </a:r>
            <a:r>
              <a:rPr lang="en-US" dirty="0" smtClean="0"/>
              <a:t>, </a:t>
            </a:r>
            <a:r>
              <a:rPr lang="en-US" i="1" dirty="0" err="1" smtClean="0"/>
              <a:t>Olympiades</a:t>
            </a:r>
            <a:r>
              <a:rPr lang="en-US" i="1" dirty="0" smtClean="0"/>
              <a:t> he </a:t>
            </a:r>
            <a:r>
              <a:rPr lang="en-US" i="1" dirty="0" err="1" smtClean="0"/>
              <a:t>Chronika</a:t>
            </a:r>
            <a:r>
              <a:rPr lang="en-US" dirty="0" smtClean="0"/>
              <a:t> 13)</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Each of these sources provides </a:t>
            </a:r>
            <a:r>
              <a:rPr lang="en-US" dirty="0" smtClean="0"/>
              <a:t>independent</a:t>
            </a:r>
            <a:r>
              <a:rPr lang="en-US" smtClean="0"/>
              <a:t>, secular </a:t>
            </a:r>
            <a:r>
              <a:rPr lang="en-US" dirty="0" smtClean="0"/>
              <a:t>testimony to Christ and the Bible.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There are a number of references in secular literature contemporary with Jesus Christ and the Early Church that refer to Christ.</a:t>
            </a:r>
          </a:p>
          <a:p>
            <a:r>
              <a:rPr lang="en-US" dirty="0" smtClean="0"/>
              <a:t>These references provide solid evidence for the historicity of Jesus Christ.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In fact, there is “better historical documentation for Jesus than for the founder of any other ancient religion” (Strobel 86).</a:t>
            </a:r>
          </a:p>
          <a:p>
            <a:r>
              <a:rPr lang="en-US" dirty="0" smtClean="0"/>
              <a:t>Let’s examine these references.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Flavius Josephus, a Jewish historian, wrote regarding James, the brother of Jesus, of Pilate, and of Jesus himself in his book, </a:t>
            </a:r>
            <a:r>
              <a:rPr lang="en-US" i="1" dirty="0" smtClean="0"/>
              <a:t>The Antiquities</a:t>
            </a:r>
            <a:r>
              <a:rPr lang="en-US" dirty="0" smtClean="0"/>
              <a:t>.  </a:t>
            </a:r>
          </a:p>
          <a:p>
            <a:r>
              <a:rPr lang="en-US" dirty="0" smtClean="0"/>
              <a:t>Though some of the wording is disputed, it nevertheless provides support for Jesus’ </a:t>
            </a:r>
            <a:r>
              <a:rPr lang="en-US" dirty="0" smtClean="0"/>
              <a:t>life  </a:t>
            </a:r>
            <a:r>
              <a:rPr lang="en-US" dirty="0" smtClean="0"/>
              <a:t>(Josephus, </a:t>
            </a:r>
            <a:r>
              <a:rPr lang="en-US" i="1" dirty="0" smtClean="0"/>
              <a:t>The Antiquities</a:t>
            </a:r>
            <a:r>
              <a:rPr lang="en-US" dirty="0" smtClean="0"/>
              <a:t> </a:t>
            </a:r>
            <a:r>
              <a:rPr lang="en-US" dirty="0" smtClean="0"/>
              <a:t>18.63-64).</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9218" name="Picture 2" descr="http://www.preterism.info/images/josephus-color.jpg"/>
          <p:cNvPicPr>
            <a:picLocks noChangeAspect="1" noChangeArrowheads="1"/>
          </p:cNvPicPr>
          <p:nvPr/>
        </p:nvPicPr>
        <p:blipFill>
          <a:blip r:embed="rId2" cstate="print"/>
          <a:srcRect/>
          <a:stretch>
            <a:fillRect/>
          </a:stretch>
        </p:blipFill>
        <p:spPr bwMode="auto">
          <a:xfrm>
            <a:off x="1524000" y="1225669"/>
            <a:ext cx="4505866" cy="5632331"/>
          </a:xfrm>
          <a:prstGeom prst="rect">
            <a:avLst/>
          </a:prstGeom>
          <a:noFill/>
          <a:effectLst>
            <a:softEdge rad="317500"/>
          </a:effectLst>
        </p:spPr>
      </p:pic>
      <p:sp>
        <p:nvSpPr>
          <p:cNvPr id="6" name="TextBox 5"/>
          <p:cNvSpPr txBox="1"/>
          <p:nvPr/>
        </p:nvSpPr>
        <p:spPr>
          <a:xfrm>
            <a:off x="7142670" y="2139351"/>
            <a:ext cx="1561646" cy="830997"/>
          </a:xfrm>
          <a:prstGeom prst="rect">
            <a:avLst/>
          </a:prstGeom>
          <a:noFill/>
        </p:spPr>
        <p:txBody>
          <a:bodyPr wrap="none" rtlCol="0">
            <a:spAutoFit/>
          </a:bodyPr>
          <a:lstStyle/>
          <a:p>
            <a:r>
              <a:rPr lang="en-US" sz="2400" dirty="0" err="1" smtClean="0"/>
              <a:t>Flavious</a:t>
            </a:r>
            <a:endParaRPr lang="en-US" sz="2400" dirty="0" smtClean="0"/>
          </a:p>
          <a:p>
            <a:r>
              <a:rPr lang="en-US" sz="2400" dirty="0" smtClean="0"/>
              <a:t>Josephus</a:t>
            </a:r>
            <a:endParaRPr 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 Roman historian Tacitus recorded in AD 115 that Nero persecuted the Christians and blamed them for the fire in Rome.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27650" name="Picture 2" descr="http://www.tektonics.org/jesusexist/tacitus.jpg"/>
          <p:cNvPicPr>
            <a:picLocks noChangeAspect="1" noChangeArrowheads="1"/>
          </p:cNvPicPr>
          <p:nvPr/>
        </p:nvPicPr>
        <p:blipFill>
          <a:blip r:embed="rId2" cstate="print"/>
          <a:srcRect b="11560"/>
          <a:stretch>
            <a:fillRect/>
          </a:stretch>
        </p:blipFill>
        <p:spPr bwMode="auto">
          <a:xfrm>
            <a:off x="2363937" y="1588787"/>
            <a:ext cx="3084727" cy="3914866"/>
          </a:xfrm>
          <a:prstGeom prst="roundRect">
            <a:avLst>
              <a:gd name="adj" fmla="val 8594"/>
            </a:avLst>
          </a:prstGeom>
          <a:solidFill>
            <a:srgbClr val="FFFFFF">
              <a:shade val="85000"/>
            </a:srgbClr>
          </a:solidFill>
          <a:ln>
            <a:solidFill>
              <a:schemeClr val="accent6">
                <a:lumMod val="50000"/>
              </a:schemeClr>
            </a:solidFill>
          </a:ln>
          <a:effectLst>
            <a:reflection blurRad="12700" stA="38000" endPos="28000" dist="5000" dir="5400000" sy="-100000" algn="bl" rotWithShape="0"/>
          </a:effectLst>
        </p:spPr>
      </p:pic>
      <p:sp>
        <p:nvSpPr>
          <p:cNvPr id="6" name="TextBox 5"/>
          <p:cNvSpPr txBox="1"/>
          <p:nvPr/>
        </p:nvSpPr>
        <p:spPr>
          <a:xfrm>
            <a:off x="7142670" y="2139351"/>
            <a:ext cx="1197764" cy="461665"/>
          </a:xfrm>
          <a:prstGeom prst="rect">
            <a:avLst/>
          </a:prstGeom>
          <a:noFill/>
        </p:spPr>
        <p:txBody>
          <a:bodyPr wrap="none" rtlCol="0">
            <a:spAutoFit/>
          </a:bodyPr>
          <a:lstStyle/>
          <a:p>
            <a:r>
              <a:rPr lang="en-US" sz="2400" dirty="0" smtClean="0"/>
              <a:t>Tacitus</a:t>
            </a: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He wrote, “Nero fastened the guilt and inflicted the most exquisite tortures on a class hated for their abominations, called Christians by the populace.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a:t>
            </a:r>
            <a:r>
              <a:rPr lang="en-US" dirty="0" err="1" smtClean="0"/>
              <a:t>Christus</a:t>
            </a:r>
            <a:r>
              <a:rPr lang="en-US" dirty="0" smtClean="0"/>
              <a:t>, from whom the name had its origin, suffered the extreme penalty [crucifixion] during the reign of Tiberius at the hands of one of our procurators, Pontus Pilate.”  (Tacitus, </a:t>
            </a:r>
            <a:r>
              <a:rPr lang="en-US" i="1" dirty="0" smtClean="0"/>
              <a:t>Annals</a:t>
            </a:r>
            <a:r>
              <a:rPr lang="en-US" dirty="0" smtClean="0"/>
              <a:t> 15.44</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1591</TotalTime>
  <Words>433</Words>
  <Application>Microsoft Office PowerPoint</Application>
  <PresentationFormat>On-screen Show (4:3)</PresentationFormat>
  <Paragraphs>37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Focused senses design template</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140</cp:revision>
  <dcterms:created xsi:type="dcterms:W3CDTF">2008-02-11T10:50:27Z</dcterms:created>
  <dcterms:modified xsi:type="dcterms:W3CDTF">2012-02-14T21:18:09Z</dcterms:modified>
</cp:coreProperties>
</file>