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8"/>
  </p:notesMasterIdLst>
  <p:sldIdLst>
    <p:sldId id="256" r:id="rId2"/>
    <p:sldId id="258" r:id="rId3"/>
    <p:sldId id="271" r:id="rId4"/>
    <p:sldId id="272" r:id="rId5"/>
    <p:sldId id="286" r:id="rId6"/>
    <p:sldId id="273" r:id="rId7"/>
    <p:sldId id="274" r:id="rId8"/>
    <p:sldId id="275" r:id="rId9"/>
    <p:sldId id="278" r:id="rId10"/>
    <p:sldId id="282" r:id="rId11"/>
    <p:sldId id="283" r:id="rId12"/>
    <p:sldId id="276" r:id="rId13"/>
    <p:sldId id="285" r:id="rId14"/>
    <p:sldId id="284" r:id="rId15"/>
    <p:sldId id="279" r:id="rId16"/>
    <p:sldId id="277"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6693" autoAdjust="0"/>
  </p:normalViewPr>
  <p:slideViewPr>
    <p:cSldViewPr>
      <p:cViewPr>
        <p:scale>
          <a:sx n="50" d="100"/>
          <a:sy n="50" d="100"/>
        </p:scale>
        <p:origin x="-1044" y="-27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2FAB8F-4895-486D-87ED-4A44E2FE5789}" type="datetimeFigureOut">
              <a:rPr lang="en-US" smtClean="0"/>
              <a:pPr/>
              <a:t>3/7/2016</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0C60FA-FAEF-4EB4-8985-764A4BA64049}"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effectLst>
                  <a:outerShdw blurRad="38100" dist="38100" dir="2700000" algn="tl">
                    <a:srgbClr val="000000">
                      <a:alpha val="43137"/>
                    </a:srgbClr>
                  </a:outerShdw>
                </a:effectLst>
              </a:rPr>
              <a:t>Video – Worship in Revelation; I See</a:t>
            </a:r>
            <a:r>
              <a:rPr lang="en-US" sz="1200" baseline="0" dirty="0" smtClean="0">
                <a:effectLst>
                  <a:outerShdw blurRad="38100" dist="38100" dir="2700000" algn="tl">
                    <a:srgbClr val="000000">
                      <a:alpha val="43137"/>
                    </a:srgbClr>
                  </a:outerShdw>
                </a:effectLst>
              </a:rPr>
              <a:t> the Lord; I Can Only Imagine</a:t>
            </a:r>
            <a:endParaRPr lang="en-US" sz="1200" dirty="0" smtClean="0">
              <a:effectLst>
                <a:outerShdw blurRad="38100" dist="38100" dir="2700000" algn="tl">
                  <a:srgbClr val="000000">
                    <a:alpha val="43137"/>
                  </a:srgbClr>
                </a:outerShdw>
              </a:effectLst>
            </a:endParaRPr>
          </a:p>
          <a:p>
            <a:endParaRPr lang="en-US" dirty="0"/>
          </a:p>
        </p:txBody>
      </p:sp>
      <p:sp>
        <p:nvSpPr>
          <p:cNvPr id="4" name="Slide Number Placeholder 3"/>
          <p:cNvSpPr>
            <a:spLocks noGrp="1"/>
          </p:cNvSpPr>
          <p:nvPr>
            <p:ph type="sldNum" sz="quarter" idx="10"/>
          </p:nvPr>
        </p:nvSpPr>
        <p:spPr/>
        <p:txBody>
          <a:bodyPr/>
          <a:lstStyle/>
          <a:p>
            <a:fld id="{300C60FA-FAEF-4EB4-8985-764A4BA64049}" type="slidenum">
              <a:rPr lang="en-US" smtClean="0"/>
              <a:pPr/>
              <a:t>1</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smtClean="0">
                <a:effectLst>
                  <a:outerShdw blurRad="38100" dist="38100" dir="2700000" algn="tl">
                    <a:srgbClr val="000000">
                      <a:alpha val="43137"/>
                    </a:srgbClr>
                  </a:outerShdw>
                </a:effectLst>
              </a:rPr>
              <a:t>The </a:t>
            </a:r>
            <a:r>
              <a:rPr lang="en-US" sz="1200" dirty="0" smtClean="0">
                <a:effectLst>
                  <a:outerShdw blurRad="38100" dist="38100" dir="2700000" algn="tl">
                    <a:srgbClr val="000000">
                      <a:alpha val="43137"/>
                    </a:srgbClr>
                  </a:outerShdw>
                </a:effectLst>
              </a:rPr>
              <a:t>debt that doesn’t seem to end…the affliction that drags on and on…the woman who was subject to bleeding for twelve years and had spent all her money (Lk . 8:43-48) touched Christ and</a:t>
            </a:r>
            <a:r>
              <a:rPr lang="en-US" sz="1200" baseline="0" dirty="0" smtClean="0">
                <a:effectLst>
                  <a:outerShdw blurRad="38100" dist="38100" dir="2700000" algn="tl">
                    <a:srgbClr val="000000">
                      <a:alpha val="43137"/>
                    </a:srgbClr>
                  </a:outerShdw>
                </a:effectLst>
              </a:rPr>
              <a:t> was healed</a:t>
            </a:r>
            <a:r>
              <a:rPr lang="en-US" sz="1200" dirty="0" smtClean="0">
                <a:effectLst>
                  <a:outerShdw blurRad="38100" dist="38100" dir="2700000" algn="tl">
                    <a:srgbClr val="000000">
                      <a:alpha val="43137"/>
                    </a:srgbClr>
                  </a:outerShdw>
                </a:effectLst>
              </a:rPr>
              <a:t>…the woman crippled by a spirit for eighteen years (Lk.</a:t>
            </a:r>
            <a:r>
              <a:rPr lang="en-US" sz="1200" baseline="0" dirty="0" smtClean="0">
                <a:effectLst>
                  <a:outerShdw blurRad="38100" dist="38100" dir="2700000" algn="tl">
                    <a:srgbClr val="000000">
                      <a:alpha val="43137"/>
                    </a:srgbClr>
                  </a:outerShdw>
                </a:effectLst>
              </a:rPr>
              <a:t> 13:11) Christ touched her and she was healed…the man who was an invalid for thirty-eight years who came to the pool to be healed (Jn. 5:5).  Christ commands him to, “</a:t>
            </a:r>
            <a:r>
              <a:rPr lang="en-US" sz="1200" dirty="0" smtClean="0"/>
              <a:t>Get up! Pick up your mat and walk.”</a:t>
            </a:r>
            <a:r>
              <a:rPr lang="en-US" sz="1200" baseline="0" dirty="0" smtClean="0">
                <a:effectLst>
                  <a:outerShdw blurRad="38100" dist="38100" dir="2700000" algn="tl">
                    <a:srgbClr val="000000">
                      <a:alpha val="43137"/>
                    </a:srgbClr>
                  </a:outerShdw>
                </a:effectLst>
              </a:rPr>
              <a:t>  And he had an omega moment.  For a long time the demoniac had been possessed by a legion of demons—until confronted by the Omega and he found deliverance.  Peter finds a paralytic bedridden for eight years and says to him, “</a:t>
            </a:r>
            <a:r>
              <a:rPr lang="en-US" sz="1200" dirty="0" smtClean="0"/>
              <a:t>“Jesus Christ heals you. Get up and take care of your mat.”  Today is your Omega</a:t>
            </a:r>
            <a:r>
              <a:rPr lang="en-US" sz="1200" baseline="0" dirty="0" smtClean="0"/>
              <a:t> day!  Now is the day of salvation!</a:t>
            </a:r>
            <a:endParaRPr lang="en-US" sz="1200" dirty="0" smtClean="0"/>
          </a:p>
        </p:txBody>
      </p:sp>
      <p:sp>
        <p:nvSpPr>
          <p:cNvPr id="4" name="Slide Number Placeholder 3"/>
          <p:cNvSpPr>
            <a:spLocks noGrp="1"/>
          </p:cNvSpPr>
          <p:nvPr>
            <p:ph type="sldNum" sz="quarter" idx="10"/>
          </p:nvPr>
        </p:nvSpPr>
        <p:spPr/>
        <p:txBody>
          <a:bodyPr/>
          <a:lstStyle/>
          <a:p>
            <a:fld id="{300C60FA-FAEF-4EB4-8985-764A4BA64049}" type="slidenum">
              <a:rPr lang="en-US" smtClean="0"/>
              <a:pPr/>
              <a:t>15</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8" name="Picture 7" descr="Firelight title.png"/>
          <p:cNvPicPr>
            <a:picLocks noChangeAspect="1"/>
          </p:cNvPicPr>
          <p:nvPr/>
        </p:nvPicPr>
        <p:blipFill>
          <a:blip r:embed="rId2" cstate="print"/>
          <a:srcRect l="43431" t="21353" b="20413"/>
          <a:stretch>
            <a:fillRect/>
          </a:stretch>
        </p:blipFill>
        <p:spPr>
          <a:xfrm>
            <a:off x="0" y="0"/>
            <a:ext cx="3672304" cy="6858000"/>
          </a:xfrm>
          <a:prstGeom prst="rect">
            <a:avLst/>
          </a:prstGeom>
        </p:spPr>
      </p:pic>
      <p:sp>
        <p:nvSpPr>
          <p:cNvPr id="2" name="Title 1"/>
          <p:cNvSpPr>
            <a:spLocks noGrp="1"/>
          </p:cNvSpPr>
          <p:nvPr>
            <p:ph type="ctrTitle"/>
          </p:nvPr>
        </p:nvSpPr>
        <p:spPr>
          <a:xfrm>
            <a:off x="1752600" y="1219200"/>
            <a:ext cx="6400800" cy="1600200"/>
          </a:xfrm>
        </p:spPr>
        <p:txBody>
          <a:bodyPr anchor="b" anchorCtr="0"/>
          <a:lstStyle>
            <a:lvl1pPr algn="l">
              <a:defRPr>
                <a:gradFill flip="none" rotWithShape="1">
                  <a:gsLst>
                    <a:gs pos="0">
                      <a:schemeClr val="tx1">
                        <a:alpha val="70000"/>
                      </a:schemeClr>
                    </a:gs>
                    <a:gs pos="50000">
                      <a:schemeClr val="tx1">
                        <a:alpha val="80000"/>
                      </a:schemeClr>
                    </a:gs>
                    <a:gs pos="100000">
                      <a:schemeClr val="tx1">
                        <a:alpha val="90000"/>
                      </a:schemeClr>
                    </a:gs>
                  </a:gsLst>
                  <a:lin ang="0" scaled="0"/>
                  <a:tileRect/>
                </a:gradFill>
              </a:defRPr>
            </a:lvl1pPr>
          </a:lstStyle>
          <a:p>
            <a:r>
              <a:rPr lang="en-US" smtClean="0"/>
              <a:t>Click to edit Master title style</a:t>
            </a:r>
            <a:endParaRPr/>
          </a:p>
        </p:txBody>
      </p:sp>
      <p:sp>
        <p:nvSpPr>
          <p:cNvPr id="3" name="Subtitle 2"/>
          <p:cNvSpPr>
            <a:spLocks noGrp="1"/>
          </p:cNvSpPr>
          <p:nvPr>
            <p:ph type="subTitle" idx="1"/>
          </p:nvPr>
        </p:nvSpPr>
        <p:spPr>
          <a:xfrm>
            <a:off x="2438400" y="2971800"/>
            <a:ext cx="5715000" cy="1295400"/>
          </a:xfrm>
        </p:spPr>
        <p:txBody>
          <a:bodyPr>
            <a:normAutofit/>
          </a:bodyPr>
          <a:lstStyle>
            <a:lvl1pPr marL="0" indent="0" algn="l">
              <a:buNone/>
              <a:defRPr sz="1800">
                <a:gradFill flip="none" rotWithShape="1">
                  <a:gsLst>
                    <a:gs pos="0">
                      <a:schemeClr val="tx1">
                        <a:alpha val="70000"/>
                      </a:schemeClr>
                    </a:gs>
                    <a:gs pos="50000">
                      <a:schemeClr val="tx1">
                        <a:alpha val="80000"/>
                      </a:schemeClr>
                    </a:gs>
                    <a:gs pos="100000">
                      <a:schemeClr val="tx1">
                        <a:alpha val="90000"/>
                      </a:schemeClr>
                    </a:gs>
                  </a:gsLst>
                  <a:lin ang="0" scaled="0"/>
                  <a:tileRect/>
                </a:gra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a:xfrm>
            <a:off x="228600" y="5943600"/>
            <a:ext cx="2133600" cy="228600"/>
          </a:xfrm>
        </p:spPr>
        <p:txBody>
          <a:bodyPr/>
          <a:lstStyle>
            <a:lvl1pPr algn="l">
              <a:defRPr/>
            </a:lvl1pPr>
          </a:lstStyle>
          <a:p>
            <a:fld id="{27FBED70-01A5-42DF-B846-B939EEA80D11}" type="datetimeFigureOut">
              <a:rPr lang="en-US" smtClean="0"/>
              <a:pPr/>
              <a:t>3/7/2016</a:t>
            </a:fld>
            <a:endParaRPr lang="en-US" dirty="0"/>
          </a:p>
        </p:txBody>
      </p:sp>
      <p:sp>
        <p:nvSpPr>
          <p:cNvPr id="5" name="Footer Placeholder 4"/>
          <p:cNvSpPr>
            <a:spLocks noGrp="1"/>
          </p:cNvSpPr>
          <p:nvPr>
            <p:ph type="ftr" sz="quarter" idx="11"/>
          </p:nvPr>
        </p:nvSpPr>
        <p:spPr>
          <a:xfrm>
            <a:off x="228600" y="5715000"/>
            <a:ext cx="2667000" cy="228600"/>
          </a:xfrm>
        </p:spPr>
        <p:txBody>
          <a:bodyPr/>
          <a:lstStyle/>
          <a:p>
            <a:endParaRPr lang="en-US" dirty="0"/>
          </a:p>
        </p:txBody>
      </p:sp>
      <p:sp>
        <p:nvSpPr>
          <p:cNvPr id="6" name="Slide Number Placeholder 5"/>
          <p:cNvSpPr>
            <a:spLocks noGrp="1"/>
          </p:cNvSpPr>
          <p:nvPr>
            <p:ph type="sldNum" sz="quarter" idx="12"/>
          </p:nvPr>
        </p:nvSpPr>
        <p:spPr>
          <a:xfrm>
            <a:off x="228600" y="6248400"/>
            <a:ext cx="533400" cy="228600"/>
          </a:xfrm>
        </p:spPr>
        <p:txBody>
          <a:bodyPr/>
          <a:lstStyle>
            <a:lvl1pPr algn="l">
              <a:defRPr/>
            </a:lvl1pPr>
          </a:lstStyle>
          <a:p>
            <a:fld id="{6BD4B2E9-22F0-47FA-8C8F-6F00D379DE70}"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731368" y="274638"/>
            <a:ext cx="5681265" cy="1477962"/>
          </a:xfrm>
        </p:spPr>
        <p:txBody>
          <a:bodyPr/>
          <a:lstStyle/>
          <a:p>
            <a:r>
              <a:rPr lang="en-US" smtClean="0"/>
              <a:t>Click to edit Master title style</a:t>
            </a:r>
            <a:endParaRPr/>
          </a:p>
        </p:txBody>
      </p:sp>
      <p:sp>
        <p:nvSpPr>
          <p:cNvPr id="3" name="Vertical Text Placeholder 2"/>
          <p:cNvSpPr>
            <a:spLocks noGrp="1"/>
          </p:cNvSpPr>
          <p:nvPr>
            <p:ph type="body" orient="vert" idx="1"/>
          </p:nvPr>
        </p:nvSpPr>
        <p:spPr>
          <a:xfrm>
            <a:off x="1734209" y="2057400"/>
            <a:ext cx="5678424" cy="3886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27FBED70-01A5-42DF-B846-B939EEA80D11}" type="datetimeFigureOut">
              <a:rPr lang="en-US" smtClean="0"/>
              <a:pPr/>
              <a:t>3/7/2016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BD4B2E9-22F0-47FA-8C8F-6F00D379DE70}"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34200" y="533400"/>
            <a:ext cx="1752600" cy="4343399"/>
          </a:xfrm>
        </p:spPr>
        <p:txBody>
          <a:bodyPr vert="eaVert"/>
          <a:lstStyle>
            <a:lvl1pPr algn="l">
              <a:defRPr/>
            </a:lvl1pPr>
          </a:lstStyle>
          <a:p>
            <a:r>
              <a:rPr lang="en-US" smtClean="0"/>
              <a:t>Click to edit Master title style</a:t>
            </a:r>
            <a:endParaRPr/>
          </a:p>
        </p:txBody>
      </p:sp>
      <p:sp>
        <p:nvSpPr>
          <p:cNvPr id="3" name="Vertical Text Placeholder 2"/>
          <p:cNvSpPr>
            <a:spLocks noGrp="1"/>
          </p:cNvSpPr>
          <p:nvPr>
            <p:ph type="body" orient="vert" idx="1"/>
          </p:nvPr>
        </p:nvSpPr>
        <p:spPr>
          <a:xfrm>
            <a:off x="1447800" y="533401"/>
            <a:ext cx="5029200" cy="54229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27FBED70-01A5-42DF-B846-B939EEA80D11}" type="datetimeFigureOut">
              <a:rPr lang="en-US" smtClean="0"/>
              <a:pPr/>
              <a:t>3/7/2016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BD4B2E9-22F0-47FA-8C8F-6F00D379DE70}"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27FBED70-01A5-42DF-B846-B939EEA80D11}" type="datetimeFigureOut">
              <a:rPr lang="en-US" smtClean="0"/>
              <a:pPr/>
              <a:t>3/7/2016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BD4B2E9-22F0-47FA-8C8F-6F00D379DE70}"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8" name="Picture 7" descr="Firelight section.png"/>
          <p:cNvPicPr>
            <a:picLocks noChangeAspect="1"/>
          </p:cNvPicPr>
          <p:nvPr/>
        </p:nvPicPr>
        <p:blipFill>
          <a:blip r:embed="rId2" cstate="print"/>
          <a:srcRect l="7678" r="8563" b="31688"/>
          <a:stretch>
            <a:fillRect/>
          </a:stretch>
        </p:blipFill>
        <p:spPr>
          <a:xfrm>
            <a:off x="0" y="3048000"/>
            <a:ext cx="9144000" cy="3810000"/>
          </a:xfrm>
          <a:prstGeom prst="rect">
            <a:avLst/>
          </a:prstGeom>
        </p:spPr>
      </p:pic>
      <p:sp>
        <p:nvSpPr>
          <p:cNvPr id="2" name="Title 1"/>
          <p:cNvSpPr>
            <a:spLocks noGrp="1"/>
          </p:cNvSpPr>
          <p:nvPr>
            <p:ph type="title"/>
          </p:nvPr>
        </p:nvSpPr>
        <p:spPr>
          <a:xfrm>
            <a:off x="876300" y="2057400"/>
            <a:ext cx="7391400" cy="1590675"/>
          </a:xfrm>
        </p:spPr>
        <p:txBody>
          <a:bodyPr anchor="b" anchorCtr="0">
            <a:normAutofit/>
          </a:bodyPr>
          <a:lstStyle>
            <a:lvl1pPr algn="ctr">
              <a:defRPr sz="4400" b="0" i="0" cap="none" baseline="0"/>
            </a:lvl1pPr>
          </a:lstStyle>
          <a:p>
            <a:r>
              <a:rPr lang="en-US" smtClean="0"/>
              <a:t>Click to edit Master title style</a:t>
            </a:r>
            <a:endParaRPr/>
          </a:p>
        </p:txBody>
      </p:sp>
      <p:sp>
        <p:nvSpPr>
          <p:cNvPr id="3" name="Text Placeholder 2"/>
          <p:cNvSpPr>
            <a:spLocks noGrp="1"/>
          </p:cNvSpPr>
          <p:nvPr>
            <p:ph type="body" idx="1"/>
          </p:nvPr>
        </p:nvSpPr>
        <p:spPr>
          <a:xfrm>
            <a:off x="1877546" y="3810000"/>
            <a:ext cx="5388909" cy="1423987"/>
          </a:xfrm>
        </p:spPr>
        <p:txBody>
          <a:bodyPr vert="horz" lIns="91440" tIns="45720" rIns="91440" bIns="45720" rtlCol="0">
            <a:normAutofit/>
          </a:bodyPr>
          <a:lstStyle>
            <a:lvl1pPr marL="0" indent="0" algn="ctr" defTabSz="914400" rtl="0" eaLnBrk="1" latinLnBrk="0" hangingPunct="1">
              <a:spcBef>
                <a:spcPts val="1500"/>
              </a:spcBef>
              <a:buFontTx/>
              <a:buNone/>
              <a:defRPr sz="1800" kern="1200">
                <a:gradFill flip="none" rotWithShape="1">
                  <a:gsLst>
                    <a:gs pos="0">
                      <a:schemeClr val="tx1">
                        <a:alpha val="70000"/>
                      </a:schemeClr>
                    </a:gs>
                    <a:gs pos="50000">
                      <a:schemeClr val="tx1">
                        <a:alpha val="80000"/>
                      </a:schemeClr>
                    </a:gs>
                    <a:gs pos="100000">
                      <a:schemeClr val="tx1">
                        <a:alpha val="90000"/>
                      </a:schemeClr>
                    </a:gs>
                  </a:gsLst>
                  <a:lin ang="0" scaled="0"/>
                  <a:tileRect/>
                </a:gra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7FBED70-01A5-42DF-B846-B939EEA80D11}" type="datetimeFigureOut">
              <a:rPr lang="en-US" smtClean="0"/>
              <a:pPr/>
              <a:t>3/7/2016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BD4B2E9-22F0-47FA-8C8F-6F00D379DE70}"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731368" y="274638"/>
            <a:ext cx="5681265" cy="1477962"/>
          </a:xfrm>
        </p:spPr>
        <p:txBody>
          <a:bodyPr/>
          <a:lstStyle/>
          <a:p>
            <a:r>
              <a:rPr lang="en-US" smtClean="0"/>
              <a:t>Click to edit Master title style</a:t>
            </a:r>
            <a:endParaRPr/>
          </a:p>
        </p:txBody>
      </p:sp>
      <p:sp>
        <p:nvSpPr>
          <p:cNvPr id="3" name="Content Placeholder 2"/>
          <p:cNvSpPr>
            <a:spLocks noGrp="1"/>
          </p:cNvSpPr>
          <p:nvPr>
            <p:ph sz="half" idx="1"/>
          </p:nvPr>
        </p:nvSpPr>
        <p:spPr>
          <a:xfrm>
            <a:off x="1371600" y="2057401"/>
            <a:ext cx="2743200" cy="3898900"/>
          </a:xfrm>
        </p:spPr>
        <p:txBody>
          <a:bodyPr>
            <a:normAutofit/>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5029200" y="2057401"/>
            <a:ext cx="2743200" cy="3898900"/>
          </a:xfrm>
        </p:spPr>
        <p:txBody>
          <a:bodyPr>
            <a:normAutofit/>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27FBED70-01A5-42DF-B846-B939EEA80D11}" type="datetimeFigureOut">
              <a:rPr lang="en-US" smtClean="0"/>
              <a:pPr/>
              <a:t>3/7/2016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BD4B2E9-22F0-47FA-8C8F-6F00D379DE70}"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731368" y="274638"/>
            <a:ext cx="5681265" cy="1477962"/>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1371600" y="1967753"/>
            <a:ext cx="2743200" cy="639762"/>
          </a:xfrm>
        </p:spPr>
        <p:txBody>
          <a:bodyPr anchor="ctr" anchorCtr="0">
            <a:noAutofit/>
          </a:bodyPr>
          <a:lstStyle>
            <a:lvl1pPr marL="0" indent="0" algn="ctr">
              <a:buNone/>
              <a:defRPr sz="22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371600" y="2819400"/>
            <a:ext cx="2743200" cy="3136900"/>
          </a:xfrm>
        </p:spPr>
        <p:txBody>
          <a:bodyPr>
            <a:normAutofit/>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5029200" y="1967753"/>
            <a:ext cx="2743200" cy="639762"/>
          </a:xfrm>
        </p:spPr>
        <p:txBody>
          <a:bodyPr anchor="ctr" anchorCtr="0">
            <a:noAutofit/>
          </a:bodyPr>
          <a:lstStyle>
            <a:lvl1pPr marL="0" indent="0" algn="ctr">
              <a:buNone/>
              <a:defRPr sz="22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29200" y="2819400"/>
            <a:ext cx="2743200" cy="3136900"/>
          </a:xfrm>
        </p:spPr>
        <p:txBody>
          <a:bodyPr>
            <a:normAutofit/>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27FBED70-01A5-42DF-B846-B939EEA80D11}" type="datetimeFigureOut">
              <a:rPr lang="en-US" smtClean="0"/>
              <a:pPr/>
              <a:t>3/7/2016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BD4B2E9-22F0-47FA-8C8F-6F00D379DE70}"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27FBED70-01A5-42DF-B846-B939EEA80D11}" type="datetimeFigureOut">
              <a:rPr lang="en-US" smtClean="0"/>
              <a:pPr/>
              <a:t>3/7/2016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BD4B2E9-22F0-47FA-8C8F-6F00D379DE70}"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7FBED70-01A5-42DF-B846-B939EEA80D11}" type="datetimeFigureOut">
              <a:rPr lang="en-US" smtClean="0"/>
              <a:pPr/>
              <a:t>3/7/2016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BD4B2E9-22F0-47FA-8C8F-6F00D379DE70}"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9" name="Picture 8" descr="Content caption.png"/>
          <p:cNvPicPr>
            <a:picLocks noChangeAspect="1"/>
          </p:cNvPicPr>
          <p:nvPr/>
        </p:nvPicPr>
        <p:blipFill>
          <a:blip r:embed="rId2" cstate="print"/>
          <a:srcRect l="11342" t="23079" r="13047"/>
          <a:stretch>
            <a:fillRect/>
          </a:stretch>
        </p:blipFill>
        <p:spPr>
          <a:xfrm>
            <a:off x="0" y="0"/>
            <a:ext cx="9144000" cy="6095345"/>
          </a:xfrm>
          <a:prstGeom prst="rect">
            <a:avLst/>
          </a:prstGeom>
        </p:spPr>
      </p:pic>
      <p:sp>
        <p:nvSpPr>
          <p:cNvPr id="2" name="Title 1"/>
          <p:cNvSpPr>
            <a:spLocks noGrp="1"/>
          </p:cNvSpPr>
          <p:nvPr>
            <p:ph type="title"/>
          </p:nvPr>
        </p:nvSpPr>
        <p:spPr>
          <a:xfrm>
            <a:off x="835025" y="438150"/>
            <a:ext cx="2743200" cy="1618488"/>
          </a:xfrm>
        </p:spPr>
        <p:txBody>
          <a:bodyPr anchor="ctr" anchorCtr="0">
            <a:normAutofit/>
          </a:bodyPr>
          <a:lstStyle>
            <a:lvl1pPr algn="l">
              <a:defRPr sz="3600" b="0"/>
            </a:lvl1pPr>
          </a:lstStyle>
          <a:p>
            <a:r>
              <a:rPr lang="en-US" smtClean="0"/>
              <a:t>Click to edit Master title style</a:t>
            </a:r>
            <a:endParaRPr/>
          </a:p>
        </p:txBody>
      </p:sp>
      <p:sp>
        <p:nvSpPr>
          <p:cNvPr id="3" name="Content Placeholder 2"/>
          <p:cNvSpPr>
            <a:spLocks noGrp="1"/>
          </p:cNvSpPr>
          <p:nvPr>
            <p:ph idx="1"/>
          </p:nvPr>
        </p:nvSpPr>
        <p:spPr>
          <a:xfrm>
            <a:off x="3886200" y="438150"/>
            <a:ext cx="4419600" cy="5118100"/>
          </a:xfrm>
        </p:spPr>
        <p:txBody>
          <a:bodyPr>
            <a:normAutofit/>
          </a:bodyPr>
          <a:lstStyle>
            <a:lvl1pPr>
              <a:defRPr sz="22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833439" y="2514600"/>
            <a:ext cx="1985962" cy="2362200"/>
          </a:xfrm>
        </p:spPr>
        <p:txBody>
          <a:bodyPr anchor="t" anchorCtr="0">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FBED70-01A5-42DF-B846-B939EEA80D11}" type="datetimeFigureOut">
              <a:rPr lang="en-US" smtClean="0"/>
              <a:pPr/>
              <a:t>3/7/2016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BD4B2E9-22F0-47FA-8C8F-6F00D379DE70}"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8" name="Picture 7" descr="Content caption.png"/>
          <p:cNvPicPr>
            <a:picLocks noChangeAspect="1"/>
          </p:cNvPicPr>
          <p:nvPr/>
        </p:nvPicPr>
        <p:blipFill>
          <a:blip r:embed="rId2" cstate="print"/>
          <a:srcRect l="11342" t="23079" r="13047"/>
          <a:stretch>
            <a:fillRect/>
          </a:stretch>
        </p:blipFill>
        <p:spPr>
          <a:xfrm>
            <a:off x="0" y="0"/>
            <a:ext cx="9144000" cy="6095345"/>
          </a:xfrm>
          <a:prstGeom prst="rect">
            <a:avLst/>
          </a:prstGeom>
        </p:spPr>
      </p:pic>
      <p:sp>
        <p:nvSpPr>
          <p:cNvPr id="2" name="Title 1"/>
          <p:cNvSpPr>
            <a:spLocks noGrp="1"/>
          </p:cNvSpPr>
          <p:nvPr>
            <p:ph type="title"/>
          </p:nvPr>
        </p:nvSpPr>
        <p:spPr>
          <a:xfrm>
            <a:off x="835025" y="438150"/>
            <a:ext cx="2743200" cy="1619250"/>
          </a:xfrm>
        </p:spPr>
        <p:txBody>
          <a:bodyPr vert="horz" lIns="91440" tIns="45720" rIns="91440" bIns="45720" rtlCol="0" anchor="ctr" anchorCtr="0">
            <a:normAutofit/>
          </a:bodyPr>
          <a:lstStyle>
            <a:lvl1pPr algn="l" defTabSz="914400" rtl="0" eaLnBrk="1" latinLnBrk="0" hangingPunct="1">
              <a:spcBef>
                <a:spcPct val="0"/>
              </a:spcBef>
              <a:buNone/>
              <a:defRPr sz="3600" b="0" kern="1200" spc="0" baseline="0">
                <a:gradFill flip="none" rotWithShape="1">
                  <a:gsLst>
                    <a:gs pos="0">
                      <a:schemeClr val="tx1">
                        <a:alpha val="70000"/>
                      </a:schemeClr>
                    </a:gs>
                    <a:gs pos="50000">
                      <a:schemeClr val="tx1">
                        <a:alpha val="80000"/>
                      </a:schemeClr>
                    </a:gs>
                    <a:gs pos="100000">
                      <a:schemeClr val="tx1">
                        <a:alpha val="90000"/>
                      </a:schemeClr>
                    </a:gs>
                  </a:gsLst>
                  <a:lin ang="0" scaled="0"/>
                  <a:tileRect/>
                </a:gradFill>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3575050" y="685800"/>
            <a:ext cx="5264150" cy="4648200"/>
          </a:xfrm>
          <a:prstGeom prst="ellipse">
            <a:avLst/>
          </a:prstGeom>
          <a:ln w="127000">
            <a:solidFill>
              <a:schemeClr val="tx1">
                <a:alpha val="10000"/>
              </a:schemeClr>
            </a:solidFill>
          </a:ln>
          <a:effectLst>
            <a:innerShdw blurRad="190500">
              <a:prstClr val="black">
                <a:alpha val="75000"/>
              </a:prstClr>
            </a:innerShdw>
          </a:effectLst>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dirty="0"/>
          </a:p>
        </p:txBody>
      </p:sp>
      <p:sp>
        <p:nvSpPr>
          <p:cNvPr id="4" name="Text Placeholder 3"/>
          <p:cNvSpPr>
            <a:spLocks noGrp="1"/>
          </p:cNvSpPr>
          <p:nvPr>
            <p:ph type="body" sz="half" idx="2"/>
          </p:nvPr>
        </p:nvSpPr>
        <p:spPr>
          <a:xfrm>
            <a:off x="832104" y="2514600"/>
            <a:ext cx="1984248" cy="2359152"/>
          </a:xfrm>
        </p:spPr>
        <p:txBody>
          <a:bodyPr vert="horz" lIns="91440" tIns="45720" rIns="91440" bIns="45720" rtlCol="0" anchor="t" anchorCtr="0">
            <a:normAutofit/>
          </a:bodyPr>
          <a:lstStyle>
            <a:lvl1pPr marL="0" indent="0">
              <a:buNone/>
              <a:defRPr sz="1400" kern="1200">
                <a:gradFill>
                  <a:gsLst>
                    <a:gs pos="0">
                      <a:schemeClr val="tx1">
                        <a:alpha val="70000"/>
                      </a:schemeClr>
                    </a:gs>
                    <a:gs pos="50000">
                      <a:schemeClr val="tx1">
                        <a:alpha val="80000"/>
                      </a:schemeClr>
                    </a:gs>
                    <a:gs pos="100000">
                      <a:schemeClr val="tx1">
                        <a:alpha val="90000"/>
                      </a:schemeClr>
                    </a:gs>
                  </a:gsLst>
                  <a:lin ang="0" scaled="0"/>
                </a:gra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spcBef>
                <a:spcPts val="1500"/>
              </a:spcBef>
              <a:buFontTx/>
              <a:buNone/>
            </a:pPr>
            <a:r>
              <a:rPr lang="en-US" smtClean="0"/>
              <a:t>Click to edit Master text styles</a:t>
            </a:r>
          </a:p>
        </p:txBody>
      </p:sp>
      <p:sp>
        <p:nvSpPr>
          <p:cNvPr id="5" name="Date Placeholder 4"/>
          <p:cNvSpPr>
            <a:spLocks noGrp="1"/>
          </p:cNvSpPr>
          <p:nvPr>
            <p:ph type="dt" sz="half" idx="10"/>
          </p:nvPr>
        </p:nvSpPr>
        <p:spPr/>
        <p:txBody>
          <a:bodyPr/>
          <a:lstStyle/>
          <a:p>
            <a:fld id="{27FBED70-01A5-42DF-B846-B939EEA80D11}" type="datetimeFigureOut">
              <a:rPr lang="en-US" smtClean="0"/>
              <a:pPr/>
              <a:t>3/7/2016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BD4B2E9-22F0-47FA-8C8F-6F00D379DE70}"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pic>
        <p:nvPicPr>
          <p:cNvPr id="12" name="Picture 11" descr="Firelight content.png"/>
          <p:cNvPicPr>
            <a:picLocks noChangeAspect="1"/>
          </p:cNvPicPr>
          <p:nvPr/>
        </p:nvPicPr>
        <p:blipFill>
          <a:blip r:embed="rId13" cstate="print"/>
          <a:srcRect l="10260" t="11518" r="6261" b="8745"/>
          <a:stretch>
            <a:fillRect/>
          </a:stretch>
        </p:blipFill>
        <p:spPr>
          <a:xfrm>
            <a:off x="0" y="0"/>
            <a:ext cx="9144000" cy="6858000"/>
          </a:xfrm>
          <a:prstGeom prst="rect">
            <a:avLst/>
          </a:prstGeom>
        </p:spPr>
      </p:pic>
      <p:sp>
        <p:nvSpPr>
          <p:cNvPr id="2" name="Title Placeholder 1"/>
          <p:cNvSpPr>
            <a:spLocks noGrp="1"/>
          </p:cNvSpPr>
          <p:nvPr>
            <p:ph type="title"/>
          </p:nvPr>
        </p:nvSpPr>
        <p:spPr>
          <a:xfrm>
            <a:off x="1731368" y="274638"/>
            <a:ext cx="5681265" cy="1477962"/>
          </a:xfrm>
          <a:prstGeom prst="rect">
            <a:avLst/>
          </a:prstGeom>
        </p:spPr>
        <p:txBody>
          <a:bodyPr vert="horz" lIns="91440" tIns="45720" rIns="91440" bIns="45720" rtlCol="0" anchor="b" anchorCtr="0">
            <a:normAutofit/>
          </a:bodyPr>
          <a:lstStyle/>
          <a:p>
            <a:r>
              <a:rPr lang="en-US" smtClean="0"/>
              <a:t>Click to edit Master title style</a:t>
            </a:r>
            <a:endParaRPr/>
          </a:p>
        </p:txBody>
      </p:sp>
      <p:sp>
        <p:nvSpPr>
          <p:cNvPr id="3" name="Text Placeholder 2"/>
          <p:cNvSpPr>
            <a:spLocks noGrp="1"/>
          </p:cNvSpPr>
          <p:nvPr>
            <p:ph type="body" idx="1"/>
          </p:nvPr>
        </p:nvSpPr>
        <p:spPr>
          <a:xfrm>
            <a:off x="2057400" y="2057400"/>
            <a:ext cx="5029200"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2"/>
          </p:nvPr>
        </p:nvSpPr>
        <p:spPr>
          <a:xfrm>
            <a:off x="6858000" y="6477000"/>
            <a:ext cx="2133600" cy="228600"/>
          </a:xfrm>
          <a:prstGeom prst="rect">
            <a:avLst/>
          </a:prstGeom>
        </p:spPr>
        <p:txBody>
          <a:bodyPr vert="horz" lIns="91440" tIns="45720" rIns="91440" bIns="45720" rtlCol="0" anchor="b" anchorCtr="0">
            <a:normAutofit/>
          </a:bodyPr>
          <a:lstStyle>
            <a:lvl1pPr algn="r" defTabSz="914400" rtl="0" eaLnBrk="1" latinLnBrk="0" hangingPunct="1">
              <a:spcBef>
                <a:spcPct val="0"/>
              </a:spcBef>
              <a:buNone/>
              <a:defRPr sz="1000" kern="1200" spc="0" baseline="0">
                <a:gradFill flip="none" rotWithShape="1">
                  <a:gsLst>
                    <a:gs pos="0">
                      <a:schemeClr val="tx1">
                        <a:alpha val="70000"/>
                      </a:schemeClr>
                    </a:gs>
                    <a:gs pos="50000">
                      <a:schemeClr val="tx1">
                        <a:alpha val="80000"/>
                      </a:schemeClr>
                    </a:gs>
                    <a:gs pos="100000">
                      <a:schemeClr val="tx1">
                        <a:alpha val="90000"/>
                      </a:schemeClr>
                    </a:gs>
                  </a:gsLst>
                  <a:lin ang="0" scaled="0"/>
                  <a:tileRect/>
                </a:gradFill>
                <a:latin typeface="+mn-lt"/>
                <a:ea typeface="+mj-ea"/>
                <a:cs typeface="+mj-cs"/>
              </a:defRPr>
            </a:lvl1pPr>
          </a:lstStyle>
          <a:p>
            <a:fld id="{27FBED70-01A5-42DF-B846-B939EEA80D11}" type="datetimeFigureOut">
              <a:rPr lang="en-US" smtClean="0"/>
              <a:pPr/>
              <a:t>3/7/2016</a:t>
            </a:fld>
            <a:endParaRPr lang="en-US" dirty="0"/>
          </a:p>
        </p:txBody>
      </p:sp>
      <p:sp>
        <p:nvSpPr>
          <p:cNvPr id="5" name="Footer Placeholder 4"/>
          <p:cNvSpPr>
            <a:spLocks noGrp="1"/>
          </p:cNvSpPr>
          <p:nvPr>
            <p:ph type="ftr" sz="quarter" idx="3"/>
          </p:nvPr>
        </p:nvSpPr>
        <p:spPr>
          <a:xfrm>
            <a:off x="228600" y="6477000"/>
            <a:ext cx="2895600" cy="228600"/>
          </a:xfrm>
          <a:prstGeom prst="rect">
            <a:avLst/>
          </a:prstGeom>
        </p:spPr>
        <p:txBody>
          <a:bodyPr vert="horz" lIns="91440" tIns="45720" rIns="91440" bIns="45720" rtlCol="0" anchor="b" anchorCtr="0">
            <a:normAutofit/>
          </a:bodyPr>
          <a:lstStyle>
            <a:lvl1pPr algn="l" defTabSz="914400" rtl="0" eaLnBrk="1" latinLnBrk="0" hangingPunct="1">
              <a:spcBef>
                <a:spcPct val="0"/>
              </a:spcBef>
              <a:buNone/>
              <a:defRPr sz="1000" kern="1200" spc="0" baseline="0">
                <a:gradFill flip="none" rotWithShape="1">
                  <a:gsLst>
                    <a:gs pos="0">
                      <a:schemeClr val="tx1">
                        <a:alpha val="70000"/>
                      </a:schemeClr>
                    </a:gs>
                    <a:gs pos="50000">
                      <a:schemeClr val="tx1">
                        <a:alpha val="80000"/>
                      </a:schemeClr>
                    </a:gs>
                    <a:gs pos="100000">
                      <a:schemeClr val="tx1">
                        <a:alpha val="90000"/>
                      </a:schemeClr>
                    </a:gs>
                  </a:gsLst>
                  <a:lin ang="0" scaled="0"/>
                  <a:tileRect/>
                </a:gradFill>
                <a:latin typeface="+mn-lt"/>
                <a:ea typeface="+mj-ea"/>
                <a:cs typeface="+mj-cs"/>
              </a:defRPr>
            </a:lvl1pPr>
          </a:lstStyle>
          <a:p>
            <a:endParaRPr lang="en-US" dirty="0"/>
          </a:p>
        </p:txBody>
      </p:sp>
      <p:sp>
        <p:nvSpPr>
          <p:cNvPr id="6" name="Slide Number Placeholder 5"/>
          <p:cNvSpPr>
            <a:spLocks noGrp="1"/>
          </p:cNvSpPr>
          <p:nvPr>
            <p:ph type="sldNum" sz="quarter" idx="4"/>
          </p:nvPr>
        </p:nvSpPr>
        <p:spPr>
          <a:xfrm>
            <a:off x="8458200" y="6248400"/>
            <a:ext cx="533400" cy="228600"/>
          </a:xfrm>
          <a:prstGeom prst="rect">
            <a:avLst/>
          </a:prstGeom>
        </p:spPr>
        <p:txBody>
          <a:bodyPr vert="horz" lIns="91440" tIns="45720" rIns="91440" bIns="45720" rtlCol="0" anchor="b" anchorCtr="0">
            <a:normAutofit/>
          </a:bodyPr>
          <a:lstStyle>
            <a:lvl1pPr algn="r" defTabSz="914400" rtl="0" eaLnBrk="1" latinLnBrk="0" hangingPunct="1">
              <a:spcBef>
                <a:spcPct val="0"/>
              </a:spcBef>
              <a:buNone/>
              <a:defRPr sz="1100" kern="1200" spc="0" baseline="0">
                <a:gradFill flip="none" rotWithShape="1">
                  <a:gsLst>
                    <a:gs pos="0">
                      <a:schemeClr val="tx1">
                        <a:alpha val="70000"/>
                      </a:schemeClr>
                    </a:gs>
                    <a:gs pos="50000">
                      <a:schemeClr val="tx1">
                        <a:alpha val="80000"/>
                      </a:schemeClr>
                    </a:gs>
                    <a:gs pos="100000">
                      <a:schemeClr val="tx1">
                        <a:alpha val="90000"/>
                      </a:schemeClr>
                    </a:gs>
                  </a:gsLst>
                  <a:lin ang="0" scaled="0"/>
                  <a:tileRect/>
                </a:gradFill>
                <a:latin typeface="+mn-lt"/>
                <a:ea typeface="+mj-ea"/>
                <a:cs typeface="+mj-cs"/>
              </a:defRPr>
            </a:lvl1pPr>
          </a:lstStyle>
          <a:p>
            <a:fld id="{6BD4B2E9-22F0-47FA-8C8F-6F00D379DE70}"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spcBef>
          <a:spcPct val="0"/>
        </a:spcBef>
        <a:buNone/>
        <a:defRPr sz="4400" kern="1200" spc="0" baseline="0">
          <a:gradFill flip="none" rotWithShape="1">
            <a:gsLst>
              <a:gs pos="0">
                <a:schemeClr val="tx1">
                  <a:alpha val="70000"/>
                </a:schemeClr>
              </a:gs>
              <a:gs pos="50000">
                <a:schemeClr val="tx1">
                  <a:alpha val="80000"/>
                </a:schemeClr>
              </a:gs>
              <a:gs pos="100000">
                <a:schemeClr val="tx1">
                  <a:alpha val="90000"/>
                </a:schemeClr>
              </a:gs>
            </a:gsLst>
            <a:lin ang="0" scaled="0"/>
            <a:tileRect/>
          </a:gradFill>
          <a:latin typeface="+mj-lt"/>
          <a:ea typeface="+mj-ea"/>
          <a:cs typeface="+mj-cs"/>
        </a:defRPr>
      </a:lvl1pPr>
    </p:titleStyle>
    <p:bodyStyle>
      <a:lvl1pPr marL="342900" indent="-342900" algn="l" defTabSz="914400" rtl="0" eaLnBrk="1" latinLnBrk="0" hangingPunct="1">
        <a:spcBef>
          <a:spcPts val="1500"/>
        </a:spcBef>
        <a:buFontTx/>
        <a:buBlip>
          <a:blip r:embed="rId14"/>
        </a:buBlip>
        <a:defRPr sz="2000" kern="1200">
          <a:gradFill>
            <a:gsLst>
              <a:gs pos="0">
                <a:schemeClr val="tx1">
                  <a:alpha val="70000"/>
                </a:schemeClr>
              </a:gs>
              <a:gs pos="50000">
                <a:schemeClr val="tx1">
                  <a:alpha val="80000"/>
                </a:schemeClr>
              </a:gs>
              <a:gs pos="100000">
                <a:schemeClr val="tx1">
                  <a:alpha val="90000"/>
                </a:schemeClr>
              </a:gs>
            </a:gsLst>
            <a:lin ang="0" scaled="0"/>
          </a:gradFill>
          <a:latin typeface="+mn-lt"/>
          <a:ea typeface="+mn-ea"/>
          <a:cs typeface="+mn-cs"/>
        </a:defRPr>
      </a:lvl1pPr>
      <a:lvl2pPr marL="742950" indent="-285750" algn="l" defTabSz="914400" rtl="0" eaLnBrk="1" latinLnBrk="0" hangingPunct="1">
        <a:spcBef>
          <a:spcPts val="1500"/>
        </a:spcBef>
        <a:buFontTx/>
        <a:buBlip>
          <a:blip r:embed="rId15"/>
        </a:buBlip>
        <a:defRPr sz="1600" kern="1200">
          <a:gradFill>
            <a:gsLst>
              <a:gs pos="0">
                <a:schemeClr val="tx1">
                  <a:alpha val="70000"/>
                </a:schemeClr>
              </a:gs>
              <a:gs pos="50000">
                <a:schemeClr val="tx1">
                  <a:alpha val="80000"/>
                </a:schemeClr>
              </a:gs>
              <a:gs pos="100000">
                <a:schemeClr val="tx1">
                  <a:alpha val="90000"/>
                </a:schemeClr>
              </a:gs>
            </a:gsLst>
            <a:lin ang="0" scaled="0"/>
          </a:gradFill>
          <a:latin typeface="+mn-lt"/>
          <a:ea typeface="+mn-ea"/>
          <a:cs typeface="+mn-cs"/>
        </a:defRPr>
      </a:lvl2pPr>
      <a:lvl3pPr marL="1143000" indent="-228600" algn="l" defTabSz="914400" rtl="0" eaLnBrk="1" latinLnBrk="0" hangingPunct="1">
        <a:spcBef>
          <a:spcPts val="1500"/>
        </a:spcBef>
        <a:buFontTx/>
        <a:buBlip>
          <a:blip r:embed="rId14"/>
        </a:buBlip>
        <a:defRPr sz="1600" kern="1200">
          <a:gradFill>
            <a:gsLst>
              <a:gs pos="0">
                <a:schemeClr val="tx1">
                  <a:alpha val="70000"/>
                </a:schemeClr>
              </a:gs>
              <a:gs pos="50000">
                <a:schemeClr val="tx1">
                  <a:alpha val="80000"/>
                </a:schemeClr>
              </a:gs>
              <a:gs pos="100000">
                <a:schemeClr val="tx1">
                  <a:alpha val="90000"/>
                </a:schemeClr>
              </a:gs>
            </a:gsLst>
            <a:lin ang="0" scaled="0"/>
          </a:gradFill>
          <a:latin typeface="+mn-lt"/>
          <a:ea typeface="+mn-ea"/>
          <a:cs typeface="+mn-cs"/>
        </a:defRPr>
      </a:lvl3pPr>
      <a:lvl4pPr marL="1600200" indent="-228600" algn="l" defTabSz="914400" rtl="0" eaLnBrk="1" latinLnBrk="0" hangingPunct="1">
        <a:spcBef>
          <a:spcPts val="1500"/>
        </a:spcBef>
        <a:buFontTx/>
        <a:buBlip>
          <a:blip r:embed="rId15"/>
        </a:buBlip>
        <a:defRPr sz="1600" kern="1200">
          <a:gradFill>
            <a:gsLst>
              <a:gs pos="0">
                <a:schemeClr val="tx1">
                  <a:alpha val="70000"/>
                </a:schemeClr>
              </a:gs>
              <a:gs pos="50000">
                <a:schemeClr val="tx1">
                  <a:alpha val="80000"/>
                </a:schemeClr>
              </a:gs>
              <a:gs pos="100000">
                <a:schemeClr val="tx1">
                  <a:alpha val="90000"/>
                </a:schemeClr>
              </a:gs>
            </a:gsLst>
            <a:lin ang="0" scaled="0"/>
          </a:gradFill>
          <a:latin typeface="+mn-lt"/>
          <a:ea typeface="+mn-ea"/>
          <a:cs typeface="+mn-cs"/>
        </a:defRPr>
      </a:lvl4pPr>
      <a:lvl5pPr marL="2057400" indent="-228600" algn="l" defTabSz="914400" rtl="0" eaLnBrk="1" latinLnBrk="0" hangingPunct="1">
        <a:spcBef>
          <a:spcPts val="1500"/>
        </a:spcBef>
        <a:buFontTx/>
        <a:buBlip>
          <a:blip r:embed="rId14"/>
        </a:buBlip>
        <a:defRPr sz="1600" kern="1200">
          <a:gradFill>
            <a:gsLst>
              <a:gs pos="0">
                <a:schemeClr val="tx1">
                  <a:alpha val="70000"/>
                </a:schemeClr>
              </a:gs>
              <a:gs pos="50000">
                <a:schemeClr val="tx1">
                  <a:alpha val="80000"/>
                </a:schemeClr>
              </a:gs>
              <a:gs pos="100000">
                <a:schemeClr val="tx1">
                  <a:alpha val="90000"/>
                </a:schemeClr>
              </a:gs>
            </a:gsLst>
            <a:lin ang="0" scaled="0"/>
          </a:gradFill>
          <a:latin typeface="+mn-lt"/>
          <a:ea typeface="+mn-ea"/>
          <a:cs typeface="+mn-cs"/>
        </a:defRPr>
      </a:lvl5pPr>
      <a:lvl6pPr marL="2514600" indent="-228600" algn="l" defTabSz="914400" rtl="0" eaLnBrk="1" latinLnBrk="0" hangingPunct="1">
        <a:spcBef>
          <a:spcPts val="1500"/>
        </a:spcBef>
        <a:buFontTx/>
        <a:buBlip>
          <a:blip r:embed="rId14"/>
        </a:buBlip>
        <a:defRPr sz="1600" kern="1200">
          <a:gradFill>
            <a:gsLst>
              <a:gs pos="0">
                <a:schemeClr val="tx1">
                  <a:alpha val="70000"/>
                </a:schemeClr>
              </a:gs>
              <a:gs pos="50000">
                <a:schemeClr val="tx1">
                  <a:alpha val="80000"/>
                </a:schemeClr>
              </a:gs>
              <a:gs pos="100000">
                <a:schemeClr val="tx1">
                  <a:alpha val="90000"/>
                </a:schemeClr>
              </a:gs>
            </a:gsLst>
            <a:lin ang="0" scaled="0"/>
          </a:gradFill>
          <a:latin typeface="+mn-lt"/>
          <a:ea typeface="+mn-ea"/>
          <a:cs typeface="+mn-cs"/>
        </a:defRPr>
      </a:lvl6pPr>
      <a:lvl7pPr marL="2971800" indent="-228600" algn="l" defTabSz="914400" rtl="0" eaLnBrk="1" latinLnBrk="0" hangingPunct="1">
        <a:spcBef>
          <a:spcPts val="1500"/>
        </a:spcBef>
        <a:buFontTx/>
        <a:buBlip>
          <a:blip r:embed="rId14"/>
        </a:buBlip>
        <a:defRPr sz="1600" kern="1200">
          <a:gradFill>
            <a:gsLst>
              <a:gs pos="0">
                <a:schemeClr val="tx1">
                  <a:alpha val="70000"/>
                </a:schemeClr>
              </a:gs>
              <a:gs pos="50000">
                <a:schemeClr val="tx1">
                  <a:alpha val="80000"/>
                </a:schemeClr>
              </a:gs>
              <a:gs pos="100000">
                <a:schemeClr val="tx1">
                  <a:alpha val="90000"/>
                </a:schemeClr>
              </a:gs>
            </a:gsLst>
            <a:lin ang="0" scaled="0"/>
          </a:gradFill>
          <a:latin typeface="+mn-lt"/>
          <a:ea typeface="+mn-ea"/>
          <a:cs typeface="+mn-cs"/>
        </a:defRPr>
      </a:lvl7pPr>
      <a:lvl8pPr marL="3429000" indent="-228600" algn="l" defTabSz="914400" rtl="0" eaLnBrk="1" latinLnBrk="0" hangingPunct="1">
        <a:spcBef>
          <a:spcPts val="1500"/>
        </a:spcBef>
        <a:buFontTx/>
        <a:buBlip>
          <a:blip r:embed="rId14"/>
        </a:buBlip>
        <a:defRPr sz="1600" kern="1200">
          <a:gradFill>
            <a:gsLst>
              <a:gs pos="0">
                <a:schemeClr val="tx1">
                  <a:alpha val="70000"/>
                </a:schemeClr>
              </a:gs>
              <a:gs pos="50000">
                <a:schemeClr val="tx1">
                  <a:alpha val="80000"/>
                </a:schemeClr>
              </a:gs>
              <a:gs pos="100000">
                <a:schemeClr val="tx1">
                  <a:alpha val="90000"/>
                </a:schemeClr>
              </a:gs>
            </a:gsLst>
            <a:lin ang="0" scaled="0"/>
          </a:gradFill>
          <a:latin typeface="+mn-lt"/>
          <a:ea typeface="+mn-ea"/>
          <a:cs typeface="+mn-cs"/>
        </a:defRPr>
      </a:lvl8pPr>
      <a:lvl9pPr marL="3886200" indent="-228600" algn="l" defTabSz="914400" rtl="0" eaLnBrk="1" latinLnBrk="0" hangingPunct="1">
        <a:spcBef>
          <a:spcPts val="1500"/>
        </a:spcBef>
        <a:buFontTx/>
        <a:buBlip>
          <a:blip r:embed="rId14"/>
        </a:buBlip>
        <a:defRPr sz="1600" kern="1200">
          <a:gradFill>
            <a:gsLst>
              <a:gs pos="0">
                <a:schemeClr val="tx1">
                  <a:alpha val="70000"/>
                </a:schemeClr>
              </a:gs>
              <a:gs pos="50000">
                <a:schemeClr val="tx1">
                  <a:alpha val="80000"/>
                </a:schemeClr>
              </a:gs>
              <a:gs pos="100000">
                <a:schemeClr val="tx1">
                  <a:alpha val="90000"/>
                </a:schemeClr>
              </a:gs>
            </a:gsLst>
            <a:lin ang="0" scaled="0"/>
          </a:gra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effectLst>
                  <a:outerShdw blurRad="38100" dist="38100" dir="2700000" algn="tl">
                    <a:srgbClr val="000000">
                      <a:alpha val="43137"/>
                    </a:srgbClr>
                  </a:outerShdw>
                </a:effectLst>
              </a:rPr>
              <a:t>Christ as the Omega</a:t>
            </a:r>
            <a:endParaRPr lang="en-US" dirty="0">
              <a:effectLst>
                <a:outerShdw blurRad="38100" dist="38100" dir="2700000" algn="tl">
                  <a:srgbClr val="000000">
                    <a:alpha val="43137"/>
                  </a:srgbClr>
                </a:outerShdw>
              </a:effectLst>
            </a:endParaRPr>
          </a:p>
        </p:txBody>
      </p:sp>
      <p:sp>
        <p:nvSpPr>
          <p:cNvPr id="3" name="Subtitle 2"/>
          <p:cNvSpPr>
            <a:spLocks noGrp="1"/>
          </p:cNvSpPr>
          <p:nvPr>
            <p:ph type="subTitle" idx="1"/>
          </p:nvPr>
        </p:nvSpPr>
        <p:spPr/>
        <p:txBody>
          <a:bodyPr>
            <a:normAutofit/>
          </a:bodyPr>
          <a:lstStyle/>
          <a:p>
            <a:r>
              <a:rPr lang="en-US" sz="2800" dirty="0" smtClean="0">
                <a:effectLst>
                  <a:outerShdw blurRad="38100" dist="38100" dir="2700000" algn="tl">
                    <a:srgbClr val="000000">
                      <a:alpha val="43137"/>
                    </a:srgbClr>
                  </a:outerShdw>
                </a:effectLst>
              </a:rPr>
              <a:t>He is the End</a:t>
            </a:r>
            <a:endParaRPr lang="en-US" sz="2800" dirty="0">
              <a:effectLst>
                <a:outerShdw blurRad="38100" dist="38100" dir="2700000" algn="tl">
                  <a:srgbClr val="000000">
                    <a:alpha val="43137"/>
                  </a:srgbClr>
                </a:outerShdw>
              </a:effectLst>
            </a:endParaRPr>
          </a:p>
        </p:txBody>
      </p:sp>
      <p:pic>
        <p:nvPicPr>
          <p:cNvPr id="5" name="Picture 2" descr="http://kingsenglish.info/wp-content/uploads/2011/12/alpha-omega-294x300.png"/>
          <p:cNvPicPr>
            <a:picLocks noChangeAspect="1" noChangeArrowheads="1"/>
          </p:cNvPicPr>
          <p:nvPr/>
        </p:nvPicPr>
        <p:blipFill>
          <a:blip r:embed="rId3" cstate="print">
            <a:duotone>
              <a:schemeClr val="accent6">
                <a:shade val="45000"/>
                <a:satMod val="135000"/>
              </a:schemeClr>
              <a:prstClr val="white"/>
            </a:duotone>
          </a:blip>
          <a:srcRect/>
          <a:stretch>
            <a:fillRect/>
          </a:stretch>
        </p:blipFill>
        <p:spPr bwMode="auto">
          <a:xfrm>
            <a:off x="5581650" y="2852835"/>
            <a:ext cx="3028950" cy="3090765"/>
          </a:xfrm>
          <a:prstGeom prst="rect">
            <a:avLst/>
          </a:prstGeom>
          <a:ln>
            <a:noFill/>
          </a:ln>
          <a:effectLst>
            <a:outerShdw blurRad="50800" dist="38100" dir="2700000" algn="tl" rotWithShape="0">
              <a:schemeClr val="tx2">
                <a:alpha val="40000"/>
              </a:scheme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457200" y="277813"/>
            <a:ext cx="8229600" cy="560387"/>
          </a:xfrm>
        </p:spPr>
        <p:txBody>
          <a:bodyPr>
            <a:normAutofit fontScale="90000"/>
          </a:bodyPr>
          <a:lstStyle/>
          <a:p>
            <a:r>
              <a:rPr lang="en-US" sz="3000" b="1" dirty="0"/>
              <a:t>The Two Resurrections and the Millennium</a:t>
            </a:r>
            <a:r>
              <a:rPr lang="en-US" sz="4000" dirty="0"/>
              <a:t> </a:t>
            </a:r>
          </a:p>
        </p:txBody>
      </p:sp>
      <p:sp>
        <p:nvSpPr>
          <p:cNvPr id="32773" name="Rectangle 5"/>
          <p:cNvSpPr>
            <a:spLocks noChangeArrowheads="1"/>
          </p:cNvSpPr>
          <p:nvPr/>
        </p:nvSpPr>
        <p:spPr bwMode="auto">
          <a:xfrm>
            <a:off x="685800" y="1219200"/>
            <a:ext cx="7853363" cy="5419725"/>
          </a:xfrm>
          <a:prstGeom prst="rect">
            <a:avLst/>
          </a:prstGeom>
          <a:noFill/>
          <a:ln w="76200">
            <a:solidFill>
              <a:schemeClr val="accent2"/>
            </a:solidFill>
            <a:miter lim="800000"/>
            <a:headEnd/>
            <a:tailEnd/>
          </a:ln>
        </p:spPr>
        <p:txBody>
          <a:bodyPr/>
          <a:lstStyle/>
          <a:p>
            <a:endParaRPr lang="en-US" dirty="0"/>
          </a:p>
        </p:txBody>
      </p:sp>
      <p:sp>
        <p:nvSpPr>
          <p:cNvPr id="32774" name="Rectangle 6"/>
          <p:cNvSpPr>
            <a:spLocks noChangeArrowheads="1"/>
          </p:cNvSpPr>
          <p:nvPr/>
        </p:nvSpPr>
        <p:spPr bwMode="auto">
          <a:xfrm>
            <a:off x="779463" y="1314450"/>
            <a:ext cx="7653337" cy="5219700"/>
          </a:xfrm>
          <a:prstGeom prst="rect">
            <a:avLst/>
          </a:prstGeom>
          <a:noFill/>
          <a:ln w="9525">
            <a:solidFill>
              <a:schemeClr val="tx1"/>
            </a:solidFill>
            <a:miter lim="800000"/>
            <a:headEnd/>
            <a:tailEnd/>
          </a:ln>
        </p:spPr>
        <p:txBody>
          <a:bodyPr/>
          <a:lstStyle/>
          <a:p>
            <a:endParaRPr lang="en-US" dirty="0"/>
          </a:p>
        </p:txBody>
      </p:sp>
      <p:sp>
        <p:nvSpPr>
          <p:cNvPr id="32775" name="Oval 7"/>
          <p:cNvSpPr>
            <a:spLocks noChangeArrowheads="1"/>
          </p:cNvSpPr>
          <p:nvPr/>
        </p:nvSpPr>
        <p:spPr bwMode="auto">
          <a:xfrm>
            <a:off x="3514725" y="4022725"/>
            <a:ext cx="2468563" cy="1281113"/>
          </a:xfrm>
          <a:prstGeom prst="ellipse">
            <a:avLst/>
          </a:prstGeom>
          <a:solidFill>
            <a:srgbClr val="FF0000"/>
          </a:solidFill>
          <a:ln w="9525">
            <a:solidFill>
              <a:srgbClr val="000000"/>
            </a:solidFill>
            <a:round/>
            <a:headEnd/>
            <a:tailEnd/>
          </a:ln>
        </p:spPr>
        <p:txBody>
          <a:bodyPr/>
          <a:lstStyle/>
          <a:p>
            <a:endParaRPr lang="en-US" dirty="0"/>
          </a:p>
        </p:txBody>
      </p:sp>
      <p:sp>
        <p:nvSpPr>
          <p:cNvPr id="32776" name="AutoShape 8"/>
          <p:cNvSpPr>
            <a:spLocks noChangeArrowheads="1"/>
          </p:cNvSpPr>
          <p:nvPr/>
        </p:nvSpPr>
        <p:spPr bwMode="auto">
          <a:xfrm>
            <a:off x="7172325" y="3017838"/>
            <a:ext cx="731838" cy="2376487"/>
          </a:xfrm>
          <a:prstGeom prst="upArrow">
            <a:avLst>
              <a:gd name="adj1" fmla="val 50000"/>
              <a:gd name="adj2" fmla="val 81182"/>
            </a:avLst>
          </a:prstGeom>
          <a:gradFill rotWithShape="0">
            <a:gsLst>
              <a:gs pos="0">
                <a:srgbClr val="FF0000"/>
              </a:gs>
              <a:gs pos="100000">
                <a:srgbClr val="FFFFFF"/>
              </a:gs>
            </a:gsLst>
            <a:lin ang="5400000" scaled="1"/>
          </a:gradFill>
          <a:ln w="19050">
            <a:solidFill>
              <a:srgbClr val="000000"/>
            </a:solidFill>
            <a:miter lim="800000"/>
            <a:headEnd/>
            <a:tailEnd/>
          </a:ln>
        </p:spPr>
        <p:txBody>
          <a:bodyPr/>
          <a:lstStyle/>
          <a:p>
            <a:endParaRPr lang="en-US" dirty="0"/>
          </a:p>
        </p:txBody>
      </p:sp>
      <p:sp>
        <p:nvSpPr>
          <p:cNvPr id="32777" name="Line 9"/>
          <p:cNvSpPr>
            <a:spLocks noChangeShapeType="1"/>
          </p:cNvSpPr>
          <p:nvPr/>
        </p:nvSpPr>
        <p:spPr bwMode="auto">
          <a:xfrm>
            <a:off x="1685925" y="1828800"/>
            <a:ext cx="0" cy="1189038"/>
          </a:xfrm>
          <a:prstGeom prst="line">
            <a:avLst/>
          </a:prstGeom>
          <a:noFill/>
          <a:ln w="28575">
            <a:solidFill>
              <a:schemeClr val="tx2"/>
            </a:solidFill>
            <a:round/>
            <a:headEnd/>
            <a:tailEnd type="triangle" w="med" len="med"/>
          </a:ln>
        </p:spPr>
        <p:txBody>
          <a:bodyPr/>
          <a:lstStyle/>
          <a:p>
            <a:endParaRPr lang="en-US" dirty="0"/>
          </a:p>
        </p:txBody>
      </p:sp>
      <p:sp>
        <p:nvSpPr>
          <p:cNvPr id="32779" name="Line 11"/>
          <p:cNvSpPr>
            <a:spLocks noChangeShapeType="1"/>
          </p:cNvSpPr>
          <p:nvPr/>
        </p:nvSpPr>
        <p:spPr bwMode="auto">
          <a:xfrm>
            <a:off x="954088" y="3017838"/>
            <a:ext cx="7223125" cy="0"/>
          </a:xfrm>
          <a:prstGeom prst="line">
            <a:avLst/>
          </a:prstGeom>
          <a:noFill/>
          <a:ln w="28575">
            <a:solidFill>
              <a:schemeClr val="tx2"/>
            </a:solidFill>
            <a:round/>
            <a:headEnd/>
            <a:tailEnd/>
          </a:ln>
        </p:spPr>
        <p:txBody>
          <a:bodyPr/>
          <a:lstStyle/>
          <a:p>
            <a:endParaRPr lang="en-US" dirty="0"/>
          </a:p>
        </p:txBody>
      </p:sp>
      <p:grpSp>
        <p:nvGrpSpPr>
          <p:cNvPr id="2" name="Group 41"/>
          <p:cNvGrpSpPr>
            <a:grpSpLocks/>
          </p:cNvGrpSpPr>
          <p:nvPr/>
        </p:nvGrpSpPr>
        <p:grpSpPr bwMode="auto">
          <a:xfrm>
            <a:off x="1685925" y="1828800"/>
            <a:ext cx="5851525" cy="1052513"/>
            <a:chOff x="1062" y="1152"/>
            <a:chExt cx="3686" cy="663"/>
          </a:xfrm>
        </p:grpSpPr>
        <p:sp>
          <p:nvSpPr>
            <p:cNvPr id="32778" name="AutoShape 10"/>
            <p:cNvSpPr>
              <a:spLocks noChangeArrowheads="1"/>
            </p:cNvSpPr>
            <p:nvPr/>
          </p:nvSpPr>
          <p:spPr bwMode="auto">
            <a:xfrm>
              <a:off x="1062" y="1152"/>
              <a:ext cx="3686" cy="663"/>
            </a:xfrm>
            <a:prstGeom prst="leftRightArrow">
              <a:avLst>
                <a:gd name="adj1" fmla="val 50000"/>
                <a:gd name="adj2" fmla="val 111192"/>
              </a:avLst>
            </a:prstGeom>
            <a:gradFill rotWithShape="0">
              <a:gsLst>
                <a:gs pos="0">
                  <a:srgbClr val="00CCFF"/>
                </a:gs>
                <a:gs pos="50000">
                  <a:srgbClr val="CCFFFF"/>
                </a:gs>
                <a:gs pos="100000">
                  <a:srgbClr val="00CCFF"/>
                </a:gs>
              </a:gsLst>
              <a:lin ang="0" scaled="1"/>
            </a:gradFill>
            <a:ln w="9525">
              <a:solidFill>
                <a:srgbClr val="000000"/>
              </a:solidFill>
              <a:miter lim="800000"/>
              <a:headEnd/>
              <a:tailEnd/>
            </a:ln>
          </p:spPr>
          <p:txBody>
            <a:bodyPr/>
            <a:lstStyle/>
            <a:p>
              <a:endParaRPr lang="en-US" dirty="0"/>
            </a:p>
          </p:txBody>
        </p:sp>
        <p:sp>
          <p:nvSpPr>
            <p:cNvPr id="32780" name="Text Box 12"/>
            <p:cNvSpPr txBox="1">
              <a:spLocks noChangeArrowheads="1"/>
            </p:cNvSpPr>
            <p:nvPr/>
          </p:nvSpPr>
          <p:spPr bwMode="auto">
            <a:xfrm>
              <a:off x="2160" y="1325"/>
              <a:ext cx="1536" cy="345"/>
            </a:xfrm>
            <a:prstGeom prst="rect">
              <a:avLst/>
            </a:prstGeom>
            <a:noFill/>
            <a:ln w="9525">
              <a:noFill/>
              <a:miter lim="800000"/>
              <a:headEnd/>
              <a:tailEnd/>
            </a:ln>
          </p:spPr>
          <p:txBody>
            <a:bodyPr/>
            <a:lstStyle/>
            <a:p>
              <a:pPr algn="ctr"/>
              <a:r>
                <a:rPr lang="en-US" sz="1400" b="1" dirty="0">
                  <a:solidFill>
                    <a:schemeClr val="bg2"/>
                  </a:solidFill>
                </a:rPr>
                <a:t>Millennium</a:t>
              </a:r>
            </a:p>
            <a:p>
              <a:pPr algn="ctr"/>
              <a:r>
                <a:rPr lang="en-US" sz="1400" b="1" dirty="0">
                  <a:solidFill>
                    <a:schemeClr val="bg2"/>
                  </a:solidFill>
                </a:rPr>
                <a:t>(1,000 Years)</a:t>
              </a:r>
              <a:endParaRPr lang="en-US" sz="1400" dirty="0">
                <a:solidFill>
                  <a:schemeClr val="bg2"/>
                </a:solidFill>
              </a:endParaRPr>
            </a:p>
          </p:txBody>
        </p:sp>
      </p:grpSp>
      <p:sp>
        <p:nvSpPr>
          <p:cNvPr id="32782" name="Text Box 14"/>
          <p:cNvSpPr txBox="1">
            <a:spLocks noChangeArrowheads="1"/>
          </p:cNvSpPr>
          <p:nvPr/>
        </p:nvSpPr>
        <p:spPr bwMode="auto">
          <a:xfrm>
            <a:off x="771525" y="5668963"/>
            <a:ext cx="2020888" cy="814387"/>
          </a:xfrm>
          <a:prstGeom prst="rect">
            <a:avLst/>
          </a:prstGeom>
          <a:noFill/>
          <a:ln w="9525">
            <a:noFill/>
            <a:miter lim="800000"/>
            <a:headEnd/>
            <a:tailEnd/>
          </a:ln>
        </p:spPr>
        <p:txBody>
          <a:bodyPr/>
          <a:lstStyle/>
          <a:p>
            <a:pPr algn="ctr"/>
            <a:r>
              <a:rPr lang="en-US" sz="1400" b="1" dirty="0"/>
              <a:t>Satan (Dragon)</a:t>
            </a:r>
          </a:p>
          <a:p>
            <a:pPr algn="ctr"/>
            <a:r>
              <a:rPr lang="en-US" sz="1400" b="1" dirty="0"/>
              <a:t>Bound and Cast</a:t>
            </a:r>
          </a:p>
          <a:p>
            <a:pPr algn="ctr"/>
            <a:r>
              <a:rPr lang="en-US" sz="1400" b="1" dirty="0"/>
              <a:t>Into the Abyss</a:t>
            </a:r>
            <a:endParaRPr lang="en-US" sz="1400" dirty="0"/>
          </a:p>
        </p:txBody>
      </p:sp>
      <p:sp>
        <p:nvSpPr>
          <p:cNvPr id="32783" name="Line 15"/>
          <p:cNvSpPr>
            <a:spLocks noChangeShapeType="1"/>
          </p:cNvSpPr>
          <p:nvPr/>
        </p:nvSpPr>
        <p:spPr bwMode="auto">
          <a:xfrm>
            <a:off x="1046163" y="5395913"/>
            <a:ext cx="7315200" cy="0"/>
          </a:xfrm>
          <a:prstGeom prst="line">
            <a:avLst/>
          </a:prstGeom>
          <a:noFill/>
          <a:ln w="28575">
            <a:solidFill>
              <a:schemeClr val="tx2"/>
            </a:solidFill>
            <a:round/>
            <a:headEnd/>
            <a:tailEnd/>
          </a:ln>
        </p:spPr>
        <p:txBody>
          <a:bodyPr/>
          <a:lstStyle/>
          <a:p>
            <a:endParaRPr lang="en-US" dirty="0"/>
          </a:p>
        </p:txBody>
      </p:sp>
      <p:sp>
        <p:nvSpPr>
          <p:cNvPr id="32784" name="AutoShape 16"/>
          <p:cNvSpPr>
            <a:spLocks noChangeArrowheads="1"/>
          </p:cNvSpPr>
          <p:nvPr/>
        </p:nvSpPr>
        <p:spPr bwMode="auto">
          <a:xfrm rot="6442612">
            <a:off x="2416969" y="2834481"/>
            <a:ext cx="731838" cy="2193925"/>
          </a:xfrm>
          <a:prstGeom prst="upArrow">
            <a:avLst>
              <a:gd name="adj1" fmla="val 50000"/>
              <a:gd name="adj2" fmla="val 74946"/>
            </a:avLst>
          </a:prstGeom>
          <a:gradFill rotWithShape="0">
            <a:gsLst>
              <a:gs pos="0">
                <a:srgbClr val="FFFFFF"/>
              </a:gs>
              <a:gs pos="100000">
                <a:srgbClr val="FF0000"/>
              </a:gs>
            </a:gsLst>
            <a:lin ang="5400000" scaled="1"/>
          </a:gradFill>
          <a:ln w="19050">
            <a:solidFill>
              <a:srgbClr val="000000"/>
            </a:solidFill>
            <a:miter lim="800000"/>
            <a:headEnd/>
            <a:tailEnd/>
          </a:ln>
        </p:spPr>
        <p:txBody>
          <a:bodyPr/>
          <a:lstStyle/>
          <a:p>
            <a:endParaRPr lang="en-US" dirty="0"/>
          </a:p>
        </p:txBody>
      </p:sp>
      <p:sp>
        <p:nvSpPr>
          <p:cNvPr id="32785" name="AutoShape 17"/>
          <p:cNvSpPr>
            <a:spLocks noChangeArrowheads="1"/>
          </p:cNvSpPr>
          <p:nvPr/>
        </p:nvSpPr>
        <p:spPr bwMode="auto">
          <a:xfrm rot="10800000">
            <a:off x="1319213" y="3017838"/>
            <a:ext cx="641350" cy="2651125"/>
          </a:xfrm>
          <a:prstGeom prst="upArrow">
            <a:avLst>
              <a:gd name="adj1" fmla="val 50000"/>
              <a:gd name="adj2" fmla="val 103342"/>
            </a:avLst>
          </a:prstGeom>
          <a:gradFill rotWithShape="0">
            <a:gsLst>
              <a:gs pos="0">
                <a:srgbClr val="FFFFFF"/>
              </a:gs>
              <a:gs pos="100000">
                <a:srgbClr val="FF0000"/>
              </a:gs>
            </a:gsLst>
            <a:lin ang="5400000" scaled="1"/>
          </a:gradFill>
          <a:ln w="19050">
            <a:solidFill>
              <a:srgbClr val="000000"/>
            </a:solidFill>
            <a:miter lim="800000"/>
            <a:headEnd/>
            <a:tailEnd/>
          </a:ln>
        </p:spPr>
        <p:txBody>
          <a:bodyPr/>
          <a:lstStyle/>
          <a:p>
            <a:endParaRPr lang="en-US" dirty="0"/>
          </a:p>
        </p:txBody>
      </p:sp>
      <p:sp>
        <p:nvSpPr>
          <p:cNvPr id="32787" name="Line 19"/>
          <p:cNvSpPr>
            <a:spLocks noChangeShapeType="1"/>
          </p:cNvSpPr>
          <p:nvPr/>
        </p:nvSpPr>
        <p:spPr bwMode="auto">
          <a:xfrm flipV="1">
            <a:off x="5867400" y="3124200"/>
            <a:ext cx="1524000" cy="457200"/>
          </a:xfrm>
          <a:prstGeom prst="line">
            <a:avLst/>
          </a:prstGeom>
          <a:noFill/>
          <a:ln w="28575">
            <a:solidFill>
              <a:schemeClr val="tx2"/>
            </a:solidFill>
            <a:round/>
            <a:headEnd/>
            <a:tailEnd type="triangle" w="med" len="med"/>
          </a:ln>
        </p:spPr>
        <p:txBody>
          <a:bodyPr/>
          <a:lstStyle/>
          <a:p>
            <a:endParaRPr lang="en-US" dirty="0"/>
          </a:p>
        </p:txBody>
      </p:sp>
      <p:sp>
        <p:nvSpPr>
          <p:cNvPr id="32788" name="Line 20"/>
          <p:cNvSpPr>
            <a:spLocks noChangeShapeType="1"/>
          </p:cNvSpPr>
          <p:nvPr/>
        </p:nvSpPr>
        <p:spPr bwMode="auto">
          <a:xfrm>
            <a:off x="7537450" y="1646238"/>
            <a:ext cx="0" cy="1371600"/>
          </a:xfrm>
          <a:prstGeom prst="line">
            <a:avLst/>
          </a:prstGeom>
          <a:noFill/>
          <a:ln w="28575">
            <a:solidFill>
              <a:schemeClr val="tx2"/>
            </a:solidFill>
            <a:round/>
            <a:headEnd/>
            <a:tailEnd type="triangle" w="med" len="med"/>
          </a:ln>
        </p:spPr>
        <p:txBody>
          <a:bodyPr/>
          <a:lstStyle/>
          <a:p>
            <a:endParaRPr lang="en-US" dirty="0"/>
          </a:p>
        </p:txBody>
      </p:sp>
      <p:sp>
        <p:nvSpPr>
          <p:cNvPr id="32789" name="Text Box 21"/>
          <p:cNvSpPr txBox="1">
            <a:spLocks noChangeArrowheads="1"/>
          </p:cNvSpPr>
          <p:nvPr/>
        </p:nvSpPr>
        <p:spPr bwMode="auto">
          <a:xfrm>
            <a:off x="3429000" y="1365250"/>
            <a:ext cx="2514600" cy="615950"/>
          </a:xfrm>
          <a:prstGeom prst="rect">
            <a:avLst/>
          </a:prstGeom>
          <a:noFill/>
          <a:ln w="9525">
            <a:noFill/>
            <a:miter lim="800000"/>
            <a:headEnd/>
            <a:tailEnd/>
          </a:ln>
        </p:spPr>
        <p:txBody>
          <a:bodyPr/>
          <a:lstStyle/>
          <a:p>
            <a:pPr algn="ctr"/>
            <a:r>
              <a:rPr lang="en-US" sz="1600" b="1" dirty="0"/>
              <a:t>Reign of Christ and the Righteous</a:t>
            </a:r>
            <a:endParaRPr lang="en-US" dirty="0"/>
          </a:p>
        </p:txBody>
      </p:sp>
      <p:sp>
        <p:nvSpPr>
          <p:cNvPr id="32790" name="Text Box 22"/>
          <p:cNvSpPr txBox="1">
            <a:spLocks noChangeArrowheads="1"/>
          </p:cNvSpPr>
          <p:nvPr/>
        </p:nvSpPr>
        <p:spPr bwMode="auto">
          <a:xfrm>
            <a:off x="6715125" y="5578475"/>
            <a:ext cx="1646238" cy="639763"/>
          </a:xfrm>
          <a:prstGeom prst="rect">
            <a:avLst/>
          </a:prstGeom>
          <a:noFill/>
          <a:ln w="9525">
            <a:noFill/>
            <a:miter lim="800000"/>
            <a:headEnd/>
            <a:tailEnd/>
          </a:ln>
        </p:spPr>
        <p:txBody>
          <a:bodyPr/>
          <a:lstStyle/>
          <a:p>
            <a:pPr algn="ctr"/>
            <a:r>
              <a:rPr lang="en-US" sz="1400" b="1" dirty="0"/>
              <a:t>Satan Released Out of the Abyss</a:t>
            </a:r>
            <a:endParaRPr lang="en-US" sz="1400" dirty="0"/>
          </a:p>
        </p:txBody>
      </p:sp>
      <p:sp>
        <p:nvSpPr>
          <p:cNvPr id="32791" name="Text Box 23"/>
          <p:cNvSpPr txBox="1">
            <a:spLocks noChangeArrowheads="1"/>
          </p:cNvSpPr>
          <p:nvPr/>
        </p:nvSpPr>
        <p:spPr bwMode="auto">
          <a:xfrm>
            <a:off x="771525" y="2193925"/>
            <a:ext cx="981075" cy="874713"/>
          </a:xfrm>
          <a:prstGeom prst="rect">
            <a:avLst/>
          </a:prstGeom>
          <a:noFill/>
          <a:ln w="9525">
            <a:noFill/>
            <a:miter lim="800000"/>
            <a:headEnd/>
            <a:tailEnd/>
          </a:ln>
        </p:spPr>
        <p:txBody>
          <a:bodyPr/>
          <a:lstStyle/>
          <a:p>
            <a:pPr algn="ctr"/>
            <a:r>
              <a:rPr lang="en-US" sz="1400" b="1" dirty="0"/>
              <a:t>Dead in Christ Raised</a:t>
            </a:r>
            <a:endParaRPr lang="en-US" sz="1400" dirty="0"/>
          </a:p>
        </p:txBody>
      </p:sp>
      <p:grpSp>
        <p:nvGrpSpPr>
          <p:cNvPr id="3" name="Group 40"/>
          <p:cNvGrpSpPr>
            <a:grpSpLocks/>
          </p:cNvGrpSpPr>
          <p:nvPr/>
        </p:nvGrpSpPr>
        <p:grpSpPr bwMode="auto">
          <a:xfrm>
            <a:off x="6623050" y="914400"/>
            <a:ext cx="1738313" cy="946150"/>
            <a:chOff x="4172" y="576"/>
            <a:chExt cx="1095" cy="596"/>
          </a:xfrm>
        </p:grpSpPr>
        <p:sp>
          <p:nvSpPr>
            <p:cNvPr id="32792" name="AutoShape 24"/>
            <p:cNvSpPr>
              <a:spLocks noChangeArrowheads="1"/>
            </p:cNvSpPr>
            <p:nvPr/>
          </p:nvSpPr>
          <p:spPr bwMode="auto">
            <a:xfrm>
              <a:off x="4172" y="576"/>
              <a:ext cx="1095" cy="596"/>
            </a:xfrm>
            <a:prstGeom prst="horizontalScroll">
              <a:avLst>
                <a:gd name="adj" fmla="val 12500"/>
              </a:avLst>
            </a:prstGeom>
            <a:solidFill>
              <a:srgbClr val="CCFFFF"/>
            </a:solidFill>
            <a:ln w="9525">
              <a:solidFill>
                <a:srgbClr val="000000"/>
              </a:solidFill>
              <a:round/>
              <a:headEnd/>
              <a:tailEnd/>
            </a:ln>
            <a:effectLst>
              <a:outerShdw dist="107763" dir="2700000" algn="ctr" rotWithShape="0">
                <a:srgbClr val="808080"/>
              </a:outerShdw>
            </a:effectLst>
          </p:spPr>
          <p:txBody>
            <a:bodyPr/>
            <a:lstStyle/>
            <a:p>
              <a:endParaRPr lang="en-US" dirty="0"/>
            </a:p>
          </p:txBody>
        </p:sp>
        <p:sp>
          <p:nvSpPr>
            <p:cNvPr id="32793" name="Text Box 25"/>
            <p:cNvSpPr txBox="1">
              <a:spLocks noChangeArrowheads="1"/>
            </p:cNvSpPr>
            <p:nvPr/>
          </p:nvSpPr>
          <p:spPr bwMode="auto">
            <a:xfrm>
              <a:off x="4230" y="691"/>
              <a:ext cx="1037" cy="403"/>
            </a:xfrm>
            <a:prstGeom prst="rect">
              <a:avLst/>
            </a:prstGeom>
            <a:noFill/>
            <a:ln w="9525">
              <a:noFill/>
              <a:miter lim="800000"/>
              <a:headEnd/>
              <a:tailEnd/>
            </a:ln>
          </p:spPr>
          <p:txBody>
            <a:bodyPr/>
            <a:lstStyle/>
            <a:p>
              <a:pPr algn="ctr"/>
              <a:r>
                <a:rPr lang="en-US" sz="1400" b="1" dirty="0">
                  <a:solidFill>
                    <a:schemeClr val="bg2"/>
                  </a:solidFill>
                </a:rPr>
                <a:t>Second Resurrection</a:t>
              </a:r>
              <a:endParaRPr lang="en-US" sz="1400" dirty="0">
                <a:solidFill>
                  <a:schemeClr val="bg2"/>
                </a:solidFill>
              </a:endParaRPr>
            </a:p>
          </p:txBody>
        </p:sp>
      </p:grpSp>
      <p:grpSp>
        <p:nvGrpSpPr>
          <p:cNvPr id="4" name="Group 39"/>
          <p:cNvGrpSpPr>
            <a:grpSpLocks/>
          </p:cNvGrpSpPr>
          <p:nvPr/>
        </p:nvGrpSpPr>
        <p:grpSpPr bwMode="auto">
          <a:xfrm>
            <a:off x="771525" y="914400"/>
            <a:ext cx="1995488" cy="1189038"/>
            <a:chOff x="486" y="576"/>
            <a:chExt cx="1257" cy="749"/>
          </a:xfrm>
        </p:grpSpPr>
        <p:sp>
          <p:nvSpPr>
            <p:cNvPr id="32794" name="AutoShape 26"/>
            <p:cNvSpPr>
              <a:spLocks noChangeArrowheads="1"/>
            </p:cNvSpPr>
            <p:nvPr/>
          </p:nvSpPr>
          <p:spPr bwMode="auto">
            <a:xfrm>
              <a:off x="486" y="576"/>
              <a:ext cx="1242" cy="749"/>
            </a:xfrm>
            <a:prstGeom prst="horizontalScroll">
              <a:avLst>
                <a:gd name="adj" fmla="val 12500"/>
              </a:avLst>
            </a:prstGeom>
            <a:solidFill>
              <a:srgbClr val="CCFFFF"/>
            </a:solidFill>
            <a:ln w="9525">
              <a:solidFill>
                <a:srgbClr val="000000"/>
              </a:solidFill>
              <a:round/>
              <a:headEnd/>
              <a:tailEnd/>
            </a:ln>
            <a:effectLst>
              <a:outerShdw dist="107763" dir="2700000" algn="ctr" rotWithShape="0">
                <a:srgbClr val="808080"/>
              </a:outerShdw>
            </a:effectLst>
          </p:spPr>
          <p:txBody>
            <a:bodyPr/>
            <a:lstStyle/>
            <a:p>
              <a:endParaRPr lang="en-US" dirty="0"/>
            </a:p>
          </p:txBody>
        </p:sp>
        <p:sp>
          <p:nvSpPr>
            <p:cNvPr id="32795" name="Text Box 27"/>
            <p:cNvSpPr txBox="1">
              <a:spLocks noChangeArrowheads="1"/>
            </p:cNvSpPr>
            <p:nvPr/>
          </p:nvSpPr>
          <p:spPr bwMode="auto">
            <a:xfrm>
              <a:off x="528" y="691"/>
              <a:ext cx="1215" cy="576"/>
            </a:xfrm>
            <a:prstGeom prst="rect">
              <a:avLst/>
            </a:prstGeom>
            <a:noFill/>
            <a:ln w="9525">
              <a:noFill/>
              <a:miter lim="800000"/>
              <a:headEnd/>
              <a:tailEnd/>
            </a:ln>
          </p:spPr>
          <p:txBody>
            <a:bodyPr/>
            <a:lstStyle/>
            <a:p>
              <a:pPr algn="ctr"/>
              <a:r>
                <a:rPr lang="en-US" sz="1400" b="1" dirty="0">
                  <a:solidFill>
                    <a:schemeClr val="bg2"/>
                  </a:solidFill>
                </a:rPr>
                <a:t>Christ’s Second Coming and First Resurrection</a:t>
              </a:r>
              <a:endParaRPr lang="en-US" sz="1400" dirty="0">
                <a:solidFill>
                  <a:schemeClr val="bg2"/>
                </a:solidFill>
              </a:endParaRPr>
            </a:p>
          </p:txBody>
        </p:sp>
      </p:grpSp>
      <p:sp>
        <p:nvSpPr>
          <p:cNvPr id="32796" name="AutoShape 28"/>
          <p:cNvSpPr>
            <a:spLocks noChangeArrowheads="1"/>
          </p:cNvSpPr>
          <p:nvPr/>
        </p:nvSpPr>
        <p:spPr bwMode="auto">
          <a:xfrm>
            <a:off x="3886200" y="5410200"/>
            <a:ext cx="1738313" cy="1022350"/>
          </a:xfrm>
          <a:prstGeom prst="horizontalScroll">
            <a:avLst>
              <a:gd name="adj" fmla="val 12500"/>
            </a:avLst>
          </a:prstGeom>
          <a:solidFill>
            <a:srgbClr val="FFCCCC"/>
          </a:solidFill>
          <a:ln w="9525">
            <a:solidFill>
              <a:srgbClr val="000000"/>
            </a:solidFill>
            <a:round/>
            <a:headEnd/>
            <a:tailEnd/>
          </a:ln>
          <a:effectLst>
            <a:outerShdw dist="107763" dir="2700000" algn="ctr" rotWithShape="0">
              <a:srgbClr val="808080"/>
            </a:outerShdw>
          </a:effectLst>
        </p:spPr>
        <p:txBody>
          <a:bodyPr/>
          <a:lstStyle/>
          <a:p>
            <a:endParaRPr lang="en-US" dirty="0"/>
          </a:p>
        </p:txBody>
      </p:sp>
      <p:sp>
        <p:nvSpPr>
          <p:cNvPr id="32797" name="Text Box 29"/>
          <p:cNvSpPr txBox="1">
            <a:spLocks noChangeArrowheads="1"/>
          </p:cNvSpPr>
          <p:nvPr/>
        </p:nvSpPr>
        <p:spPr bwMode="auto">
          <a:xfrm>
            <a:off x="3971925" y="5562600"/>
            <a:ext cx="1646238" cy="747713"/>
          </a:xfrm>
          <a:prstGeom prst="rect">
            <a:avLst/>
          </a:prstGeom>
          <a:noFill/>
          <a:ln w="9525">
            <a:noFill/>
            <a:miter lim="800000"/>
            <a:headEnd/>
            <a:tailEnd/>
          </a:ln>
        </p:spPr>
        <p:txBody>
          <a:bodyPr/>
          <a:lstStyle/>
          <a:p>
            <a:pPr algn="ctr"/>
            <a:r>
              <a:rPr lang="en-US" sz="1400" b="1" dirty="0">
                <a:solidFill>
                  <a:schemeClr val="bg2"/>
                </a:solidFill>
              </a:rPr>
              <a:t>Abyss</a:t>
            </a:r>
          </a:p>
          <a:p>
            <a:pPr algn="ctr"/>
            <a:r>
              <a:rPr lang="en-US" sz="1400" b="1" dirty="0">
                <a:solidFill>
                  <a:schemeClr val="bg2"/>
                </a:solidFill>
              </a:rPr>
              <a:t>(Bottomless Pit)</a:t>
            </a:r>
            <a:endParaRPr lang="en-US" sz="1400" dirty="0">
              <a:solidFill>
                <a:schemeClr val="bg2"/>
              </a:solidFill>
            </a:endParaRPr>
          </a:p>
        </p:txBody>
      </p:sp>
      <p:sp>
        <p:nvSpPr>
          <p:cNvPr id="32798" name="AutoShape 30"/>
          <p:cNvSpPr>
            <a:spLocks noChangeArrowheads="1"/>
          </p:cNvSpPr>
          <p:nvPr/>
        </p:nvSpPr>
        <p:spPr bwMode="auto">
          <a:xfrm>
            <a:off x="3879850" y="4205288"/>
            <a:ext cx="1738313" cy="823912"/>
          </a:xfrm>
          <a:prstGeom prst="horizontalScroll">
            <a:avLst>
              <a:gd name="adj" fmla="val 12500"/>
            </a:avLst>
          </a:prstGeom>
          <a:solidFill>
            <a:srgbClr val="FFCCCC"/>
          </a:solidFill>
          <a:ln w="9525">
            <a:solidFill>
              <a:srgbClr val="000000"/>
            </a:solidFill>
            <a:round/>
            <a:headEnd/>
            <a:tailEnd/>
          </a:ln>
          <a:effectLst>
            <a:outerShdw dist="107763" dir="2700000" algn="ctr" rotWithShape="0">
              <a:srgbClr val="808080"/>
            </a:outerShdw>
          </a:effectLst>
        </p:spPr>
        <p:txBody>
          <a:bodyPr/>
          <a:lstStyle/>
          <a:p>
            <a:endParaRPr lang="en-US" dirty="0"/>
          </a:p>
        </p:txBody>
      </p:sp>
      <p:sp>
        <p:nvSpPr>
          <p:cNvPr id="32799" name="Text Box 31"/>
          <p:cNvSpPr txBox="1">
            <a:spLocks noChangeArrowheads="1"/>
          </p:cNvSpPr>
          <p:nvPr/>
        </p:nvSpPr>
        <p:spPr bwMode="auto">
          <a:xfrm>
            <a:off x="3962400" y="4389438"/>
            <a:ext cx="1676400" cy="498475"/>
          </a:xfrm>
          <a:prstGeom prst="rect">
            <a:avLst/>
          </a:prstGeom>
          <a:noFill/>
          <a:ln w="9525">
            <a:noFill/>
            <a:miter lim="800000"/>
            <a:headEnd/>
            <a:tailEnd/>
          </a:ln>
        </p:spPr>
        <p:txBody>
          <a:bodyPr/>
          <a:lstStyle/>
          <a:p>
            <a:pPr algn="ctr"/>
            <a:r>
              <a:rPr lang="en-US" sz="1600" b="1" dirty="0">
                <a:solidFill>
                  <a:schemeClr val="bg2"/>
                </a:solidFill>
              </a:rPr>
              <a:t>Lake of Fire</a:t>
            </a:r>
            <a:endParaRPr lang="en-US" dirty="0">
              <a:solidFill>
                <a:schemeClr val="bg2"/>
              </a:solidFill>
            </a:endParaRPr>
          </a:p>
        </p:txBody>
      </p:sp>
      <p:sp>
        <p:nvSpPr>
          <p:cNvPr id="32801" name="Freeform 33"/>
          <p:cNvSpPr>
            <a:spLocks/>
          </p:cNvSpPr>
          <p:nvPr/>
        </p:nvSpPr>
        <p:spPr bwMode="auto">
          <a:xfrm>
            <a:off x="1709738" y="3421063"/>
            <a:ext cx="160337" cy="393700"/>
          </a:xfrm>
          <a:custGeom>
            <a:avLst/>
            <a:gdLst/>
            <a:ahLst/>
            <a:cxnLst>
              <a:cxn ang="0">
                <a:pos x="70" y="560"/>
              </a:cxn>
              <a:cxn ang="0">
                <a:pos x="190" y="620"/>
              </a:cxn>
              <a:cxn ang="0">
                <a:pos x="200" y="310"/>
              </a:cxn>
              <a:cxn ang="0">
                <a:pos x="90" y="0"/>
              </a:cxn>
              <a:cxn ang="0">
                <a:pos x="70" y="560"/>
              </a:cxn>
            </a:cxnLst>
            <a:rect l="0" t="0" r="r" b="b"/>
            <a:pathLst>
              <a:path w="252" h="620">
                <a:moveTo>
                  <a:pt x="70" y="560"/>
                </a:moveTo>
                <a:cubicBezTo>
                  <a:pt x="111" y="574"/>
                  <a:pt x="154" y="596"/>
                  <a:pt x="190" y="620"/>
                </a:cubicBezTo>
                <a:cubicBezTo>
                  <a:pt x="252" y="528"/>
                  <a:pt x="221" y="415"/>
                  <a:pt x="200" y="310"/>
                </a:cubicBezTo>
                <a:cubicBezTo>
                  <a:pt x="193" y="151"/>
                  <a:pt x="240" y="50"/>
                  <a:pt x="90" y="0"/>
                </a:cubicBezTo>
                <a:cubicBezTo>
                  <a:pt x="0" y="135"/>
                  <a:pt x="60" y="393"/>
                  <a:pt x="70" y="560"/>
                </a:cubicBezTo>
                <a:close/>
              </a:path>
            </a:pathLst>
          </a:custGeom>
          <a:gradFill rotWithShape="0">
            <a:gsLst>
              <a:gs pos="0">
                <a:srgbClr val="FFFFFF"/>
              </a:gs>
              <a:gs pos="100000">
                <a:srgbClr val="FFCCCC"/>
              </a:gs>
            </a:gsLst>
            <a:lin ang="5400000" scaled="1"/>
          </a:gradFill>
          <a:ln w="9525">
            <a:noFill/>
            <a:round/>
            <a:headEnd/>
            <a:tailEnd/>
          </a:ln>
        </p:spPr>
        <p:txBody>
          <a:bodyPr/>
          <a:lstStyle/>
          <a:p>
            <a:endParaRPr lang="en-US" dirty="0"/>
          </a:p>
        </p:txBody>
      </p:sp>
      <p:sp>
        <p:nvSpPr>
          <p:cNvPr id="32803" name="Text Box 35"/>
          <p:cNvSpPr txBox="1">
            <a:spLocks noChangeArrowheads="1"/>
          </p:cNvSpPr>
          <p:nvPr/>
        </p:nvSpPr>
        <p:spPr bwMode="auto">
          <a:xfrm>
            <a:off x="3505200" y="3108325"/>
            <a:ext cx="2514600" cy="914400"/>
          </a:xfrm>
          <a:prstGeom prst="rect">
            <a:avLst/>
          </a:prstGeom>
          <a:noFill/>
          <a:ln w="9525">
            <a:noFill/>
            <a:miter lim="800000"/>
            <a:headEnd/>
            <a:tailEnd/>
          </a:ln>
        </p:spPr>
        <p:txBody>
          <a:bodyPr/>
          <a:lstStyle/>
          <a:p>
            <a:pPr algn="ctr"/>
            <a:r>
              <a:rPr lang="en-US" sz="1400" b="1" dirty="0"/>
              <a:t>The Rest of the Dead Are Not Raised Till</a:t>
            </a:r>
            <a:br>
              <a:rPr lang="en-US" sz="1400" b="1" dirty="0"/>
            </a:br>
            <a:r>
              <a:rPr lang="en-US" sz="1400" b="1" dirty="0"/>
              <a:t>1,000 Years Are Over</a:t>
            </a:r>
            <a:endParaRPr lang="en-US" sz="1400" dirty="0"/>
          </a:p>
        </p:txBody>
      </p:sp>
      <p:sp>
        <p:nvSpPr>
          <p:cNvPr id="32781" name="Text Box 13"/>
          <p:cNvSpPr txBox="1">
            <a:spLocks noChangeArrowheads="1"/>
          </p:cNvSpPr>
          <p:nvPr/>
        </p:nvSpPr>
        <p:spPr bwMode="auto">
          <a:xfrm>
            <a:off x="1828800" y="4267200"/>
            <a:ext cx="1779588" cy="1004888"/>
          </a:xfrm>
          <a:prstGeom prst="rect">
            <a:avLst/>
          </a:prstGeom>
          <a:noFill/>
          <a:ln w="9525">
            <a:noFill/>
            <a:miter lim="800000"/>
            <a:headEnd/>
            <a:tailEnd/>
          </a:ln>
        </p:spPr>
        <p:txBody>
          <a:bodyPr/>
          <a:lstStyle/>
          <a:p>
            <a:pPr algn="ctr"/>
            <a:r>
              <a:rPr lang="en-US" sz="1400" b="1" dirty="0"/>
              <a:t>Antichrist and False Prophet Are Thrown Into the Lake of Fire</a:t>
            </a:r>
            <a:endParaRPr lang="en-US" sz="1400" dirty="0"/>
          </a:p>
        </p:txBody>
      </p:sp>
      <p:sp>
        <p:nvSpPr>
          <p:cNvPr id="32806" name="Line 38"/>
          <p:cNvSpPr>
            <a:spLocks noChangeShapeType="1"/>
          </p:cNvSpPr>
          <p:nvPr/>
        </p:nvSpPr>
        <p:spPr bwMode="auto">
          <a:xfrm>
            <a:off x="1905000" y="3124200"/>
            <a:ext cx="1676400" cy="457200"/>
          </a:xfrm>
          <a:prstGeom prst="line">
            <a:avLst/>
          </a:prstGeom>
          <a:noFill/>
          <a:ln w="28575">
            <a:solidFill>
              <a:schemeClr val="tx2"/>
            </a:solidFill>
            <a:round/>
            <a:headEnd/>
            <a:tailEnd type="triangle" w="med" len="med"/>
          </a:ln>
        </p:spPr>
        <p:txBody>
          <a:bodyPr/>
          <a:lstStyle/>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277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279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278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278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280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278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278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2788"/>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2789"/>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32806"/>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32803"/>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32787"/>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32776"/>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3279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6" grpId="0" animBg="1"/>
      <p:bldP spid="32777" grpId="0" animBg="1"/>
      <p:bldP spid="32782" grpId="0"/>
      <p:bldP spid="32784" grpId="0" animBg="1"/>
      <p:bldP spid="32785" grpId="0" animBg="1"/>
      <p:bldP spid="32787" grpId="0" animBg="1"/>
      <p:bldP spid="32788" grpId="0" animBg="1"/>
      <p:bldP spid="32789" grpId="0"/>
      <p:bldP spid="32790" grpId="0"/>
      <p:bldP spid="32791" grpId="0"/>
      <p:bldP spid="32801" grpId="0" animBg="1"/>
      <p:bldP spid="32803" grpId="0"/>
      <p:bldP spid="32781" grpId="0"/>
      <p:bldP spid="3280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304800" y="152400"/>
            <a:ext cx="8534400" cy="762000"/>
          </a:xfrm>
        </p:spPr>
        <p:txBody>
          <a:bodyPr/>
          <a:lstStyle/>
          <a:p>
            <a:r>
              <a:rPr lang="en-US" sz="3200" dirty="0"/>
              <a:t>Final Battle, White Throne, and Eternal States</a:t>
            </a:r>
            <a:r>
              <a:rPr lang="en-US" sz="4000" dirty="0"/>
              <a:t> </a:t>
            </a:r>
          </a:p>
        </p:txBody>
      </p:sp>
      <p:sp>
        <p:nvSpPr>
          <p:cNvPr id="33795" name="AutoShape 3"/>
          <p:cNvSpPr>
            <a:spLocks noChangeArrowheads="1"/>
          </p:cNvSpPr>
          <p:nvPr/>
        </p:nvSpPr>
        <p:spPr bwMode="auto">
          <a:xfrm rot="12379883">
            <a:off x="2630488" y="1125538"/>
            <a:ext cx="554037" cy="1130300"/>
          </a:xfrm>
          <a:prstGeom prst="upArrow">
            <a:avLst>
              <a:gd name="adj1" fmla="val 50000"/>
              <a:gd name="adj2" fmla="val 51003"/>
            </a:avLst>
          </a:prstGeom>
          <a:gradFill rotWithShape="0">
            <a:gsLst>
              <a:gs pos="0">
                <a:srgbClr val="FFFFFF"/>
              </a:gs>
              <a:gs pos="100000">
                <a:srgbClr val="FF0000"/>
              </a:gs>
            </a:gsLst>
            <a:lin ang="5400000" scaled="1"/>
          </a:gradFill>
          <a:ln w="19050">
            <a:solidFill>
              <a:srgbClr val="000000"/>
            </a:solidFill>
            <a:miter lim="800000"/>
            <a:headEnd/>
            <a:tailEnd/>
          </a:ln>
        </p:spPr>
        <p:txBody>
          <a:bodyPr/>
          <a:lstStyle/>
          <a:p>
            <a:endParaRPr lang="en-US" dirty="0"/>
          </a:p>
        </p:txBody>
      </p:sp>
      <p:sp>
        <p:nvSpPr>
          <p:cNvPr id="33796" name="Rectangle 4"/>
          <p:cNvSpPr>
            <a:spLocks noChangeArrowheads="1"/>
          </p:cNvSpPr>
          <p:nvPr/>
        </p:nvSpPr>
        <p:spPr bwMode="auto">
          <a:xfrm>
            <a:off x="630238" y="1327150"/>
            <a:ext cx="7853362" cy="5227638"/>
          </a:xfrm>
          <a:prstGeom prst="rect">
            <a:avLst/>
          </a:prstGeom>
          <a:noFill/>
          <a:ln w="76200">
            <a:solidFill>
              <a:schemeClr val="accent2"/>
            </a:solidFill>
            <a:miter lim="800000"/>
            <a:headEnd/>
            <a:tailEnd/>
          </a:ln>
        </p:spPr>
        <p:txBody>
          <a:bodyPr/>
          <a:lstStyle/>
          <a:p>
            <a:endParaRPr lang="en-US" dirty="0"/>
          </a:p>
        </p:txBody>
      </p:sp>
      <p:sp>
        <p:nvSpPr>
          <p:cNvPr id="33797" name="Rectangle 5"/>
          <p:cNvSpPr>
            <a:spLocks noChangeArrowheads="1"/>
          </p:cNvSpPr>
          <p:nvPr/>
        </p:nvSpPr>
        <p:spPr bwMode="auto">
          <a:xfrm>
            <a:off x="723900" y="1420813"/>
            <a:ext cx="7653338" cy="5037137"/>
          </a:xfrm>
          <a:prstGeom prst="rect">
            <a:avLst/>
          </a:prstGeom>
          <a:noFill/>
          <a:ln w="9525">
            <a:solidFill>
              <a:schemeClr val="tx1"/>
            </a:solidFill>
            <a:miter lim="800000"/>
            <a:headEnd/>
            <a:tailEnd/>
          </a:ln>
        </p:spPr>
        <p:txBody>
          <a:bodyPr/>
          <a:lstStyle/>
          <a:p>
            <a:endParaRPr lang="en-US" dirty="0"/>
          </a:p>
        </p:txBody>
      </p:sp>
      <p:sp>
        <p:nvSpPr>
          <p:cNvPr id="33798" name="AutoShape 6"/>
          <p:cNvSpPr>
            <a:spLocks noChangeArrowheads="1"/>
          </p:cNvSpPr>
          <p:nvPr/>
        </p:nvSpPr>
        <p:spPr bwMode="auto">
          <a:xfrm rot="10800000">
            <a:off x="3641725" y="1112838"/>
            <a:ext cx="2416175" cy="1189037"/>
          </a:xfrm>
          <a:custGeom>
            <a:avLst/>
            <a:gdLst>
              <a:gd name="G0" fmla="+- 6480 0 0"/>
              <a:gd name="G1" fmla="+- 8640 0 0"/>
              <a:gd name="G2" fmla="+- 6171 0 0"/>
              <a:gd name="G3" fmla="+- 21600 0 6480"/>
              <a:gd name="G4" fmla="+- 21600 0 8640"/>
              <a:gd name="G5" fmla="*/ G0 21600 G3"/>
              <a:gd name="G6" fmla="*/ G1 21600 G3"/>
              <a:gd name="G7" fmla="*/ G2 G3 21600"/>
              <a:gd name="G8" fmla="*/ 10800 21600 G3"/>
              <a:gd name="G9" fmla="*/ G4 21600 G3"/>
              <a:gd name="G10" fmla="+- 21600 0 G7"/>
              <a:gd name="G11" fmla="+- G5 0 G8"/>
              <a:gd name="G12" fmla="+- G6 0 G8"/>
              <a:gd name="G13" fmla="*/ G12 G7 G11"/>
              <a:gd name="G14" fmla="+- 21600 0 G13"/>
              <a:gd name="G15" fmla="+- G0 0 10800"/>
              <a:gd name="G16" fmla="+- G1 0 10800"/>
              <a:gd name="G17" fmla="*/ G2 G16 G15"/>
              <a:gd name="T0" fmla="*/ 10800 w 21600"/>
              <a:gd name="T1" fmla="*/ 0 h 21600"/>
              <a:gd name="T2" fmla="*/ 0 w 21600"/>
              <a:gd name="T3" fmla="*/ 15429 h 21600"/>
              <a:gd name="T4" fmla="*/ 10800 w 21600"/>
              <a:gd name="T5" fmla="*/ 18514 h 21600"/>
              <a:gd name="T6" fmla="*/ 21600 w 21600"/>
              <a:gd name="T7" fmla="*/ 15429 h 21600"/>
              <a:gd name="T8" fmla="*/ 17694720 60000 65536"/>
              <a:gd name="T9" fmla="*/ 11796480 60000 65536"/>
              <a:gd name="T10" fmla="*/ 5898240 60000 65536"/>
              <a:gd name="T11" fmla="*/ 0 60000 65536"/>
              <a:gd name="T12" fmla="*/ G13 w 21600"/>
              <a:gd name="T13" fmla="*/ G6 h 21600"/>
              <a:gd name="T14" fmla="*/ G14 w 21600"/>
              <a:gd name="T15" fmla="*/ G9 h 21600"/>
            </a:gdLst>
            <a:ahLst/>
            <a:cxnLst>
              <a:cxn ang="T8">
                <a:pos x="T0" y="T1"/>
              </a:cxn>
              <a:cxn ang="T9">
                <a:pos x="T2" y="T3"/>
              </a:cxn>
              <a:cxn ang="T10">
                <a:pos x="T4" y="T5"/>
              </a:cxn>
              <a:cxn ang="T11">
                <a:pos x="T6" y="T7"/>
              </a:cxn>
            </a:cxnLst>
            <a:rect l="T12" t="T13" r="T14" b="T15"/>
            <a:pathLst>
              <a:path w="21600" h="21600">
                <a:moveTo>
                  <a:pt x="10800" y="0"/>
                </a:moveTo>
                <a:lnTo>
                  <a:pt x="6480" y="6171"/>
                </a:lnTo>
                <a:lnTo>
                  <a:pt x="8640" y="6171"/>
                </a:lnTo>
                <a:lnTo>
                  <a:pt x="8640" y="12343"/>
                </a:lnTo>
                <a:lnTo>
                  <a:pt x="4320" y="12343"/>
                </a:lnTo>
                <a:lnTo>
                  <a:pt x="4320" y="9257"/>
                </a:lnTo>
                <a:lnTo>
                  <a:pt x="0" y="15429"/>
                </a:lnTo>
                <a:lnTo>
                  <a:pt x="4320" y="21600"/>
                </a:lnTo>
                <a:lnTo>
                  <a:pt x="4320" y="18514"/>
                </a:lnTo>
                <a:lnTo>
                  <a:pt x="17280" y="18514"/>
                </a:lnTo>
                <a:lnTo>
                  <a:pt x="17280" y="21600"/>
                </a:lnTo>
                <a:lnTo>
                  <a:pt x="21600" y="15429"/>
                </a:lnTo>
                <a:lnTo>
                  <a:pt x="17280" y="9257"/>
                </a:lnTo>
                <a:lnTo>
                  <a:pt x="17280" y="12343"/>
                </a:lnTo>
                <a:lnTo>
                  <a:pt x="12960" y="12343"/>
                </a:lnTo>
                <a:lnTo>
                  <a:pt x="12960" y="6171"/>
                </a:lnTo>
                <a:lnTo>
                  <a:pt x="15120" y="6171"/>
                </a:lnTo>
                <a:close/>
              </a:path>
            </a:pathLst>
          </a:custGeom>
          <a:solidFill>
            <a:srgbClr val="B2B2B2"/>
          </a:solidFill>
          <a:ln w="19050">
            <a:noFill/>
            <a:miter lim="800000"/>
            <a:headEnd/>
            <a:tailEnd/>
          </a:ln>
        </p:spPr>
        <p:txBody>
          <a:bodyPr/>
          <a:lstStyle/>
          <a:p>
            <a:endParaRPr lang="en-US" dirty="0"/>
          </a:p>
        </p:txBody>
      </p:sp>
      <p:sp>
        <p:nvSpPr>
          <p:cNvPr id="33799" name="Line 7"/>
          <p:cNvSpPr>
            <a:spLocks noChangeShapeType="1"/>
          </p:cNvSpPr>
          <p:nvPr/>
        </p:nvSpPr>
        <p:spPr bwMode="auto">
          <a:xfrm flipH="1" flipV="1">
            <a:off x="1524000" y="2133600"/>
            <a:ext cx="14288" cy="715963"/>
          </a:xfrm>
          <a:prstGeom prst="line">
            <a:avLst/>
          </a:prstGeom>
          <a:noFill/>
          <a:ln w="28575">
            <a:solidFill>
              <a:schemeClr val="tx2"/>
            </a:solidFill>
            <a:round/>
            <a:headEnd/>
            <a:tailEnd type="triangle" w="med" len="med"/>
          </a:ln>
        </p:spPr>
        <p:txBody>
          <a:bodyPr/>
          <a:lstStyle/>
          <a:p>
            <a:endParaRPr lang="en-US" dirty="0"/>
          </a:p>
        </p:txBody>
      </p:sp>
      <p:sp>
        <p:nvSpPr>
          <p:cNvPr id="33800" name="Oval 8"/>
          <p:cNvSpPr>
            <a:spLocks noChangeArrowheads="1"/>
          </p:cNvSpPr>
          <p:nvPr/>
        </p:nvSpPr>
        <p:spPr bwMode="auto">
          <a:xfrm>
            <a:off x="3367088" y="3854450"/>
            <a:ext cx="2560637" cy="1168400"/>
          </a:xfrm>
          <a:prstGeom prst="ellipse">
            <a:avLst/>
          </a:prstGeom>
          <a:solidFill>
            <a:srgbClr val="FF0000"/>
          </a:solidFill>
          <a:ln w="9525">
            <a:solidFill>
              <a:srgbClr val="000000"/>
            </a:solidFill>
            <a:round/>
            <a:headEnd/>
            <a:tailEnd/>
          </a:ln>
        </p:spPr>
        <p:txBody>
          <a:bodyPr/>
          <a:lstStyle/>
          <a:p>
            <a:endParaRPr lang="en-US" dirty="0"/>
          </a:p>
        </p:txBody>
      </p:sp>
      <p:sp>
        <p:nvSpPr>
          <p:cNvPr id="33801" name="AutoShape 9"/>
          <p:cNvSpPr>
            <a:spLocks noChangeArrowheads="1"/>
          </p:cNvSpPr>
          <p:nvPr/>
        </p:nvSpPr>
        <p:spPr bwMode="auto">
          <a:xfrm>
            <a:off x="1173163" y="2849563"/>
            <a:ext cx="731837" cy="2378075"/>
          </a:xfrm>
          <a:prstGeom prst="upArrow">
            <a:avLst>
              <a:gd name="adj1" fmla="val 50000"/>
              <a:gd name="adj2" fmla="val 81236"/>
            </a:avLst>
          </a:prstGeom>
          <a:gradFill rotWithShape="0">
            <a:gsLst>
              <a:gs pos="0">
                <a:srgbClr val="FF0000"/>
              </a:gs>
              <a:gs pos="100000">
                <a:srgbClr val="FFFFFF"/>
              </a:gs>
            </a:gsLst>
            <a:lin ang="5400000" scaled="1"/>
          </a:gradFill>
          <a:ln w="19050">
            <a:solidFill>
              <a:srgbClr val="000000"/>
            </a:solidFill>
            <a:miter lim="800000"/>
            <a:headEnd/>
            <a:tailEnd/>
          </a:ln>
        </p:spPr>
        <p:txBody>
          <a:bodyPr/>
          <a:lstStyle/>
          <a:p>
            <a:endParaRPr lang="en-US" dirty="0"/>
          </a:p>
        </p:txBody>
      </p:sp>
      <p:sp>
        <p:nvSpPr>
          <p:cNvPr id="33802" name="Text Box 10"/>
          <p:cNvSpPr txBox="1">
            <a:spLocks noChangeArrowheads="1"/>
          </p:cNvSpPr>
          <p:nvPr/>
        </p:nvSpPr>
        <p:spPr bwMode="auto">
          <a:xfrm>
            <a:off x="3549650" y="3032125"/>
            <a:ext cx="1646238" cy="823913"/>
          </a:xfrm>
          <a:prstGeom prst="rect">
            <a:avLst/>
          </a:prstGeom>
          <a:noFill/>
          <a:ln w="9525">
            <a:noFill/>
            <a:miter lim="800000"/>
            <a:headEnd/>
            <a:tailEnd/>
          </a:ln>
        </p:spPr>
        <p:txBody>
          <a:bodyPr/>
          <a:lstStyle/>
          <a:p>
            <a:pPr algn="ctr"/>
            <a:r>
              <a:rPr lang="en-US" sz="1400" b="1" dirty="0"/>
              <a:t>Satan Thrown Into the Lake of Fire</a:t>
            </a:r>
            <a:endParaRPr lang="en-US" sz="1400" dirty="0"/>
          </a:p>
        </p:txBody>
      </p:sp>
      <p:sp>
        <p:nvSpPr>
          <p:cNvPr id="33803" name="Text Box 11"/>
          <p:cNvSpPr txBox="1">
            <a:spLocks noChangeArrowheads="1"/>
          </p:cNvSpPr>
          <p:nvPr/>
        </p:nvSpPr>
        <p:spPr bwMode="auto">
          <a:xfrm>
            <a:off x="4343400" y="2301875"/>
            <a:ext cx="1752600" cy="730250"/>
          </a:xfrm>
          <a:prstGeom prst="rect">
            <a:avLst/>
          </a:prstGeom>
          <a:noFill/>
          <a:ln w="9525">
            <a:noFill/>
            <a:miter lim="800000"/>
            <a:headEnd/>
            <a:tailEnd/>
          </a:ln>
        </p:spPr>
        <p:txBody>
          <a:bodyPr/>
          <a:lstStyle/>
          <a:p>
            <a:pPr algn="ctr"/>
            <a:r>
              <a:rPr lang="en-US" sz="1400" b="1" dirty="0"/>
              <a:t>The Dead Great and Small</a:t>
            </a:r>
            <a:endParaRPr lang="en-US" sz="1400" dirty="0"/>
          </a:p>
        </p:txBody>
      </p:sp>
      <p:sp>
        <p:nvSpPr>
          <p:cNvPr id="33805" name="AutoShape 13"/>
          <p:cNvSpPr>
            <a:spLocks noChangeArrowheads="1"/>
          </p:cNvSpPr>
          <p:nvPr/>
        </p:nvSpPr>
        <p:spPr bwMode="auto">
          <a:xfrm>
            <a:off x="3916363" y="4038600"/>
            <a:ext cx="1371600" cy="695325"/>
          </a:xfrm>
          <a:prstGeom prst="horizontalScroll">
            <a:avLst>
              <a:gd name="adj" fmla="val 12500"/>
            </a:avLst>
          </a:prstGeom>
          <a:solidFill>
            <a:srgbClr val="FFCCCC"/>
          </a:solidFill>
          <a:ln w="9525">
            <a:solidFill>
              <a:srgbClr val="000000"/>
            </a:solidFill>
            <a:round/>
            <a:headEnd/>
            <a:tailEnd/>
          </a:ln>
          <a:effectLst>
            <a:outerShdw dist="107763" dir="2700000" algn="ctr" rotWithShape="0">
              <a:srgbClr val="808080"/>
            </a:outerShdw>
          </a:effectLst>
        </p:spPr>
        <p:txBody>
          <a:bodyPr/>
          <a:lstStyle/>
          <a:p>
            <a:endParaRPr lang="en-US" dirty="0"/>
          </a:p>
        </p:txBody>
      </p:sp>
      <p:sp>
        <p:nvSpPr>
          <p:cNvPr id="33806" name="Text Box 14"/>
          <p:cNvSpPr txBox="1">
            <a:spLocks noChangeArrowheads="1"/>
          </p:cNvSpPr>
          <p:nvPr/>
        </p:nvSpPr>
        <p:spPr bwMode="auto">
          <a:xfrm>
            <a:off x="3916363" y="4114800"/>
            <a:ext cx="1371600" cy="500063"/>
          </a:xfrm>
          <a:prstGeom prst="rect">
            <a:avLst/>
          </a:prstGeom>
          <a:noFill/>
          <a:ln w="9525">
            <a:noFill/>
            <a:miter lim="800000"/>
            <a:headEnd/>
            <a:tailEnd/>
          </a:ln>
        </p:spPr>
        <p:txBody>
          <a:bodyPr/>
          <a:lstStyle/>
          <a:p>
            <a:pPr algn="ctr"/>
            <a:r>
              <a:rPr lang="en-US" sz="1600" b="1" dirty="0">
                <a:solidFill>
                  <a:schemeClr val="bg2"/>
                </a:solidFill>
              </a:rPr>
              <a:t>Lake of Fire</a:t>
            </a:r>
            <a:endParaRPr lang="en-US" dirty="0">
              <a:solidFill>
                <a:schemeClr val="bg2"/>
              </a:solidFill>
            </a:endParaRPr>
          </a:p>
        </p:txBody>
      </p:sp>
      <p:sp>
        <p:nvSpPr>
          <p:cNvPr id="33807" name="AutoShape 15"/>
          <p:cNvSpPr>
            <a:spLocks noChangeArrowheads="1"/>
          </p:cNvSpPr>
          <p:nvPr/>
        </p:nvSpPr>
        <p:spPr bwMode="auto">
          <a:xfrm rot="8377970">
            <a:off x="2949575" y="2806700"/>
            <a:ext cx="731838" cy="1555750"/>
          </a:xfrm>
          <a:prstGeom prst="upArrow">
            <a:avLst>
              <a:gd name="adj1" fmla="val 50000"/>
              <a:gd name="adj2" fmla="val 53145"/>
            </a:avLst>
          </a:prstGeom>
          <a:gradFill rotWithShape="0">
            <a:gsLst>
              <a:gs pos="0">
                <a:srgbClr val="FFFFFF"/>
              </a:gs>
              <a:gs pos="100000">
                <a:srgbClr val="FF0000"/>
              </a:gs>
            </a:gsLst>
            <a:lin ang="5400000" scaled="1"/>
          </a:gradFill>
          <a:ln w="19050">
            <a:solidFill>
              <a:srgbClr val="000000"/>
            </a:solidFill>
            <a:miter lim="800000"/>
            <a:headEnd/>
            <a:tailEnd/>
          </a:ln>
        </p:spPr>
        <p:txBody>
          <a:bodyPr/>
          <a:lstStyle/>
          <a:p>
            <a:endParaRPr lang="en-US" dirty="0"/>
          </a:p>
        </p:txBody>
      </p:sp>
      <p:sp>
        <p:nvSpPr>
          <p:cNvPr id="33808" name="Text Box 16"/>
          <p:cNvSpPr txBox="1">
            <a:spLocks noChangeArrowheads="1"/>
          </p:cNvSpPr>
          <p:nvPr/>
        </p:nvSpPr>
        <p:spPr bwMode="auto">
          <a:xfrm>
            <a:off x="3001963" y="1660525"/>
            <a:ext cx="1189037" cy="641350"/>
          </a:xfrm>
          <a:prstGeom prst="rect">
            <a:avLst/>
          </a:prstGeom>
          <a:noFill/>
          <a:ln w="9525">
            <a:noFill/>
            <a:miter lim="800000"/>
            <a:headEnd/>
            <a:tailEnd/>
          </a:ln>
        </p:spPr>
        <p:txBody>
          <a:bodyPr/>
          <a:lstStyle/>
          <a:p>
            <a:pPr algn="ctr"/>
            <a:r>
              <a:rPr lang="en-US" sz="1400" b="1" dirty="0"/>
              <a:t>Fire From Heaven</a:t>
            </a:r>
            <a:endParaRPr lang="en-US" sz="1400" dirty="0"/>
          </a:p>
        </p:txBody>
      </p:sp>
      <p:sp>
        <p:nvSpPr>
          <p:cNvPr id="33810" name="Text Box 18"/>
          <p:cNvSpPr txBox="1">
            <a:spLocks noChangeArrowheads="1"/>
          </p:cNvSpPr>
          <p:nvPr/>
        </p:nvSpPr>
        <p:spPr bwMode="auto">
          <a:xfrm>
            <a:off x="762000" y="5318125"/>
            <a:ext cx="1555750" cy="876300"/>
          </a:xfrm>
          <a:prstGeom prst="rect">
            <a:avLst/>
          </a:prstGeom>
          <a:noFill/>
          <a:ln w="9525">
            <a:noFill/>
            <a:miter lim="800000"/>
            <a:headEnd/>
            <a:tailEnd/>
          </a:ln>
        </p:spPr>
        <p:txBody>
          <a:bodyPr/>
          <a:lstStyle/>
          <a:p>
            <a:pPr algn="ctr"/>
            <a:r>
              <a:rPr lang="en-US" sz="1400" b="1" dirty="0"/>
              <a:t>Satan Released Out</a:t>
            </a:r>
          </a:p>
          <a:p>
            <a:pPr algn="ctr"/>
            <a:r>
              <a:rPr lang="en-US" sz="1400" b="1" dirty="0"/>
              <a:t>Of the Abyss</a:t>
            </a:r>
            <a:endParaRPr lang="en-US" sz="1400" dirty="0"/>
          </a:p>
        </p:txBody>
      </p:sp>
      <p:sp>
        <p:nvSpPr>
          <p:cNvPr id="33811" name="Text Box 19"/>
          <p:cNvSpPr txBox="1">
            <a:spLocks noChangeArrowheads="1"/>
          </p:cNvSpPr>
          <p:nvPr/>
        </p:nvSpPr>
        <p:spPr bwMode="auto">
          <a:xfrm>
            <a:off x="304800" y="2128838"/>
            <a:ext cx="1295400" cy="762000"/>
          </a:xfrm>
          <a:prstGeom prst="rect">
            <a:avLst/>
          </a:prstGeom>
          <a:noFill/>
          <a:ln w="9525">
            <a:noFill/>
            <a:miter lim="800000"/>
            <a:headEnd/>
            <a:tailEnd/>
          </a:ln>
        </p:spPr>
        <p:txBody>
          <a:bodyPr/>
          <a:lstStyle/>
          <a:p>
            <a:pPr algn="ctr"/>
            <a:r>
              <a:rPr lang="en-US" sz="1400" b="1" dirty="0"/>
              <a:t>Rest of the Dead Are Raised</a:t>
            </a:r>
            <a:endParaRPr lang="en-US" sz="1400" dirty="0"/>
          </a:p>
        </p:txBody>
      </p:sp>
      <p:sp>
        <p:nvSpPr>
          <p:cNvPr id="33812" name="Text Box 20"/>
          <p:cNvSpPr txBox="1">
            <a:spLocks noChangeArrowheads="1"/>
          </p:cNvSpPr>
          <p:nvPr/>
        </p:nvSpPr>
        <p:spPr bwMode="auto">
          <a:xfrm>
            <a:off x="6019800" y="2941638"/>
            <a:ext cx="1828800" cy="2103437"/>
          </a:xfrm>
          <a:prstGeom prst="rect">
            <a:avLst/>
          </a:prstGeom>
          <a:noFill/>
          <a:ln w="9525">
            <a:noFill/>
            <a:miter lim="800000"/>
            <a:headEnd/>
            <a:tailEnd/>
          </a:ln>
        </p:spPr>
        <p:txBody>
          <a:bodyPr/>
          <a:lstStyle/>
          <a:p>
            <a:pPr algn="ctr"/>
            <a:r>
              <a:rPr lang="en-US" sz="1400" b="1" dirty="0"/>
              <a:t>Death and Hades, Those Not Found in the Book of Life Are Thrown Into the </a:t>
            </a:r>
            <a:br>
              <a:rPr lang="en-US" sz="1400" b="1" dirty="0"/>
            </a:br>
            <a:r>
              <a:rPr lang="en-US" sz="1400" b="1" dirty="0"/>
              <a:t>Lake of Fire</a:t>
            </a:r>
            <a:br>
              <a:rPr lang="en-US" sz="1400" b="1" dirty="0"/>
            </a:br>
            <a:r>
              <a:rPr lang="en-US" sz="1400" b="1" dirty="0"/>
              <a:t>= Second Death</a:t>
            </a:r>
            <a:endParaRPr lang="en-US" sz="1400" dirty="0"/>
          </a:p>
        </p:txBody>
      </p:sp>
      <p:sp>
        <p:nvSpPr>
          <p:cNvPr id="33813" name="Line 21"/>
          <p:cNvSpPr>
            <a:spLocks noChangeShapeType="1"/>
          </p:cNvSpPr>
          <p:nvPr/>
        </p:nvSpPr>
        <p:spPr bwMode="auto">
          <a:xfrm flipV="1">
            <a:off x="4373563" y="1935163"/>
            <a:ext cx="0" cy="914400"/>
          </a:xfrm>
          <a:prstGeom prst="line">
            <a:avLst/>
          </a:prstGeom>
          <a:noFill/>
          <a:ln w="28575">
            <a:solidFill>
              <a:schemeClr val="tx2"/>
            </a:solidFill>
            <a:round/>
            <a:headEnd/>
            <a:tailEnd type="triangle" w="med" len="med"/>
          </a:ln>
        </p:spPr>
        <p:txBody>
          <a:bodyPr/>
          <a:lstStyle/>
          <a:p>
            <a:endParaRPr lang="en-US" dirty="0"/>
          </a:p>
        </p:txBody>
      </p:sp>
      <p:sp>
        <p:nvSpPr>
          <p:cNvPr id="33814" name="Text Box 22"/>
          <p:cNvSpPr txBox="1">
            <a:spLocks noChangeArrowheads="1"/>
          </p:cNvSpPr>
          <p:nvPr/>
        </p:nvSpPr>
        <p:spPr bwMode="auto">
          <a:xfrm>
            <a:off x="5378450" y="1570038"/>
            <a:ext cx="1371600" cy="687387"/>
          </a:xfrm>
          <a:prstGeom prst="rect">
            <a:avLst/>
          </a:prstGeom>
          <a:noFill/>
          <a:ln w="9525">
            <a:noFill/>
            <a:miter lim="800000"/>
            <a:headEnd/>
            <a:tailEnd/>
          </a:ln>
        </p:spPr>
        <p:txBody>
          <a:bodyPr/>
          <a:lstStyle/>
          <a:p>
            <a:pPr algn="ctr"/>
            <a:r>
              <a:rPr lang="en-US" sz="1400" b="1" dirty="0"/>
              <a:t>Earth</a:t>
            </a:r>
            <a:br>
              <a:rPr lang="en-US" sz="1400" b="1" dirty="0"/>
            </a:br>
            <a:r>
              <a:rPr lang="en-US" sz="1400" b="1" dirty="0"/>
              <a:t>and Sky Flee</a:t>
            </a:r>
            <a:endParaRPr lang="en-US" sz="1400" dirty="0"/>
          </a:p>
        </p:txBody>
      </p:sp>
      <p:sp>
        <p:nvSpPr>
          <p:cNvPr id="33815" name="AutoShape 23"/>
          <p:cNvSpPr>
            <a:spLocks noChangeArrowheads="1"/>
          </p:cNvSpPr>
          <p:nvPr/>
        </p:nvSpPr>
        <p:spPr bwMode="auto">
          <a:xfrm rot="12379883">
            <a:off x="5410200" y="2819400"/>
            <a:ext cx="731838" cy="1404938"/>
          </a:xfrm>
          <a:prstGeom prst="upArrow">
            <a:avLst>
              <a:gd name="adj1" fmla="val 50000"/>
              <a:gd name="adj2" fmla="val 47993"/>
            </a:avLst>
          </a:prstGeom>
          <a:gradFill rotWithShape="0">
            <a:gsLst>
              <a:gs pos="0">
                <a:srgbClr val="FFFFFF"/>
              </a:gs>
              <a:gs pos="100000">
                <a:srgbClr val="FF0000"/>
              </a:gs>
            </a:gsLst>
            <a:lin ang="5400000" scaled="1"/>
          </a:gradFill>
          <a:ln w="19050">
            <a:solidFill>
              <a:srgbClr val="000000"/>
            </a:solidFill>
            <a:miter lim="800000"/>
            <a:headEnd/>
            <a:tailEnd/>
          </a:ln>
        </p:spPr>
        <p:txBody>
          <a:bodyPr/>
          <a:lstStyle/>
          <a:p>
            <a:endParaRPr lang="en-US" dirty="0"/>
          </a:p>
        </p:txBody>
      </p:sp>
      <p:sp>
        <p:nvSpPr>
          <p:cNvPr id="33817" name="Line 25"/>
          <p:cNvSpPr>
            <a:spLocks noChangeShapeType="1"/>
          </p:cNvSpPr>
          <p:nvPr/>
        </p:nvSpPr>
        <p:spPr bwMode="auto">
          <a:xfrm>
            <a:off x="898525" y="2846388"/>
            <a:ext cx="7132638" cy="3175"/>
          </a:xfrm>
          <a:prstGeom prst="line">
            <a:avLst/>
          </a:prstGeom>
          <a:noFill/>
          <a:ln w="28575">
            <a:solidFill>
              <a:schemeClr val="tx2"/>
            </a:solidFill>
            <a:round/>
            <a:headEnd/>
            <a:tailEnd/>
          </a:ln>
        </p:spPr>
        <p:txBody>
          <a:bodyPr/>
          <a:lstStyle/>
          <a:p>
            <a:endParaRPr lang="en-US" dirty="0"/>
          </a:p>
        </p:txBody>
      </p:sp>
      <p:grpSp>
        <p:nvGrpSpPr>
          <p:cNvPr id="2" name="Group 41"/>
          <p:cNvGrpSpPr>
            <a:grpSpLocks/>
          </p:cNvGrpSpPr>
          <p:nvPr/>
        </p:nvGrpSpPr>
        <p:grpSpPr bwMode="auto">
          <a:xfrm>
            <a:off x="1630363" y="2157413"/>
            <a:ext cx="2103437" cy="1149350"/>
            <a:chOff x="1027" y="1359"/>
            <a:chExt cx="1325" cy="724"/>
          </a:xfrm>
        </p:grpSpPr>
        <p:sp>
          <p:nvSpPr>
            <p:cNvPr id="33818" name="AutoShape 26"/>
            <p:cNvSpPr>
              <a:spLocks noChangeArrowheads="1"/>
            </p:cNvSpPr>
            <p:nvPr/>
          </p:nvSpPr>
          <p:spPr bwMode="auto">
            <a:xfrm>
              <a:off x="1027" y="1359"/>
              <a:ext cx="1325" cy="724"/>
            </a:xfrm>
            <a:prstGeom prst="irregularSeal2">
              <a:avLst/>
            </a:prstGeom>
            <a:gradFill rotWithShape="1">
              <a:gsLst>
                <a:gs pos="0">
                  <a:schemeClr val="tx1"/>
                </a:gs>
                <a:gs pos="100000">
                  <a:srgbClr val="FF3300"/>
                </a:gs>
              </a:gsLst>
              <a:path path="shape">
                <a:fillToRect l="50000" t="50000" r="50000" b="50000"/>
              </a:path>
            </a:gradFill>
            <a:ln w="9525">
              <a:solidFill>
                <a:srgbClr val="000000"/>
              </a:solidFill>
              <a:miter lim="800000"/>
              <a:headEnd/>
              <a:tailEnd/>
            </a:ln>
          </p:spPr>
          <p:txBody>
            <a:bodyPr/>
            <a:lstStyle/>
            <a:p>
              <a:endParaRPr lang="en-US" dirty="0"/>
            </a:p>
          </p:txBody>
        </p:sp>
        <p:sp>
          <p:nvSpPr>
            <p:cNvPr id="33819" name="Text Box 27"/>
            <p:cNvSpPr txBox="1">
              <a:spLocks noChangeArrowheads="1"/>
            </p:cNvSpPr>
            <p:nvPr/>
          </p:nvSpPr>
          <p:spPr bwMode="auto">
            <a:xfrm>
              <a:off x="1257" y="1565"/>
              <a:ext cx="691" cy="345"/>
            </a:xfrm>
            <a:prstGeom prst="rect">
              <a:avLst/>
            </a:prstGeom>
            <a:noFill/>
            <a:ln w="9525">
              <a:noFill/>
              <a:miter lim="800000"/>
              <a:headEnd/>
              <a:tailEnd/>
            </a:ln>
          </p:spPr>
          <p:txBody>
            <a:bodyPr/>
            <a:lstStyle/>
            <a:p>
              <a:pPr algn="ctr"/>
              <a:r>
                <a:rPr lang="en-US" sz="1400" b="1" dirty="0">
                  <a:solidFill>
                    <a:schemeClr val="bg2"/>
                  </a:solidFill>
                </a:rPr>
                <a:t>Final Battle</a:t>
              </a:r>
              <a:endParaRPr lang="en-US" sz="1400" dirty="0">
                <a:solidFill>
                  <a:schemeClr val="bg2"/>
                </a:solidFill>
              </a:endParaRPr>
            </a:p>
          </p:txBody>
        </p:sp>
      </p:grpSp>
      <p:sp>
        <p:nvSpPr>
          <p:cNvPr id="33820" name="Line 28"/>
          <p:cNvSpPr>
            <a:spLocks noChangeShapeType="1"/>
          </p:cNvSpPr>
          <p:nvPr/>
        </p:nvSpPr>
        <p:spPr bwMode="auto">
          <a:xfrm>
            <a:off x="8031163" y="2027238"/>
            <a:ext cx="0" cy="3741737"/>
          </a:xfrm>
          <a:prstGeom prst="line">
            <a:avLst/>
          </a:prstGeom>
          <a:noFill/>
          <a:ln w="28575">
            <a:solidFill>
              <a:schemeClr val="tx2"/>
            </a:solidFill>
            <a:round/>
            <a:headEnd/>
            <a:tailEnd/>
          </a:ln>
        </p:spPr>
        <p:txBody>
          <a:bodyPr/>
          <a:lstStyle/>
          <a:p>
            <a:endParaRPr lang="en-US" dirty="0"/>
          </a:p>
        </p:txBody>
      </p:sp>
      <p:sp>
        <p:nvSpPr>
          <p:cNvPr id="33821" name="Text Box 29"/>
          <p:cNvSpPr txBox="1">
            <a:spLocks noChangeArrowheads="1"/>
          </p:cNvSpPr>
          <p:nvPr/>
        </p:nvSpPr>
        <p:spPr bwMode="auto">
          <a:xfrm>
            <a:off x="6705600" y="2027238"/>
            <a:ext cx="1295400" cy="822325"/>
          </a:xfrm>
          <a:prstGeom prst="rect">
            <a:avLst/>
          </a:prstGeom>
          <a:noFill/>
          <a:ln w="9525">
            <a:noFill/>
            <a:miter lim="800000"/>
            <a:headEnd/>
            <a:tailEnd/>
          </a:ln>
        </p:spPr>
        <p:txBody>
          <a:bodyPr/>
          <a:lstStyle/>
          <a:p>
            <a:pPr algn="ctr"/>
            <a:r>
              <a:rPr lang="en-US" sz="1400" b="1" dirty="0"/>
              <a:t>New Jerusalem Descends</a:t>
            </a:r>
            <a:endParaRPr lang="en-US" sz="1400" dirty="0"/>
          </a:p>
        </p:txBody>
      </p:sp>
      <p:sp>
        <p:nvSpPr>
          <p:cNvPr id="33822" name="Line 30"/>
          <p:cNvSpPr>
            <a:spLocks noChangeShapeType="1"/>
          </p:cNvSpPr>
          <p:nvPr/>
        </p:nvSpPr>
        <p:spPr bwMode="auto">
          <a:xfrm>
            <a:off x="7939088" y="2027238"/>
            <a:ext cx="0" cy="822325"/>
          </a:xfrm>
          <a:prstGeom prst="line">
            <a:avLst/>
          </a:prstGeom>
          <a:noFill/>
          <a:ln w="28575">
            <a:solidFill>
              <a:schemeClr val="tx2"/>
            </a:solidFill>
            <a:round/>
            <a:headEnd/>
            <a:tailEnd type="triangle" w="med" len="med"/>
          </a:ln>
        </p:spPr>
        <p:txBody>
          <a:bodyPr/>
          <a:lstStyle/>
          <a:p>
            <a:endParaRPr lang="en-US" dirty="0"/>
          </a:p>
        </p:txBody>
      </p:sp>
      <p:sp>
        <p:nvSpPr>
          <p:cNvPr id="33823" name="AutoShape 31"/>
          <p:cNvSpPr>
            <a:spLocks noChangeArrowheads="1"/>
          </p:cNvSpPr>
          <p:nvPr/>
        </p:nvSpPr>
        <p:spPr bwMode="auto">
          <a:xfrm rot="10800000">
            <a:off x="3641725" y="1020763"/>
            <a:ext cx="2416175" cy="1189037"/>
          </a:xfrm>
          <a:custGeom>
            <a:avLst/>
            <a:gdLst>
              <a:gd name="G0" fmla="+- 6480 0 0"/>
              <a:gd name="G1" fmla="+- 8640 0 0"/>
              <a:gd name="G2" fmla="+- 6171 0 0"/>
              <a:gd name="G3" fmla="+- 21600 0 6480"/>
              <a:gd name="G4" fmla="+- 21600 0 8640"/>
              <a:gd name="G5" fmla="*/ G0 21600 G3"/>
              <a:gd name="G6" fmla="*/ G1 21600 G3"/>
              <a:gd name="G7" fmla="*/ G2 G3 21600"/>
              <a:gd name="G8" fmla="*/ 10800 21600 G3"/>
              <a:gd name="G9" fmla="*/ G4 21600 G3"/>
              <a:gd name="G10" fmla="+- 21600 0 G7"/>
              <a:gd name="G11" fmla="+- G5 0 G8"/>
              <a:gd name="G12" fmla="+- G6 0 G8"/>
              <a:gd name="G13" fmla="*/ G12 G7 G11"/>
              <a:gd name="G14" fmla="+- 21600 0 G13"/>
              <a:gd name="G15" fmla="+- G0 0 10800"/>
              <a:gd name="G16" fmla="+- G1 0 10800"/>
              <a:gd name="G17" fmla="*/ G2 G16 G15"/>
              <a:gd name="T0" fmla="*/ 10800 w 21600"/>
              <a:gd name="T1" fmla="*/ 0 h 21600"/>
              <a:gd name="T2" fmla="*/ 0 w 21600"/>
              <a:gd name="T3" fmla="*/ 15429 h 21600"/>
              <a:gd name="T4" fmla="*/ 10800 w 21600"/>
              <a:gd name="T5" fmla="*/ 18514 h 21600"/>
              <a:gd name="T6" fmla="*/ 21600 w 21600"/>
              <a:gd name="T7" fmla="*/ 15429 h 21600"/>
              <a:gd name="T8" fmla="*/ 17694720 60000 65536"/>
              <a:gd name="T9" fmla="*/ 11796480 60000 65536"/>
              <a:gd name="T10" fmla="*/ 5898240 60000 65536"/>
              <a:gd name="T11" fmla="*/ 0 60000 65536"/>
              <a:gd name="T12" fmla="*/ G13 w 21600"/>
              <a:gd name="T13" fmla="*/ G6 h 21600"/>
              <a:gd name="T14" fmla="*/ G14 w 21600"/>
              <a:gd name="T15" fmla="*/ G9 h 21600"/>
            </a:gdLst>
            <a:ahLst/>
            <a:cxnLst>
              <a:cxn ang="T8">
                <a:pos x="T0" y="T1"/>
              </a:cxn>
              <a:cxn ang="T9">
                <a:pos x="T2" y="T3"/>
              </a:cxn>
              <a:cxn ang="T10">
                <a:pos x="T4" y="T5"/>
              </a:cxn>
              <a:cxn ang="T11">
                <a:pos x="T6" y="T7"/>
              </a:cxn>
            </a:cxnLst>
            <a:rect l="T12" t="T13" r="T14" b="T15"/>
            <a:pathLst>
              <a:path w="21600" h="21600">
                <a:moveTo>
                  <a:pt x="10800" y="0"/>
                </a:moveTo>
                <a:lnTo>
                  <a:pt x="6480" y="6171"/>
                </a:lnTo>
                <a:lnTo>
                  <a:pt x="8640" y="6171"/>
                </a:lnTo>
                <a:lnTo>
                  <a:pt x="8640" y="12343"/>
                </a:lnTo>
                <a:lnTo>
                  <a:pt x="4320" y="12343"/>
                </a:lnTo>
                <a:lnTo>
                  <a:pt x="4320" y="9257"/>
                </a:lnTo>
                <a:lnTo>
                  <a:pt x="0" y="15429"/>
                </a:lnTo>
                <a:lnTo>
                  <a:pt x="4320" y="21600"/>
                </a:lnTo>
                <a:lnTo>
                  <a:pt x="4320" y="18514"/>
                </a:lnTo>
                <a:lnTo>
                  <a:pt x="17280" y="18514"/>
                </a:lnTo>
                <a:lnTo>
                  <a:pt x="17280" y="21600"/>
                </a:lnTo>
                <a:lnTo>
                  <a:pt x="21600" y="15429"/>
                </a:lnTo>
                <a:lnTo>
                  <a:pt x="17280" y="9257"/>
                </a:lnTo>
                <a:lnTo>
                  <a:pt x="17280" y="12343"/>
                </a:lnTo>
                <a:lnTo>
                  <a:pt x="12960" y="12343"/>
                </a:lnTo>
                <a:lnTo>
                  <a:pt x="12960" y="6171"/>
                </a:lnTo>
                <a:lnTo>
                  <a:pt x="15120" y="6171"/>
                </a:lnTo>
                <a:close/>
              </a:path>
            </a:pathLst>
          </a:custGeom>
          <a:solidFill>
            <a:srgbClr val="FFFFFF"/>
          </a:solidFill>
          <a:ln w="19050">
            <a:solidFill>
              <a:srgbClr val="000000"/>
            </a:solidFill>
            <a:miter lim="800000"/>
            <a:headEnd/>
            <a:tailEnd/>
          </a:ln>
        </p:spPr>
        <p:txBody>
          <a:bodyPr/>
          <a:lstStyle/>
          <a:p>
            <a:endParaRPr lang="en-US" dirty="0"/>
          </a:p>
        </p:txBody>
      </p:sp>
      <p:sp>
        <p:nvSpPr>
          <p:cNvPr id="33824" name="Text Box 32"/>
          <p:cNvSpPr txBox="1">
            <a:spLocks noChangeArrowheads="1"/>
          </p:cNvSpPr>
          <p:nvPr/>
        </p:nvSpPr>
        <p:spPr bwMode="auto">
          <a:xfrm>
            <a:off x="3749675" y="1177925"/>
            <a:ext cx="2193925" cy="366713"/>
          </a:xfrm>
          <a:prstGeom prst="rect">
            <a:avLst/>
          </a:prstGeom>
          <a:noFill/>
          <a:ln w="9525">
            <a:noFill/>
            <a:miter lim="800000"/>
            <a:headEnd/>
            <a:tailEnd/>
          </a:ln>
        </p:spPr>
        <p:txBody>
          <a:bodyPr/>
          <a:lstStyle/>
          <a:p>
            <a:pPr algn="ctr"/>
            <a:r>
              <a:rPr lang="en-US" sz="1400" b="1" dirty="0">
                <a:solidFill>
                  <a:schemeClr val="bg2"/>
                </a:solidFill>
              </a:rPr>
              <a:t>Great White Throne</a:t>
            </a:r>
            <a:endParaRPr lang="en-US" sz="1400" dirty="0">
              <a:solidFill>
                <a:schemeClr val="bg2"/>
              </a:solidFill>
            </a:endParaRPr>
          </a:p>
        </p:txBody>
      </p:sp>
      <p:grpSp>
        <p:nvGrpSpPr>
          <p:cNvPr id="3" name="Group 40"/>
          <p:cNvGrpSpPr>
            <a:grpSpLocks/>
          </p:cNvGrpSpPr>
          <p:nvPr/>
        </p:nvGrpSpPr>
        <p:grpSpPr bwMode="auto">
          <a:xfrm>
            <a:off x="6750050" y="990600"/>
            <a:ext cx="1981200" cy="1127125"/>
            <a:chOff x="4252" y="624"/>
            <a:chExt cx="1248" cy="710"/>
          </a:xfrm>
        </p:grpSpPr>
        <p:sp>
          <p:nvSpPr>
            <p:cNvPr id="33825" name="AutoShape 33"/>
            <p:cNvSpPr>
              <a:spLocks noChangeArrowheads="1"/>
            </p:cNvSpPr>
            <p:nvPr/>
          </p:nvSpPr>
          <p:spPr bwMode="auto">
            <a:xfrm>
              <a:off x="4252" y="624"/>
              <a:ext cx="1248" cy="710"/>
            </a:xfrm>
            <a:prstGeom prst="horizontalScroll">
              <a:avLst>
                <a:gd name="adj" fmla="val 12500"/>
              </a:avLst>
            </a:prstGeom>
            <a:solidFill>
              <a:srgbClr val="CCFFFF"/>
            </a:solidFill>
            <a:ln w="9525">
              <a:solidFill>
                <a:srgbClr val="000000"/>
              </a:solidFill>
              <a:round/>
              <a:headEnd/>
              <a:tailEnd/>
            </a:ln>
            <a:effectLst>
              <a:outerShdw dist="107763" dir="2700000" algn="ctr" rotWithShape="0">
                <a:srgbClr val="808080"/>
              </a:outerShdw>
            </a:effectLst>
          </p:spPr>
          <p:txBody>
            <a:bodyPr/>
            <a:lstStyle/>
            <a:p>
              <a:endParaRPr lang="en-US" dirty="0"/>
            </a:p>
          </p:txBody>
        </p:sp>
        <p:sp>
          <p:nvSpPr>
            <p:cNvPr id="33826" name="Text Box 34"/>
            <p:cNvSpPr txBox="1">
              <a:spLocks noChangeArrowheads="1"/>
            </p:cNvSpPr>
            <p:nvPr/>
          </p:nvSpPr>
          <p:spPr bwMode="auto">
            <a:xfrm>
              <a:off x="4320" y="726"/>
              <a:ext cx="1158" cy="576"/>
            </a:xfrm>
            <a:prstGeom prst="rect">
              <a:avLst/>
            </a:prstGeom>
            <a:noFill/>
            <a:ln w="9525">
              <a:noFill/>
              <a:miter lim="800000"/>
              <a:headEnd/>
              <a:tailEnd/>
            </a:ln>
          </p:spPr>
          <p:txBody>
            <a:bodyPr/>
            <a:lstStyle/>
            <a:p>
              <a:pPr algn="ctr"/>
              <a:r>
                <a:rPr lang="en-US" sz="1400" b="1" dirty="0">
                  <a:solidFill>
                    <a:schemeClr val="bg2"/>
                  </a:solidFill>
                </a:rPr>
                <a:t>New Heaven and New Earth,</a:t>
              </a:r>
              <a:br>
                <a:rPr lang="en-US" sz="1400" b="1" dirty="0">
                  <a:solidFill>
                    <a:schemeClr val="bg2"/>
                  </a:solidFill>
                </a:rPr>
              </a:br>
              <a:r>
                <a:rPr lang="en-US" sz="1400" b="1" dirty="0">
                  <a:solidFill>
                    <a:schemeClr val="bg2"/>
                  </a:solidFill>
                </a:rPr>
                <a:t>Eternal States</a:t>
              </a:r>
              <a:endParaRPr lang="en-US" sz="1400" dirty="0">
                <a:solidFill>
                  <a:schemeClr val="bg2"/>
                </a:solidFill>
              </a:endParaRPr>
            </a:p>
          </p:txBody>
        </p:sp>
      </p:grpSp>
      <p:sp>
        <p:nvSpPr>
          <p:cNvPr id="33827" name="AutoShape 35"/>
          <p:cNvSpPr>
            <a:spLocks noChangeArrowheads="1"/>
          </p:cNvSpPr>
          <p:nvPr/>
        </p:nvSpPr>
        <p:spPr bwMode="auto">
          <a:xfrm>
            <a:off x="3641725" y="5318125"/>
            <a:ext cx="1981200" cy="1006475"/>
          </a:xfrm>
          <a:prstGeom prst="horizontalScroll">
            <a:avLst>
              <a:gd name="adj" fmla="val 12500"/>
            </a:avLst>
          </a:prstGeom>
          <a:solidFill>
            <a:srgbClr val="FFCCCC"/>
          </a:solidFill>
          <a:ln w="9525">
            <a:solidFill>
              <a:srgbClr val="000000"/>
            </a:solidFill>
            <a:round/>
            <a:headEnd/>
            <a:tailEnd/>
          </a:ln>
          <a:effectLst>
            <a:outerShdw dist="107763" dir="2700000" algn="ctr" rotWithShape="0">
              <a:srgbClr val="808080"/>
            </a:outerShdw>
          </a:effectLst>
        </p:spPr>
        <p:txBody>
          <a:bodyPr/>
          <a:lstStyle/>
          <a:p>
            <a:endParaRPr lang="en-US" dirty="0"/>
          </a:p>
        </p:txBody>
      </p:sp>
      <p:sp>
        <p:nvSpPr>
          <p:cNvPr id="33828" name="Text Box 36"/>
          <p:cNvSpPr txBox="1">
            <a:spLocks noChangeArrowheads="1"/>
          </p:cNvSpPr>
          <p:nvPr/>
        </p:nvSpPr>
        <p:spPr bwMode="auto">
          <a:xfrm>
            <a:off x="3824288" y="5441950"/>
            <a:ext cx="1646237" cy="730250"/>
          </a:xfrm>
          <a:prstGeom prst="rect">
            <a:avLst/>
          </a:prstGeom>
          <a:noFill/>
          <a:ln w="9525">
            <a:noFill/>
            <a:miter lim="800000"/>
            <a:headEnd/>
            <a:tailEnd/>
          </a:ln>
        </p:spPr>
        <p:txBody>
          <a:bodyPr/>
          <a:lstStyle/>
          <a:p>
            <a:pPr algn="ctr"/>
            <a:r>
              <a:rPr lang="en-US" sz="1400" b="1" dirty="0">
                <a:solidFill>
                  <a:schemeClr val="bg2"/>
                </a:solidFill>
              </a:rPr>
              <a:t>Abyss</a:t>
            </a:r>
            <a:br>
              <a:rPr lang="en-US" sz="1400" b="1" dirty="0">
                <a:solidFill>
                  <a:schemeClr val="bg2"/>
                </a:solidFill>
              </a:rPr>
            </a:br>
            <a:r>
              <a:rPr lang="en-US" sz="1400" b="1" dirty="0">
                <a:solidFill>
                  <a:schemeClr val="bg2"/>
                </a:solidFill>
              </a:rPr>
              <a:t>(Bottomless Pit)</a:t>
            </a:r>
            <a:endParaRPr lang="en-US" sz="1400" dirty="0">
              <a:solidFill>
                <a:schemeClr val="bg2"/>
              </a:solidFill>
            </a:endParaRPr>
          </a:p>
        </p:txBody>
      </p:sp>
      <p:grpSp>
        <p:nvGrpSpPr>
          <p:cNvPr id="4" name="Group 39"/>
          <p:cNvGrpSpPr>
            <a:grpSpLocks/>
          </p:cNvGrpSpPr>
          <p:nvPr/>
        </p:nvGrpSpPr>
        <p:grpSpPr bwMode="auto">
          <a:xfrm>
            <a:off x="715963" y="1020763"/>
            <a:ext cx="1646237" cy="1096962"/>
            <a:chOff x="451" y="643"/>
            <a:chExt cx="1037" cy="691"/>
          </a:xfrm>
        </p:grpSpPr>
        <p:sp>
          <p:nvSpPr>
            <p:cNvPr id="33829" name="AutoShape 37"/>
            <p:cNvSpPr>
              <a:spLocks noChangeArrowheads="1"/>
            </p:cNvSpPr>
            <p:nvPr/>
          </p:nvSpPr>
          <p:spPr bwMode="auto">
            <a:xfrm>
              <a:off x="451" y="643"/>
              <a:ext cx="1037" cy="691"/>
            </a:xfrm>
            <a:prstGeom prst="horizontalScroll">
              <a:avLst>
                <a:gd name="adj" fmla="val 12500"/>
              </a:avLst>
            </a:prstGeom>
            <a:solidFill>
              <a:srgbClr val="CCFFFF"/>
            </a:solidFill>
            <a:ln w="9525">
              <a:solidFill>
                <a:srgbClr val="000000"/>
              </a:solidFill>
              <a:round/>
              <a:headEnd/>
              <a:tailEnd/>
            </a:ln>
            <a:effectLst>
              <a:outerShdw dist="107763" dir="2700000" algn="ctr" rotWithShape="0">
                <a:srgbClr val="808080"/>
              </a:outerShdw>
            </a:effectLst>
          </p:spPr>
          <p:txBody>
            <a:bodyPr/>
            <a:lstStyle/>
            <a:p>
              <a:endParaRPr lang="en-US" dirty="0"/>
            </a:p>
          </p:txBody>
        </p:sp>
        <p:sp>
          <p:nvSpPr>
            <p:cNvPr id="33830" name="Text Box 38"/>
            <p:cNvSpPr txBox="1">
              <a:spLocks noChangeArrowheads="1"/>
            </p:cNvSpPr>
            <p:nvPr/>
          </p:nvSpPr>
          <p:spPr bwMode="auto">
            <a:xfrm>
              <a:off x="508" y="768"/>
              <a:ext cx="922" cy="403"/>
            </a:xfrm>
            <a:prstGeom prst="rect">
              <a:avLst/>
            </a:prstGeom>
            <a:noFill/>
            <a:ln w="9525">
              <a:noFill/>
              <a:miter lim="800000"/>
              <a:headEnd/>
              <a:tailEnd/>
            </a:ln>
          </p:spPr>
          <p:txBody>
            <a:bodyPr/>
            <a:lstStyle/>
            <a:p>
              <a:pPr algn="ctr"/>
              <a:r>
                <a:rPr lang="en-US" sz="1400" b="1" dirty="0">
                  <a:solidFill>
                    <a:schemeClr val="bg2"/>
                  </a:solidFill>
                </a:rPr>
                <a:t>Second</a:t>
              </a:r>
              <a:br>
                <a:rPr lang="en-US" sz="1400" b="1" dirty="0">
                  <a:solidFill>
                    <a:schemeClr val="bg2"/>
                  </a:solidFill>
                </a:rPr>
              </a:br>
              <a:r>
                <a:rPr lang="en-US" sz="1400" b="1" dirty="0">
                  <a:solidFill>
                    <a:schemeClr val="bg2"/>
                  </a:solidFill>
                </a:rPr>
                <a:t>Resurrection</a:t>
              </a:r>
              <a:endParaRPr lang="en-US" sz="1400" dirty="0">
                <a:solidFill>
                  <a:schemeClr val="bg2"/>
                </a:solidFill>
              </a:endParaRPr>
            </a:p>
          </p:txBody>
        </p:sp>
      </p:grpSp>
      <p:sp>
        <p:nvSpPr>
          <p:cNvPr id="33804" name="Line 12"/>
          <p:cNvSpPr>
            <a:spLocks noChangeShapeType="1"/>
          </p:cNvSpPr>
          <p:nvPr/>
        </p:nvSpPr>
        <p:spPr bwMode="auto">
          <a:xfrm>
            <a:off x="806450" y="5227638"/>
            <a:ext cx="7224713" cy="0"/>
          </a:xfrm>
          <a:prstGeom prst="line">
            <a:avLst/>
          </a:prstGeom>
          <a:noFill/>
          <a:ln w="28575">
            <a:solidFill>
              <a:schemeClr val="tx2"/>
            </a:solidFill>
            <a:round/>
            <a:headEnd/>
            <a:tailEnd/>
          </a:ln>
        </p:spPr>
        <p:txBody>
          <a:bodyPr/>
          <a:lstStyle/>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79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38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6" presetClass="emph" presetSubtype="0" fill="hold" nodeType="clickEffect">
                                  <p:stCondLst>
                                    <p:cond delay="0"/>
                                  </p:stCondLst>
                                  <p:childTnLst>
                                    <p:animEffect transition="out" filter="fade">
                                      <p:cBhvr>
                                        <p:cTn id="16" dur="500" tmFilter="0, 0; .2, .5; .8, .5; 1, 0"/>
                                        <p:tgtEl>
                                          <p:spTgt spid="2"/>
                                        </p:tgtEl>
                                      </p:cBhvr>
                                    </p:animEffect>
                                    <p:animScale>
                                      <p:cBhvr>
                                        <p:cTn id="17" dur="250" autoRev="1" fill="hold"/>
                                        <p:tgtEl>
                                          <p:spTgt spid="2"/>
                                        </p:tgtEl>
                                      </p:cBhvr>
                                      <p:by x="105000" y="105000"/>
                                    </p:animScale>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33795"/>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33808"/>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42" presetClass="path" presetSubtype="0" accel="50000" decel="50000" fill="hold" grpId="1" nodeType="clickEffect">
                                  <p:stCondLst>
                                    <p:cond delay="0"/>
                                  </p:stCondLst>
                                  <p:childTnLst>
                                    <p:animMotion origin="layout" path="M 0.03455 -0.08883 L 5.55112E-17 1.99167E-6 " pathEditMode="relative" rAng="0" ptsTypes="AA">
                                      <p:cBhvr>
                                        <p:cTn id="27" dur="2000" fill="hold"/>
                                        <p:tgtEl>
                                          <p:spTgt spid="33795"/>
                                        </p:tgtEl>
                                        <p:attrNameLst>
                                          <p:attrName>ppt_x</p:attrName>
                                          <p:attrName>ppt_y</p:attrName>
                                        </p:attrNameLst>
                                      </p:cBhvr>
                                      <p:rCtr x="-17" y="44"/>
                                    </p:animMotion>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33802"/>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33807"/>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49" presetClass="path" presetSubtype="0" accel="50000" decel="50000" fill="hold" grpId="1" nodeType="clickEffect">
                                  <p:stCondLst>
                                    <p:cond delay="0"/>
                                  </p:stCondLst>
                                  <p:childTnLst>
                                    <p:animMotion origin="layout" path="M -0.05903 -0.09484 L 2.22222E-6 -7.61046E-7 " pathEditMode="relative" rAng="0" ptsTypes="AA">
                                      <p:cBhvr>
                                        <p:cTn id="37" dur="2000" fill="hold"/>
                                        <p:tgtEl>
                                          <p:spTgt spid="33807"/>
                                        </p:tgtEl>
                                        <p:attrNameLst>
                                          <p:attrName>ppt_x</p:attrName>
                                          <p:attrName>ppt_y</p:attrName>
                                        </p:attrNameLst>
                                      </p:cBhvr>
                                      <p:rCtr x="30" y="47"/>
                                    </p:animMotion>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33803"/>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33813"/>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33814"/>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33812"/>
                                        </p:tgtEl>
                                        <p:attrNameLst>
                                          <p:attrName>style.visibility</p:attrName>
                                        </p:attrNameLst>
                                      </p:cBhvr>
                                      <p:to>
                                        <p:strVal val="visible"/>
                                      </p:to>
                                    </p:set>
                                  </p:childTnLst>
                                </p:cTn>
                              </p:par>
                              <p:par>
                                <p:cTn id="52" presetID="1" presetClass="entr" presetSubtype="0" fill="hold" grpId="0" nodeType="withEffect">
                                  <p:stCondLst>
                                    <p:cond delay="0"/>
                                  </p:stCondLst>
                                  <p:childTnLst>
                                    <p:set>
                                      <p:cBhvr>
                                        <p:cTn id="53" dur="1" fill="hold">
                                          <p:stCondLst>
                                            <p:cond delay="0"/>
                                          </p:stCondLst>
                                        </p:cTn>
                                        <p:tgtEl>
                                          <p:spTgt spid="33815"/>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49" presetClass="path" presetSubtype="0" accel="50000" decel="50000" fill="hold" grpId="1" nodeType="clickEffect">
                                  <p:stCondLst>
                                    <p:cond delay="0"/>
                                  </p:stCondLst>
                                  <p:childTnLst>
                                    <p:animMotion origin="layout" path="M 0.04166 -0.11103 L 0.00173 -0.00231 " pathEditMode="relative" rAng="0" ptsTypes="AA">
                                      <p:cBhvr>
                                        <p:cTn id="57" dur="2000" fill="hold"/>
                                        <p:tgtEl>
                                          <p:spTgt spid="33815"/>
                                        </p:tgtEl>
                                        <p:attrNameLst>
                                          <p:attrName>ppt_x</p:attrName>
                                          <p:attrName>ppt_y</p:attrName>
                                        </p:attrNameLst>
                                      </p:cBhvr>
                                      <p:rCtr x="-20" y="54"/>
                                    </p:animMotion>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grpId="0" nodeType="clickEffect">
                                  <p:stCondLst>
                                    <p:cond delay="0"/>
                                  </p:stCondLst>
                                  <p:childTnLst>
                                    <p:set>
                                      <p:cBhvr>
                                        <p:cTn id="61" dur="1" fill="hold">
                                          <p:stCondLst>
                                            <p:cond delay="0"/>
                                          </p:stCondLst>
                                        </p:cTn>
                                        <p:tgtEl>
                                          <p:spTgt spid="33821"/>
                                        </p:tgtEl>
                                        <p:attrNameLst>
                                          <p:attrName>style.visibility</p:attrName>
                                        </p:attrNameLst>
                                      </p:cBhvr>
                                      <p:to>
                                        <p:strVal val="visible"/>
                                      </p:to>
                                    </p:set>
                                  </p:childTnLst>
                                </p:cTn>
                              </p:par>
                            </p:childTnLst>
                          </p:cTn>
                        </p:par>
                      </p:childTnLst>
                    </p:cTn>
                  </p:par>
                  <p:par>
                    <p:cTn id="62" fill="hold">
                      <p:stCondLst>
                        <p:cond delay="indefinite"/>
                      </p:stCondLst>
                      <p:childTnLst>
                        <p:par>
                          <p:cTn id="63" fill="hold">
                            <p:stCondLst>
                              <p:cond delay="0"/>
                            </p:stCondLst>
                            <p:childTnLst>
                              <p:par>
                                <p:cTn id="64" presetID="1" presetClass="entr" presetSubtype="0" fill="hold" nodeType="clickEffect">
                                  <p:stCondLst>
                                    <p:cond delay="0"/>
                                  </p:stCondLst>
                                  <p:childTnLst>
                                    <p:set>
                                      <p:cBhvr>
                                        <p:cTn id="65" dur="1" fill="hold">
                                          <p:stCondLst>
                                            <p:cond delay="0"/>
                                          </p:stCondLst>
                                        </p:cTn>
                                        <p:tgtEl>
                                          <p:spTgt spid="3"/>
                                        </p:tgtEl>
                                        <p:attrNameLst>
                                          <p:attrName>style.visibility</p:attrName>
                                        </p:attrNameLst>
                                      </p:cBhvr>
                                      <p:to>
                                        <p:strVal val="visible"/>
                                      </p:to>
                                    </p:set>
                                  </p:childTnLst>
                                </p:cTn>
                              </p:par>
                              <p:par>
                                <p:cTn id="66" presetID="1" presetClass="entr" presetSubtype="0" fill="hold" grpId="0" nodeType="withEffect">
                                  <p:stCondLst>
                                    <p:cond delay="0"/>
                                  </p:stCondLst>
                                  <p:childTnLst>
                                    <p:set>
                                      <p:cBhvr>
                                        <p:cTn id="67" dur="1" fill="hold">
                                          <p:stCondLst>
                                            <p:cond delay="0"/>
                                          </p:stCondLst>
                                        </p:cTn>
                                        <p:tgtEl>
                                          <p:spTgt spid="338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animBg="1"/>
      <p:bldP spid="33795" grpId="1" animBg="1"/>
      <p:bldP spid="33799" grpId="0" animBg="1"/>
      <p:bldP spid="33802" grpId="0"/>
      <p:bldP spid="33803" grpId="0"/>
      <p:bldP spid="33807" grpId="0" animBg="1"/>
      <p:bldP spid="33807" grpId="1" animBg="1"/>
      <p:bldP spid="33808" grpId="0"/>
      <p:bldP spid="33811" grpId="0"/>
      <p:bldP spid="33812" grpId="0"/>
      <p:bldP spid="33813" grpId="0" animBg="1"/>
      <p:bldP spid="33814" grpId="0"/>
      <p:bldP spid="33815" grpId="0" animBg="1"/>
      <p:bldP spid="33815" grpId="1" animBg="1"/>
      <p:bldP spid="33820" grpId="0" animBg="1"/>
      <p:bldP spid="3382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1368" y="381000"/>
            <a:ext cx="5681265" cy="838200"/>
          </a:xfrm>
        </p:spPr>
        <p:txBody>
          <a:bodyPr/>
          <a:lstStyle/>
          <a:p>
            <a:r>
              <a:rPr lang="en-US" dirty="0" smtClean="0">
                <a:effectLst>
                  <a:outerShdw blurRad="38100" dist="38100" dir="2700000" algn="tl">
                    <a:srgbClr val="000000">
                      <a:alpha val="43137"/>
                    </a:srgbClr>
                  </a:outerShdw>
                </a:effectLst>
              </a:rPr>
              <a:t>Christ as the Omega</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609600" y="1524000"/>
            <a:ext cx="7924800" cy="4419600"/>
          </a:xfrm>
        </p:spPr>
        <p:txBody>
          <a:bodyPr>
            <a:noAutofit/>
          </a:bodyPr>
          <a:lstStyle/>
          <a:p>
            <a:r>
              <a:rPr lang="en-US" sz="2800" dirty="0" smtClean="0">
                <a:effectLst>
                  <a:outerShdw blurRad="38100" dist="38100" dir="2700000" algn="tl">
                    <a:srgbClr val="000000">
                      <a:alpha val="43137"/>
                    </a:srgbClr>
                  </a:outerShdw>
                </a:effectLst>
              </a:rPr>
              <a:t>Characteristics of an Omega Event</a:t>
            </a:r>
          </a:p>
          <a:p>
            <a:pPr lvl="1"/>
            <a:r>
              <a:rPr lang="en-US" sz="2400" dirty="0" smtClean="0">
                <a:effectLst>
                  <a:outerShdw blurRad="38100" dist="38100" dir="2700000" algn="tl">
                    <a:srgbClr val="000000">
                      <a:alpha val="43137"/>
                    </a:srgbClr>
                  </a:outerShdw>
                </a:effectLst>
              </a:rPr>
              <a:t>Satan’s kingdom is judged</a:t>
            </a:r>
          </a:p>
          <a:p>
            <a:pPr lvl="1"/>
            <a:r>
              <a:rPr lang="en-US" sz="2400" dirty="0" smtClean="0">
                <a:effectLst>
                  <a:outerShdw blurRad="38100" dist="38100" dir="2700000" algn="tl">
                    <a:srgbClr val="000000">
                      <a:alpha val="43137"/>
                    </a:srgbClr>
                  </a:outerShdw>
                </a:effectLst>
              </a:rPr>
              <a:t>Deliverance is secured</a:t>
            </a:r>
          </a:p>
          <a:p>
            <a:pPr lvl="1"/>
            <a:r>
              <a:rPr lang="en-US" sz="2400" dirty="0" smtClean="0">
                <a:effectLst>
                  <a:outerShdw blurRad="38100" dist="38100" dir="2700000" algn="tl">
                    <a:srgbClr val="000000">
                      <a:alpha val="43137"/>
                    </a:srgbClr>
                  </a:outerShdw>
                </a:effectLst>
              </a:rPr>
              <a:t>Rest occurs</a:t>
            </a:r>
          </a:p>
          <a:p>
            <a:pPr lvl="1"/>
            <a:r>
              <a:rPr lang="en-US" sz="2400" dirty="0" smtClean="0">
                <a:effectLst>
                  <a:outerShdw blurRad="38100" dist="38100" dir="2700000" algn="tl">
                    <a:srgbClr val="000000">
                      <a:alpha val="43137"/>
                    </a:srgbClr>
                  </a:outerShdw>
                </a:effectLst>
              </a:rPr>
              <a:t>Worship results</a:t>
            </a:r>
          </a:p>
          <a:p>
            <a:pPr lvl="1"/>
            <a:r>
              <a:rPr lang="en-US" sz="2400" dirty="0" smtClean="0">
                <a:effectLst>
                  <a:outerShdw blurRad="38100" dist="38100" dir="2700000" algn="tl">
                    <a:srgbClr val="000000">
                      <a:alpha val="43137"/>
                    </a:srgbClr>
                  </a:outerShdw>
                </a:effectLst>
              </a:rPr>
              <a:t>New Creation manifested</a:t>
            </a:r>
          </a:p>
          <a:p>
            <a:pPr lvl="1"/>
            <a:r>
              <a:rPr lang="en-US" sz="2400" dirty="0" smtClean="0">
                <a:effectLst>
                  <a:outerShdw blurRad="38100" dist="38100" dir="2700000" algn="tl">
                    <a:srgbClr val="000000">
                      <a:alpha val="43137"/>
                    </a:srgbClr>
                  </a:outerShdw>
                </a:effectLst>
              </a:rPr>
              <a:t>God is glorified</a:t>
            </a:r>
          </a:p>
          <a:p>
            <a:endParaRPr lang="en-US" sz="2800" dirty="0" smtClean="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1368" y="381000"/>
            <a:ext cx="5681265" cy="838200"/>
          </a:xfrm>
        </p:spPr>
        <p:txBody>
          <a:bodyPr/>
          <a:lstStyle/>
          <a:p>
            <a:r>
              <a:rPr lang="en-US" dirty="0" smtClean="0">
                <a:effectLst>
                  <a:outerShdw blurRad="38100" dist="38100" dir="2700000" algn="tl">
                    <a:srgbClr val="000000">
                      <a:alpha val="43137"/>
                    </a:srgbClr>
                  </a:outerShdw>
                </a:effectLst>
              </a:rPr>
              <a:t>Christ as the Omega</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609600" y="1524000"/>
            <a:ext cx="7924800" cy="4419600"/>
          </a:xfrm>
        </p:spPr>
        <p:txBody>
          <a:bodyPr>
            <a:noAutofit/>
          </a:bodyPr>
          <a:lstStyle/>
          <a:p>
            <a:r>
              <a:rPr lang="en-US" sz="2800" dirty="0" smtClean="0">
                <a:effectLst>
                  <a:outerShdw blurRad="38100" dist="38100" dir="2700000" algn="tl">
                    <a:srgbClr val="000000">
                      <a:alpha val="43137"/>
                    </a:srgbClr>
                  </a:outerShdw>
                </a:effectLst>
              </a:rPr>
              <a:t>That’s good theology!</a:t>
            </a:r>
          </a:p>
          <a:p>
            <a:r>
              <a:rPr lang="en-US" sz="2800" dirty="0" smtClean="0">
                <a:effectLst>
                  <a:outerShdw blurRad="38100" dist="38100" dir="2700000" algn="tl">
                    <a:srgbClr val="000000">
                      <a:alpha val="43137"/>
                    </a:srgbClr>
                  </a:outerShdw>
                </a:effectLst>
              </a:rPr>
              <a:t>Now for the practicology…</a:t>
            </a:r>
          </a:p>
          <a:p>
            <a:r>
              <a:rPr lang="en-US" sz="2800" dirty="0" smtClean="0">
                <a:effectLst>
                  <a:outerShdw blurRad="38100" dist="38100" dir="2700000" algn="tl">
                    <a:srgbClr val="000000">
                      <a:alpha val="43137"/>
                    </a:srgbClr>
                  </a:outerShdw>
                </a:effectLst>
              </a:rPr>
              <a:t>What we believe about the end times effects how we act now.</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1368" y="381000"/>
            <a:ext cx="5681265" cy="838200"/>
          </a:xfrm>
        </p:spPr>
        <p:txBody>
          <a:bodyPr/>
          <a:lstStyle/>
          <a:p>
            <a:r>
              <a:rPr lang="en-US" dirty="0" smtClean="0">
                <a:effectLst>
                  <a:outerShdw blurRad="38100" dist="38100" dir="2700000" algn="tl">
                    <a:srgbClr val="000000">
                      <a:alpha val="43137"/>
                    </a:srgbClr>
                  </a:outerShdw>
                </a:effectLst>
              </a:rPr>
              <a:t>Christ as the Omega</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609600" y="1524000"/>
            <a:ext cx="7924800" cy="4419600"/>
          </a:xfrm>
        </p:spPr>
        <p:txBody>
          <a:bodyPr>
            <a:noAutofit/>
          </a:bodyPr>
          <a:lstStyle/>
          <a:p>
            <a:r>
              <a:rPr lang="en-US" sz="2800" dirty="0" smtClean="0">
                <a:effectLst>
                  <a:outerShdw blurRad="38100" dist="38100" dir="2700000" algn="tl">
                    <a:srgbClr val="000000">
                      <a:alpha val="43137"/>
                    </a:srgbClr>
                  </a:outerShdw>
                </a:effectLst>
              </a:rPr>
              <a:t>Whatever God starts, He will finish.</a:t>
            </a:r>
          </a:p>
          <a:p>
            <a:r>
              <a:rPr lang="en-US" sz="2800" dirty="0" smtClean="0">
                <a:effectLst>
                  <a:outerShdw blurRad="38100" dist="38100" dir="2700000" algn="tl">
                    <a:srgbClr val="000000">
                      <a:alpha val="43137"/>
                    </a:srgbClr>
                  </a:outerShdw>
                </a:effectLst>
              </a:rPr>
              <a:t>“…being confident of this, that he who began a good work in you will carry it on to completion until the day of Christ Jesus.”—Phil. 1:6</a:t>
            </a:r>
          </a:p>
          <a:p>
            <a:r>
              <a:rPr lang="en-US" sz="2800" dirty="0" smtClean="0">
                <a:effectLst>
                  <a:outerShdw blurRad="38100" dist="38100" dir="2700000" algn="tl">
                    <a:srgbClr val="000000">
                      <a:alpha val="43137"/>
                    </a:srgbClr>
                  </a:outerShdw>
                </a:effectLst>
              </a:rPr>
              <a:t>If He is the Omega, then we believe there is a Great White Throne where we will be held accountable for what we have done.</a:t>
            </a:r>
          </a:p>
          <a:p>
            <a:endParaRPr lang="en-US" sz="2800" dirty="0" smtClean="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1368" y="381000"/>
            <a:ext cx="5681265" cy="838200"/>
          </a:xfrm>
        </p:spPr>
        <p:txBody>
          <a:bodyPr/>
          <a:lstStyle/>
          <a:p>
            <a:r>
              <a:rPr lang="en-US" dirty="0" smtClean="0">
                <a:effectLst>
                  <a:outerShdw blurRad="38100" dist="38100" dir="2700000" algn="tl">
                    <a:srgbClr val="000000">
                      <a:alpha val="43137"/>
                    </a:srgbClr>
                  </a:outerShdw>
                </a:effectLst>
              </a:rPr>
              <a:t>Christ as the Omega</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609600" y="1524000"/>
            <a:ext cx="7924800" cy="4419600"/>
          </a:xfrm>
        </p:spPr>
        <p:txBody>
          <a:bodyPr>
            <a:noAutofit/>
          </a:bodyPr>
          <a:lstStyle/>
          <a:p>
            <a:r>
              <a:rPr lang="en-US" sz="2800" dirty="0" smtClean="0">
                <a:effectLst>
                  <a:outerShdw blurRad="38100" dist="38100" dir="2700000" algn="tl">
                    <a:srgbClr val="000000">
                      <a:alpha val="43137"/>
                    </a:srgbClr>
                  </a:outerShdw>
                </a:effectLst>
              </a:rPr>
              <a:t>If there is a Lake of Fire, if I believe that Satan, the Anti-Christ, the False Prophet and all the ungodly will be thrown into that lake, then I will soberly evaluate my actions now!</a:t>
            </a:r>
          </a:p>
          <a:p>
            <a:r>
              <a:rPr lang="en-US" sz="2800" dirty="0" smtClean="0">
                <a:effectLst>
                  <a:outerShdw blurRad="38100" dist="38100" dir="2700000" algn="tl">
                    <a:srgbClr val="000000">
                      <a:alpha val="43137"/>
                    </a:srgbClr>
                  </a:outerShdw>
                </a:effectLst>
              </a:rPr>
              <a:t>God allows space to repent, but there is a limit to this age.</a:t>
            </a:r>
          </a:p>
          <a:p>
            <a:r>
              <a:rPr lang="en-US" sz="2800" dirty="0" smtClean="0">
                <a:effectLst>
                  <a:outerShdw blurRad="38100" dist="38100" dir="2700000" algn="tl">
                    <a:srgbClr val="000000">
                      <a:alpha val="43137"/>
                    </a:srgbClr>
                  </a:outerShdw>
                </a:effectLst>
              </a:rPr>
              <a:t>Conclusion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1368" y="381000"/>
            <a:ext cx="5681265" cy="838200"/>
          </a:xfrm>
        </p:spPr>
        <p:txBody>
          <a:bodyPr/>
          <a:lstStyle/>
          <a:p>
            <a:r>
              <a:rPr lang="en-US" dirty="0" smtClean="0">
                <a:effectLst>
                  <a:outerShdw blurRad="38100" dist="38100" dir="2700000" algn="tl">
                    <a:srgbClr val="000000">
                      <a:alpha val="43137"/>
                    </a:srgbClr>
                  </a:outerShdw>
                </a:effectLst>
              </a:rPr>
              <a:t>Christ as the Omega</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609600" y="1524000"/>
            <a:ext cx="7924800" cy="4419600"/>
          </a:xfrm>
        </p:spPr>
        <p:txBody>
          <a:bodyPr>
            <a:noAutofit/>
          </a:bodyPr>
          <a:lstStyle/>
          <a:p>
            <a:r>
              <a:rPr lang="en-US" sz="2400" dirty="0" smtClean="0"/>
              <a:t>Dale Davis, </a:t>
            </a:r>
            <a:r>
              <a:rPr lang="en-US" sz="2400" i="1" dirty="0" smtClean="0"/>
              <a:t>The Relationship Between the Seals, Trumpets, and Bowls in the Book of Revelation</a:t>
            </a:r>
            <a:r>
              <a:rPr lang="en-US" sz="2400" dirty="0" smtClean="0"/>
              <a:t>, </a:t>
            </a:r>
            <a:r>
              <a:rPr lang="en-US" sz="2400" b="1" dirty="0" smtClean="0"/>
              <a:t>Journal of the Evangelical Theological Society</a:t>
            </a:r>
            <a:r>
              <a:rPr lang="en-US" sz="2400" dirty="0" smtClean="0"/>
              <a:t>, vol. 16, no. 3, 1973.</a:t>
            </a:r>
            <a:endParaRPr lang="en-US" sz="2400" dirty="0" smtClean="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1368" y="381000"/>
            <a:ext cx="5681265" cy="838200"/>
          </a:xfrm>
        </p:spPr>
        <p:txBody>
          <a:bodyPr/>
          <a:lstStyle/>
          <a:p>
            <a:r>
              <a:rPr lang="en-US" dirty="0" smtClean="0">
                <a:effectLst>
                  <a:outerShdw blurRad="38100" dist="38100" dir="2700000" algn="tl">
                    <a:srgbClr val="000000">
                      <a:alpha val="43137"/>
                    </a:srgbClr>
                  </a:outerShdw>
                </a:effectLst>
              </a:rPr>
              <a:t>Christ as the Omega</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609600" y="1524000"/>
            <a:ext cx="7924800" cy="4419600"/>
          </a:xfrm>
        </p:spPr>
        <p:txBody>
          <a:bodyPr>
            <a:noAutofit/>
          </a:bodyPr>
          <a:lstStyle/>
          <a:p>
            <a:r>
              <a:rPr lang="en-US" sz="2800" dirty="0" smtClean="0">
                <a:effectLst>
                  <a:outerShdw blurRad="38100" dist="38100" dir="2700000" algn="tl">
                    <a:srgbClr val="000000">
                      <a:alpha val="43137"/>
                    </a:srgbClr>
                  </a:outerShdw>
                </a:effectLst>
              </a:rPr>
              <a:t>Introduction</a:t>
            </a:r>
          </a:p>
          <a:p>
            <a:r>
              <a:rPr lang="en-US" sz="2800" dirty="0" smtClean="0">
                <a:effectLst>
                  <a:outerShdw blurRad="38100" dist="38100" dir="2700000" algn="tl">
                    <a:srgbClr val="000000">
                      <a:alpha val="43137"/>
                    </a:srgbClr>
                  </a:outerShdw>
                </a:effectLst>
              </a:rPr>
              <a:t>The word “omega” is not only the last letter of the Greek alphabet, but can also represent the last in a series, or the end, the last, the ultimate.</a:t>
            </a:r>
          </a:p>
          <a:p>
            <a:r>
              <a:rPr lang="en-US" sz="2800" dirty="0" smtClean="0">
                <a:effectLst>
                  <a:outerShdw blurRad="38100" dist="38100" dir="2700000" algn="tl">
                    <a:srgbClr val="000000">
                      <a:alpha val="43137"/>
                    </a:srgbClr>
                  </a:outerShdw>
                </a:effectLst>
              </a:rPr>
              <a:t>The phrase “alpha and omega” can also mean “the whole extent of a thing.”  Applied to God, it means “Lord of the ages.”</a:t>
            </a:r>
          </a:p>
          <a:p>
            <a:r>
              <a:rPr lang="en-US" sz="2800" dirty="0" smtClean="0">
                <a:effectLst>
                  <a:outerShdw blurRad="38100" dist="38100" dir="2700000" algn="tl">
                    <a:srgbClr val="000000">
                      <a:alpha val="43137"/>
                    </a:srgbClr>
                  </a:outerShdw>
                </a:effectLst>
              </a:rPr>
              <a:t>Isaiah 48:12-13; Romans 8:18-23; 11:33-36; </a:t>
            </a:r>
            <a:br>
              <a:rPr lang="en-US" sz="2800" dirty="0" smtClean="0">
                <a:effectLst>
                  <a:outerShdw blurRad="38100" dist="38100" dir="2700000" algn="tl">
                    <a:srgbClr val="000000">
                      <a:alpha val="43137"/>
                    </a:srgbClr>
                  </a:outerShdw>
                </a:effectLst>
              </a:rPr>
            </a:br>
            <a:r>
              <a:rPr lang="en-US" sz="2800" dirty="0" smtClean="0">
                <a:effectLst>
                  <a:outerShdw blurRad="38100" dist="38100" dir="2700000" algn="tl">
                    <a:srgbClr val="000000">
                      <a:alpha val="43137"/>
                    </a:srgbClr>
                  </a:outerShdw>
                </a:effectLst>
              </a:rPr>
              <a:t>He. 12:1-2 – the Author and Perfecter</a:t>
            </a:r>
          </a:p>
          <a:p>
            <a:pPr>
              <a:buNone/>
            </a:pPr>
            <a:endParaRPr lang="en-US" sz="2800" dirty="0" smtClean="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1368" y="381000"/>
            <a:ext cx="5681265" cy="838200"/>
          </a:xfrm>
        </p:spPr>
        <p:txBody>
          <a:bodyPr/>
          <a:lstStyle/>
          <a:p>
            <a:r>
              <a:rPr lang="en-US" dirty="0" smtClean="0">
                <a:effectLst>
                  <a:outerShdw blurRad="38100" dist="38100" dir="2700000" algn="tl">
                    <a:srgbClr val="000000">
                      <a:alpha val="43137"/>
                    </a:srgbClr>
                  </a:outerShdw>
                </a:effectLst>
              </a:rPr>
              <a:t>Christ as the Omega</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609600" y="1524000"/>
            <a:ext cx="7924800" cy="5029200"/>
          </a:xfrm>
        </p:spPr>
        <p:txBody>
          <a:bodyPr>
            <a:noAutofit/>
          </a:bodyPr>
          <a:lstStyle/>
          <a:p>
            <a:r>
              <a:rPr lang="en-US" sz="2800" dirty="0" smtClean="0"/>
              <a:t>Rev. 22:12-13</a:t>
            </a:r>
          </a:p>
          <a:p>
            <a:r>
              <a:rPr lang="en-US" sz="2800" dirty="0" smtClean="0"/>
              <a:t>“I’m A to Z, the First and the Final, Beginning and Conclusion.”—The Message</a:t>
            </a:r>
          </a:p>
          <a:p>
            <a:r>
              <a:rPr lang="en-US" sz="2800" dirty="0" smtClean="0"/>
              <a:t>Not just an Omega Event—an end to this age—but Christ who </a:t>
            </a:r>
            <a:r>
              <a:rPr lang="en-US" sz="2800" i="1" dirty="0" smtClean="0"/>
              <a:t>is</a:t>
            </a:r>
            <a:r>
              <a:rPr lang="en-US" sz="2800" dirty="0" smtClean="0"/>
              <a:t> the Omega.  He is the one who brings this age to a close.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1368" y="381000"/>
            <a:ext cx="5681265" cy="838200"/>
          </a:xfrm>
        </p:spPr>
        <p:txBody>
          <a:bodyPr/>
          <a:lstStyle/>
          <a:p>
            <a:r>
              <a:rPr lang="en-US" dirty="0" smtClean="0">
                <a:effectLst>
                  <a:outerShdw blurRad="38100" dist="38100" dir="2700000" algn="tl">
                    <a:srgbClr val="000000">
                      <a:alpha val="43137"/>
                    </a:srgbClr>
                  </a:outerShdw>
                </a:effectLst>
              </a:rPr>
              <a:t>Christ as the Omega</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609600" y="1524000"/>
            <a:ext cx="7924800" cy="4876800"/>
          </a:xfrm>
        </p:spPr>
        <p:txBody>
          <a:bodyPr>
            <a:noAutofit/>
          </a:bodyPr>
          <a:lstStyle/>
          <a:p>
            <a:r>
              <a:rPr lang="en-US" sz="2800" dirty="0" smtClean="0"/>
              <a:t>We have confidence that the end will come because a portion of the end has already occurred through Christ, </a:t>
            </a:r>
            <a:r>
              <a:rPr lang="en-US" sz="2800" i="1" dirty="0" smtClean="0"/>
              <a:t>the</a:t>
            </a:r>
            <a:r>
              <a:rPr lang="en-US" sz="2800" dirty="0" smtClean="0"/>
              <a:t> </a:t>
            </a:r>
            <a:r>
              <a:rPr lang="en-US" sz="2800" i="1" dirty="0" smtClean="0"/>
              <a:t>Omega</a:t>
            </a:r>
            <a:r>
              <a:rPr lang="en-US" sz="2800" dirty="0" smtClean="0"/>
              <a:t>, by His resurrection (i.e., he is the “firstborn from among the dead” Col. 1:18).</a:t>
            </a:r>
          </a:p>
          <a:p>
            <a:r>
              <a:rPr lang="en-US" sz="2800" dirty="0" smtClean="0"/>
              <a:t>He guaranteed and demonstrated—even inaugurated—the future Omega Event by His resurrection from the dead.</a:t>
            </a:r>
          </a:p>
          <a:p>
            <a:r>
              <a:rPr lang="en-US" sz="2800" dirty="0" smtClean="0"/>
              <a:t>We find the record of this Omega Event in the book of Revelation.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1368" y="381000"/>
            <a:ext cx="5681265" cy="838200"/>
          </a:xfrm>
        </p:spPr>
        <p:txBody>
          <a:bodyPr/>
          <a:lstStyle/>
          <a:p>
            <a:r>
              <a:rPr lang="en-US" dirty="0" smtClean="0">
                <a:effectLst>
                  <a:outerShdw blurRad="38100" dist="38100" dir="2700000" algn="tl">
                    <a:srgbClr val="000000">
                      <a:alpha val="43137"/>
                    </a:srgbClr>
                  </a:outerShdw>
                </a:effectLst>
              </a:rPr>
              <a:t>Christ as the Omega</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609600" y="1524000"/>
            <a:ext cx="7924800" cy="4876800"/>
          </a:xfrm>
        </p:spPr>
        <p:txBody>
          <a:bodyPr>
            <a:noAutofit/>
          </a:bodyPr>
          <a:lstStyle/>
          <a:p>
            <a:r>
              <a:rPr lang="en-US" sz="2800" dirty="0" smtClean="0"/>
              <a:t>The Book of Revelation is a message of judgment and hope.</a:t>
            </a:r>
          </a:p>
          <a:p>
            <a:r>
              <a:rPr lang="en-US" sz="2800" dirty="0" smtClean="0">
                <a:effectLst>
                  <a:outerShdw blurRad="38100" dist="38100" dir="2700000" algn="tl">
                    <a:srgbClr val="000000">
                      <a:alpha val="43137"/>
                    </a:srgbClr>
                  </a:outerShdw>
                </a:effectLst>
              </a:rPr>
              <a:t>In the fourth seal, for instance, one fourth of the earth is affected; under the trumpets, one third; under the final bowl the wrath of God will end.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1368" y="381000"/>
            <a:ext cx="5681265" cy="838200"/>
          </a:xfrm>
        </p:spPr>
        <p:txBody>
          <a:bodyPr/>
          <a:lstStyle/>
          <a:p>
            <a:r>
              <a:rPr lang="en-US" dirty="0" smtClean="0">
                <a:effectLst>
                  <a:outerShdw blurRad="38100" dist="38100" dir="2700000" algn="tl">
                    <a:srgbClr val="000000">
                      <a:alpha val="43137"/>
                    </a:srgbClr>
                  </a:outerShdw>
                </a:effectLst>
              </a:rPr>
              <a:t>Christ as the Omega</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609600" y="1524000"/>
            <a:ext cx="7924800" cy="4419600"/>
          </a:xfrm>
        </p:spPr>
        <p:txBody>
          <a:bodyPr>
            <a:noAutofit/>
          </a:bodyPr>
          <a:lstStyle/>
          <a:p>
            <a:r>
              <a:rPr lang="en-US" sz="2800" dirty="0" smtClean="0">
                <a:effectLst>
                  <a:outerShdw blurRad="38100" dist="38100" dir="2700000" algn="tl">
                    <a:srgbClr val="000000">
                      <a:alpha val="43137"/>
                    </a:srgbClr>
                  </a:outerShdw>
                </a:effectLst>
              </a:rPr>
              <a:t>Despite these warnings and the crescendo of  disasters and calamities, the ungodly still don’t repent (Rev. 9:20-21).</a:t>
            </a:r>
          </a:p>
          <a:p>
            <a:r>
              <a:rPr lang="en-US" sz="2800" dirty="0" smtClean="0">
                <a:effectLst>
                  <a:outerShdw blurRad="38100" dist="38100" dir="2700000" algn="tl">
                    <a:srgbClr val="000000">
                      <a:alpha val="43137"/>
                    </a:srgbClr>
                  </a:outerShdw>
                </a:effectLst>
              </a:rPr>
              <a:t>“Does not the gradual rise in the intensity of the judgments bespeak a kind of divine reluctance to bring that last climactic stroke?  Do we not sense something of the agonizing patience of God with profane men as He continues to offer grace in the midst of judgment and in wrath remembers mercy?” (Davis 151).</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1368" y="381000"/>
            <a:ext cx="5681265" cy="838200"/>
          </a:xfrm>
        </p:spPr>
        <p:txBody>
          <a:bodyPr/>
          <a:lstStyle/>
          <a:p>
            <a:r>
              <a:rPr lang="en-US" dirty="0" smtClean="0">
                <a:effectLst>
                  <a:outerShdw blurRad="38100" dist="38100" dir="2700000" algn="tl">
                    <a:srgbClr val="000000">
                      <a:alpha val="43137"/>
                    </a:srgbClr>
                  </a:outerShdw>
                </a:effectLst>
              </a:rPr>
              <a:t>Christ as the Omega</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609600" y="1524000"/>
            <a:ext cx="7924800" cy="4419600"/>
          </a:xfrm>
        </p:spPr>
        <p:txBody>
          <a:bodyPr>
            <a:noAutofit/>
          </a:bodyPr>
          <a:lstStyle/>
          <a:p>
            <a:r>
              <a:rPr lang="en-US" sz="2800" dirty="0" smtClean="0">
                <a:effectLst>
                  <a:outerShdw blurRad="38100" dist="38100" dir="2700000" algn="tl">
                    <a:srgbClr val="000000">
                      <a:alpha val="43137"/>
                    </a:srgbClr>
                  </a:outerShdw>
                </a:effectLst>
              </a:rPr>
              <a:t>We are sometimes focused so much on the mundane things of life that we forget that He is the Omega—He will bring ultimate justice and judgment to all humankind.</a:t>
            </a:r>
          </a:p>
          <a:p>
            <a:r>
              <a:rPr lang="en-US" sz="2800" dirty="0" smtClean="0">
                <a:effectLst>
                  <a:outerShdw blurRad="38100" dist="38100" dir="2700000" algn="tl">
                    <a:srgbClr val="000000">
                      <a:alpha val="43137"/>
                    </a:srgbClr>
                  </a:outerShdw>
                </a:effectLst>
              </a:rPr>
              <a:t>Yes, there is certain retribution for our actions now.  But there will be final, ultimate retribution at the end of time for our crimes against an infinite God.  </a:t>
            </a:r>
          </a:p>
          <a:p>
            <a:r>
              <a:rPr lang="en-US" sz="2800" dirty="0" smtClean="0">
                <a:effectLst>
                  <a:outerShdw blurRad="38100" dist="38100" dir="2700000" algn="tl">
                    <a:srgbClr val="000000">
                      <a:alpha val="43137"/>
                    </a:srgbClr>
                  </a:outerShdw>
                </a:effectLst>
              </a:rPr>
              <a:t>There won’t be incorrect verdicts before the Throne—no plea bargains or mistrials.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1368" y="381000"/>
            <a:ext cx="5681265" cy="838200"/>
          </a:xfrm>
        </p:spPr>
        <p:txBody>
          <a:bodyPr/>
          <a:lstStyle/>
          <a:p>
            <a:r>
              <a:rPr lang="en-US" dirty="0" smtClean="0">
                <a:effectLst>
                  <a:outerShdw blurRad="38100" dist="38100" dir="2700000" algn="tl">
                    <a:srgbClr val="000000">
                      <a:alpha val="43137"/>
                    </a:srgbClr>
                  </a:outerShdw>
                </a:effectLst>
              </a:rPr>
              <a:t>Christ as the Omega</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609600" y="1524000"/>
            <a:ext cx="7924800" cy="4419600"/>
          </a:xfrm>
        </p:spPr>
        <p:txBody>
          <a:bodyPr>
            <a:noAutofit/>
          </a:bodyPr>
          <a:lstStyle/>
          <a:p>
            <a:r>
              <a:rPr lang="en-US" sz="2800" dirty="0" smtClean="0">
                <a:effectLst>
                  <a:outerShdw blurRad="38100" dist="38100" dir="2700000" algn="tl">
                    <a:srgbClr val="000000">
                      <a:alpha val="43137"/>
                    </a:srgbClr>
                  </a:outerShdw>
                </a:effectLst>
              </a:rPr>
              <a:t>When the wrath of God is poured out, there is silence in heaven, then there is worship of God for his judgments.</a:t>
            </a:r>
          </a:p>
          <a:p>
            <a:r>
              <a:rPr lang="en-US" sz="2800" dirty="0" smtClean="0">
                <a:effectLst>
                  <a:outerShdw blurRad="38100" dist="38100" dir="2700000" algn="tl">
                    <a:srgbClr val="000000">
                      <a:alpha val="43137"/>
                    </a:srgbClr>
                  </a:outerShdw>
                </a:effectLst>
              </a:rPr>
              <a:t>“Fear God and give him glory, because the hour of his judgment has come.”—Revelation 14:7</a:t>
            </a:r>
          </a:p>
          <a:p>
            <a:r>
              <a:rPr lang="en-US" sz="2800" dirty="0" smtClean="0">
                <a:effectLst>
                  <a:outerShdw blurRad="38100" dist="38100" dir="2700000" algn="tl">
                    <a:srgbClr val="000000">
                      <a:alpha val="43137"/>
                    </a:srgbClr>
                  </a:outerShdw>
                </a:effectLst>
              </a:rPr>
              <a:t>“Yes, Lord God Almighty, true and just are your judgments.”—Revelation 16:7</a:t>
            </a:r>
          </a:p>
          <a:p>
            <a:r>
              <a:rPr lang="en-US" sz="2800" dirty="0" smtClean="0">
                <a:effectLst>
                  <a:outerShdw blurRad="38100" dist="38100" dir="2700000" algn="tl">
                    <a:srgbClr val="000000">
                      <a:alpha val="43137"/>
                    </a:srgbClr>
                  </a:outerShdw>
                </a:effectLst>
              </a:rPr>
              <a:t>Have you ever worshiped God for His judgments?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1368" y="381000"/>
            <a:ext cx="5681265" cy="838200"/>
          </a:xfrm>
        </p:spPr>
        <p:txBody>
          <a:bodyPr/>
          <a:lstStyle/>
          <a:p>
            <a:r>
              <a:rPr lang="en-US" dirty="0" smtClean="0">
                <a:effectLst>
                  <a:outerShdw blurRad="38100" dist="38100" dir="2700000" algn="tl">
                    <a:srgbClr val="000000">
                      <a:alpha val="43137"/>
                    </a:srgbClr>
                  </a:outerShdw>
                </a:effectLst>
              </a:rPr>
              <a:t>Christ as the Omega</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609600" y="1524000"/>
            <a:ext cx="7924800" cy="4419600"/>
          </a:xfrm>
        </p:spPr>
        <p:txBody>
          <a:bodyPr>
            <a:noAutofit/>
          </a:bodyPr>
          <a:lstStyle/>
          <a:p>
            <a:r>
              <a:rPr lang="en-US" sz="2800" dirty="0" smtClean="0">
                <a:effectLst>
                  <a:outerShdw blurRad="38100" dist="38100" dir="2700000" algn="tl">
                    <a:srgbClr val="000000">
                      <a:alpha val="43137"/>
                    </a:srgbClr>
                  </a:outerShdw>
                </a:effectLst>
              </a:rPr>
              <a:t>The Book of Revelation was written that we would know the end—so that we can see the calamity coming and be prepared.</a:t>
            </a:r>
          </a:p>
          <a:p>
            <a:r>
              <a:rPr lang="en-US" sz="2800" dirty="0" smtClean="0">
                <a:effectLst>
                  <a:outerShdw blurRad="38100" dist="38100" dir="2700000" algn="tl">
                    <a:srgbClr val="000000">
                      <a:alpha val="43137"/>
                    </a:srgbClr>
                  </a:outerShdw>
                </a:effectLst>
              </a:rPr>
              <a:t>But all the suffering and turmoil will end!</a:t>
            </a:r>
          </a:p>
          <a:p>
            <a:r>
              <a:rPr lang="en-US" sz="2800" dirty="0" smtClean="0">
                <a:effectLst>
                  <a:outerShdw blurRad="38100" dist="38100" dir="2700000" algn="tl">
                    <a:srgbClr val="000000">
                      <a:alpha val="43137"/>
                    </a:srgbClr>
                  </a:outerShdw>
                </a:effectLst>
              </a:rPr>
              <a:t>Revelation 19:11-21:6</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theme1.xml><?xml version="1.0" encoding="utf-8"?>
<a:theme xmlns:a="http://schemas.openxmlformats.org/drawingml/2006/main" name="Firelight">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Firelight">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ambria"/>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irelight">
      <a:fillStyleLst>
        <a:solidFill>
          <a:schemeClr val="phClr"/>
        </a:solidFill>
        <a:gradFill rotWithShape="1">
          <a:gsLst>
            <a:gs pos="0">
              <a:schemeClr val="phClr">
                <a:tint val="80000"/>
                <a:satMod val="150000"/>
              </a:schemeClr>
            </a:gs>
            <a:gs pos="100000">
              <a:schemeClr val="phClr">
                <a:tint val="100000"/>
                <a:shade val="80000"/>
                <a:satMod val="150000"/>
              </a:schemeClr>
            </a:gs>
          </a:gsLst>
          <a:lin ang="16200000" scaled="1"/>
        </a:gradFill>
        <a:gradFill rotWithShape="1">
          <a:gsLst>
            <a:gs pos="0">
              <a:schemeClr val="phClr">
                <a:shade val="40000"/>
                <a:satMod val="130000"/>
              </a:schemeClr>
            </a:gs>
            <a:gs pos="80000">
              <a:schemeClr val="phClr">
                <a:shade val="93000"/>
                <a:satMod val="130000"/>
              </a:schemeClr>
            </a:gs>
            <a:gs pos="100000">
              <a:schemeClr val="phClr">
                <a:shade val="94000"/>
                <a:satMod val="135000"/>
              </a:schemeClr>
            </a:gs>
          </a:gsLst>
          <a:path path="circle">
            <a:fillToRect l="25000" t="100000" r="100000" b="100000"/>
          </a:path>
        </a:gradFill>
      </a:fillStyleLst>
      <a:lnStyleLst>
        <a:ln w="12700" cap="flat" cmpd="sng" algn="ctr">
          <a:solidFill>
            <a:schemeClr val="phClr">
              <a:shade val="95000"/>
              <a:satMod val="105000"/>
            </a:schemeClr>
          </a:solidFill>
          <a:prstDash val="solid"/>
        </a:ln>
        <a:ln w="38100" cap="flat" cmpd="sng" algn="ctr">
          <a:solidFill>
            <a:schemeClr val="phClr">
              <a:shade val="95000"/>
              <a:alpha val="90000"/>
            </a:schemeClr>
          </a:solidFill>
          <a:prstDash val="solid"/>
        </a:ln>
        <a:ln w="76200" cap="flat" cmpd="sng" algn="ctr">
          <a:solidFill>
            <a:schemeClr val="phClr">
              <a:shade val="95000"/>
              <a:alpha val="50000"/>
            </a:schemeClr>
          </a:solidFill>
          <a:prstDash val="solid"/>
        </a:ln>
      </a:lnStyleLst>
      <a:effectStyleLst>
        <a:effectStyle>
          <a:effectLst>
            <a:innerShdw blurRad="63500">
              <a:srgbClr val="000000">
                <a:alpha val="60000"/>
              </a:srgbClr>
            </a:innerShdw>
          </a:effectLst>
        </a:effectStyle>
        <a:effectStyle>
          <a:effectLst>
            <a:innerShdw blurRad="63500">
              <a:srgbClr val="000000">
                <a:alpha val="50000"/>
              </a:srgbClr>
            </a:innerShdw>
            <a:outerShdw blurRad="76200" dist="38100" sx="101000" sy="101000" rotWithShape="0">
              <a:srgbClr val="000000">
                <a:alpha val="60000"/>
              </a:srgbClr>
            </a:outerShdw>
          </a:effectLst>
        </a:effectStyle>
        <a:effectStyle>
          <a:effectLst>
            <a:innerShdw blurRad="63500">
              <a:srgbClr val="000000">
                <a:alpha val="50000"/>
              </a:srgbClr>
            </a:innerShdw>
          </a:effectLst>
          <a:scene3d>
            <a:camera prst="orthographicFront">
              <a:rot lat="0" lon="0" rev="0"/>
            </a:camera>
            <a:lightRig rig="balanced" dir="t">
              <a:rot lat="0" lon="0" rev="4200000"/>
            </a:lightRig>
          </a:scene3d>
          <a:sp3d prstMaterial="softmetal">
            <a:bevelT w="63500" h="25400" prst="softRound"/>
          </a:sp3d>
        </a:effectStyle>
      </a:effectStyleLst>
      <a:bgFillStyleLst>
        <a:solidFill>
          <a:schemeClr val="phClr"/>
        </a:solidFill>
        <a:gradFill rotWithShape="1">
          <a:gsLst>
            <a:gs pos="0">
              <a:schemeClr val="accent1">
                <a:shade val="45000"/>
                <a:satMod val="125000"/>
              </a:schemeClr>
            </a:gs>
            <a:gs pos="100000">
              <a:schemeClr val="phClr">
                <a:shade val="55000"/>
                <a:satMod val="125000"/>
              </a:schemeClr>
            </a:gs>
          </a:gsLst>
          <a:lin ang="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Firelight</Template>
  <TotalTime>2642</TotalTime>
  <Words>1090</Words>
  <Application>Microsoft Office PowerPoint</Application>
  <PresentationFormat>On-screen Show (4:3)</PresentationFormat>
  <Paragraphs>92</Paragraphs>
  <Slides>16</Slides>
  <Notes>2</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Firelight</vt:lpstr>
      <vt:lpstr>Christ as the Omega</vt:lpstr>
      <vt:lpstr>Christ as the Omega</vt:lpstr>
      <vt:lpstr>Christ as the Omega</vt:lpstr>
      <vt:lpstr>Christ as the Omega</vt:lpstr>
      <vt:lpstr>Christ as the Omega</vt:lpstr>
      <vt:lpstr>Christ as the Omega</vt:lpstr>
      <vt:lpstr>Christ as the Omega</vt:lpstr>
      <vt:lpstr>Christ as the Omega</vt:lpstr>
      <vt:lpstr>Christ as the Omega</vt:lpstr>
      <vt:lpstr>The Two Resurrections and the Millennium </vt:lpstr>
      <vt:lpstr>Final Battle, White Throne, and Eternal States </vt:lpstr>
      <vt:lpstr>Christ as the Omega</vt:lpstr>
      <vt:lpstr>Christ as the Omega</vt:lpstr>
      <vt:lpstr>Christ as the Omega</vt:lpstr>
      <vt:lpstr>Christ as the Omega</vt:lpstr>
      <vt:lpstr>Christ as the Omega</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Christ as the Alpha</dc:title>
  <dc:creator>Randy Colver</dc:creator>
  <cp:lastModifiedBy>Randy Colver</cp:lastModifiedBy>
  <cp:revision>97</cp:revision>
  <dcterms:created xsi:type="dcterms:W3CDTF">2013-07-07T01:02:19Z</dcterms:created>
  <dcterms:modified xsi:type="dcterms:W3CDTF">2016-03-08T00:50:22Z</dcterms:modified>
</cp:coreProperties>
</file>