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6" r:id="rId2"/>
    <p:sldId id="258" r:id="rId3"/>
    <p:sldId id="272" r:id="rId4"/>
    <p:sldId id="269" r:id="rId5"/>
    <p:sldId id="268" r:id="rId6"/>
    <p:sldId id="260" r:id="rId7"/>
    <p:sldId id="273" r:id="rId8"/>
    <p:sldId id="261" r:id="rId9"/>
    <p:sldId id="274" r:id="rId10"/>
    <p:sldId id="259" r:id="rId11"/>
    <p:sldId id="277" r:id="rId12"/>
    <p:sldId id="262" r:id="rId13"/>
    <p:sldId id="275" r:id="rId14"/>
    <p:sldId id="276" r:id="rId15"/>
    <p:sldId id="264" r:id="rId16"/>
    <p:sldId id="263" r:id="rId17"/>
    <p:sldId id="266" r:id="rId18"/>
    <p:sldId id="265" r:id="rId19"/>
    <p:sldId id="278" r:id="rId20"/>
    <p:sldId id="270" r:id="rId21"/>
    <p:sldId id="27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47" autoAdjust="0"/>
    <p:restoredTop sz="88566" autoAdjust="0"/>
  </p:normalViewPr>
  <p:slideViewPr>
    <p:cSldViewPr>
      <p:cViewPr varScale="1">
        <p:scale>
          <a:sx n="60" d="100"/>
          <a:sy n="60" d="100"/>
        </p:scale>
        <p:origin x="-66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2FAB8F-4895-486D-87ED-4A44E2FE5789}" type="datetimeFigureOut">
              <a:rPr lang="en-US" smtClean="0"/>
              <a:pPr/>
              <a:t>7/27/2013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0C60FA-FAEF-4EB4-8985-764A4BA6404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Theology </a:t>
            </a:r>
          </a:p>
          <a:p>
            <a:r>
              <a:rPr lang="en-US" dirty="0" smtClean="0"/>
              <a:t>Not so much of Christ “in the middle”—His life,</a:t>
            </a:r>
            <a:r>
              <a:rPr lang="en-US" baseline="0" dirty="0" smtClean="0"/>
              <a:t> suffering, death and resurrection—but Christ from everlasting to everlasting.</a:t>
            </a:r>
            <a:endParaRPr lang="en-US" dirty="0"/>
          </a:p>
        </p:txBody>
      </p:sp>
      <p:sp>
        <p:nvSpPr>
          <p:cNvPr id="4" name="Slide Number Placeholder 3"/>
          <p:cNvSpPr>
            <a:spLocks noGrp="1"/>
          </p:cNvSpPr>
          <p:nvPr>
            <p:ph type="sldNum" sz="quarter" idx="10"/>
          </p:nvPr>
        </p:nvSpPr>
        <p:spPr/>
        <p:txBody>
          <a:bodyPr/>
          <a:lstStyle/>
          <a:p>
            <a:fld id="{300C60FA-FAEF-4EB4-8985-764A4BA64049}"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00C60FA-FAEF-4EB4-8985-764A4BA64049}"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effectLst>
                  <a:outerShdw blurRad="38100" dist="38100" dir="2700000" algn="tl">
                    <a:srgbClr val="000000">
                      <a:alpha val="43137"/>
                    </a:srgbClr>
                  </a:outerShdw>
                </a:effectLst>
              </a:rPr>
              <a:t>The resurrection is a future event—one of the greatest turning points in history—but here John says, “I am the resurrection!”  The resurrection has it’s inauguration in Christ.  Everything that is this event is brought about by Him.</a:t>
            </a:r>
          </a:p>
          <a:p>
            <a:endParaRPr lang="en-US" sz="1200"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effectLst>
                  <a:outerShdw blurRad="38100" dist="38100" dir="2700000" algn="tl">
                    <a:srgbClr val="000000">
                      <a:alpha val="43137"/>
                    </a:srgbClr>
                  </a:outerShdw>
                </a:effectLst>
              </a:rPr>
              <a:t>So it is with Christ as the beginning.  It was a very real event in time/space.  But it was also a Person—One who brought it about as the Origin of all things—One who sustains it all—the </a:t>
            </a:r>
            <a:r>
              <a:rPr lang="en-US" sz="1200" dirty="0" err="1" smtClean="0">
                <a:effectLst>
                  <a:outerShdw blurRad="38100" dist="38100" dir="2700000" algn="tl">
                    <a:srgbClr val="000000">
                      <a:alpha val="43137"/>
                    </a:srgbClr>
                  </a:outerShdw>
                </a:effectLst>
              </a:rPr>
              <a:t>Arche</a:t>
            </a:r>
            <a:r>
              <a:rPr lang="en-US" sz="1200" dirty="0" smtClean="0">
                <a:effectLst>
                  <a:outerShdw blurRad="38100" dist="38100" dir="2700000" algn="tl">
                    <a:srgbClr val="000000">
                      <a:alpha val="43137"/>
                    </a:srgbClr>
                  </a:outerShdw>
                </a:effectLst>
              </a:rPr>
              <a:t>, the </a:t>
            </a:r>
            <a:r>
              <a:rPr lang="en-US" sz="1200" dirty="0" err="1" smtClean="0">
                <a:effectLst>
                  <a:outerShdw blurRad="38100" dist="38100" dir="2700000" algn="tl">
                    <a:srgbClr val="000000">
                      <a:alpha val="43137"/>
                    </a:srgbClr>
                  </a:outerShdw>
                </a:effectLst>
              </a:rPr>
              <a:t>Reshith</a:t>
            </a:r>
            <a:r>
              <a:rPr lang="en-US" sz="1200" dirty="0" smtClean="0">
                <a:effectLst>
                  <a:outerShdw blurRad="38100" dist="38100" dir="2700000" algn="tl">
                    <a:srgbClr val="000000">
                      <a:alpha val="43137"/>
                    </a:srgbClr>
                  </a:outerShdw>
                </a:effectLst>
              </a:rPr>
              <a:t>, the Beginning.  It was an event centered in the Person of Christ.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effectLst>
                  <a:outerShdw blurRad="38100" dist="38100" dir="2700000" algn="tl">
                    <a:srgbClr val="000000">
                      <a:alpha val="43137"/>
                    </a:srgbClr>
                  </a:outerShdw>
                </a:effectLst>
              </a:rPr>
              <a:t>Christ</a:t>
            </a:r>
            <a:r>
              <a:rPr lang="en-US" sz="1200" baseline="0" dirty="0" smtClean="0">
                <a:effectLst>
                  <a:outerShdw blurRad="38100" dist="38100" dir="2700000" algn="tl">
                    <a:srgbClr val="000000">
                      <a:alpha val="43137"/>
                    </a:srgbClr>
                  </a:outerShdw>
                </a:effectLst>
              </a:rPr>
              <a:t> is the Alpha, the Beginning.  Whatever needs to start in your life, He will be there for the first steps.  He is the Source of grace to provide for whatever is lacking.  To the child entering Pre-K for the first time—the student in his first day at college—the entrepreneur risking all for a new business venture—a pastors first sermon—to a mother’s first birth, God is the Alpha, the Beginning, the Source, the Sum-Total of it all!  He is there to affirm that life begins again, anew, fresh—with grace to face the new day.  On the cross He was still the Alpha—launching a new beginning for a world lost in the decay of sin.  He is the Alpha—the joy in the morning!  The hands that touched the blind eyes, the hands that healed the leper—to each of these He came as the Alpha.  If He could create it all, then He can create something new in your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effectLst>
                <a:outerShdw blurRad="38100" dist="38100" dir="2700000" algn="tl">
                  <a:srgbClr val="000000">
                    <a:alpha val="43137"/>
                  </a:srgbClr>
                </a:outerShdw>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effectLst>
                  <a:outerShdw blurRad="38100" dist="38100" dir="2700000" algn="tl">
                    <a:srgbClr val="000000">
                      <a:alpha val="43137"/>
                    </a:srgbClr>
                  </a:outerShdw>
                </a:effectLst>
              </a:rPr>
              <a:t>It isn’t just that we have a promise of a new beginning, but that He is the Beginning!</a:t>
            </a:r>
            <a:endParaRPr lang="en-US" sz="1200" dirty="0" smtClean="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300C60FA-FAEF-4EB4-8985-764A4BA64049}"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Firelight title.png"/>
          <p:cNvPicPr>
            <a:picLocks noChangeAspect="1"/>
          </p:cNvPicPr>
          <p:nvPr/>
        </p:nvPicPr>
        <p:blipFill>
          <a:blip r:embed="rId2" cstate="print"/>
          <a:srcRect l="43431" t="21353" b="20413"/>
          <a:stretch>
            <a:fillRect/>
          </a:stretch>
        </p:blipFill>
        <p:spPr>
          <a:xfrm>
            <a:off x="0" y="0"/>
            <a:ext cx="3672304" cy="6858000"/>
          </a:xfrm>
          <a:prstGeom prst="rect">
            <a:avLst/>
          </a:prstGeom>
        </p:spPr>
      </p:pic>
      <p:sp>
        <p:nvSpPr>
          <p:cNvPr id="2" name="Title 1"/>
          <p:cNvSpPr>
            <a:spLocks noGrp="1"/>
          </p:cNvSpPr>
          <p:nvPr>
            <p:ph type="ctrTitle"/>
          </p:nvPr>
        </p:nvSpPr>
        <p:spPr>
          <a:xfrm>
            <a:off x="1752600" y="1219200"/>
            <a:ext cx="6400800" cy="1600200"/>
          </a:xfrm>
        </p:spPr>
        <p:txBody>
          <a:bodyPr anchor="b" anchorCtr="0"/>
          <a:lstStyle>
            <a:lvl1pPr algn="l">
              <a:defRPr>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stStyle>
          <a:p>
            <a:r>
              <a:rPr lang="en-US" smtClean="0"/>
              <a:t>Click to edit Master title style</a:t>
            </a:r>
            <a:endParaRPr/>
          </a:p>
        </p:txBody>
      </p:sp>
      <p:sp>
        <p:nvSpPr>
          <p:cNvPr id="3" name="Subtitle 2"/>
          <p:cNvSpPr>
            <a:spLocks noGrp="1"/>
          </p:cNvSpPr>
          <p:nvPr>
            <p:ph type="subTitle" idx="1"/>
          </p:nvPr>
        </p:nvSpPr>
        <p:spPr>
          <a:xfrm>
            <a:off x="2438400" y="2971800"/>
            <a:ext cx="5715000" cy="1295400"/>
          </a:xfrm>
        </p:spPr>
        <p:txBody>
          <a:bodyPr>
            <a:normAutofit/>
          </a:bodyPr>
          <a:lstStyle>
            <a:lvl1pPr marL="0" indent="0" algn="l">
              <a:buNone/>
              <a:defRPr sz="1800">
                <a:gradFill flip="none" rotWithShape="1">
                  <a:gsLst>
                    <a:gs pos="0">
                      <a:schemeClr val="tx1">
                        <a:alpha val="70000"/>
                      </a:schemeClr>
                    </a:gs>
                    <a:gs pos="50000">
                      <a:schemeClr val="tx1">
                        <a:alpha val="80000"/>
                      </a:schemeClr>
                    </a:gs>
                    <a:gs pos="100000">
                      <a:schemeClr val="tx1">
                        <a:alpha val="90000"/>
                      </a:schemeClr>
                    </a:gs>
                  </a:gsLst>
                  <a:lin ang="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228600" y="5943600"/>
            <a:ext cx="2133600" cy="228600"/>
          </a:xfrm>
        </p:spPr>
        <p:txBody>
          <a:bodyPr/>
          <a:lstStyle>
            <a:lvl1pPr algn="l">
              <a:defRPr/>
            </a:lvl1pPr>
          </a:lstStyle>
          <a:p>
            <a:fld id="{27FBED70-01A5-42DF-B846-B939EEA80D11}" type="datetimeFigureOut">
              <a:rPr lang="en-US" smtClean="0"/>
              <a:pPr/>
              <a:t>7/27/2013</a:t>
            </a:fld>
            <a:endParaRPr lang="en-US"/>
          </a:p>
        </p:txBody>
      </p:sp>
      <p:sp>
        <p:nvSpPr>
          <p:cNvPr id="5" name="Footer Placeholder 4"/>
          <p:cNvSpPr>
            <a:spLocks noGrp="1"/>
          </p:cNvSpPr>
          <p:nvPr>
            <p:ph type="ftr" sz="quarter" idx="11"/>
          </p:nvPr>
        </p:nvSpPr>
        <p:spPr>
          <a:xfrm>
            <a:off x="228600" y="5715000"/>
            <a:ext cx="2667000" cy="228600"/>
          </a:xfrm>
        </p:spPr>
        <p:txBody>
          <a:bodyPr/>
          <a:lstStyle/>
          <a:p>
            <a:endParaRPr lang="en-US"/>
          </a:p>
        </p:txBody>
      </p:sp>
      <p:sp>
        <p:nvSpPr>
          <p:cNvPr id="6" name="Slide Number Placeholder 5"/>
          <p:cNvSpPr>
            <a:spLocks noGrp="1"/>
          </p:cNvSpPr>
          <p:nvPr>
            <p:ph type="sldNum" sz="quarter" idx="12"/>
          </p:nvPr>
        </p:nvSpPr>
        <p:spPr>
          <a:xfrm>
            <a:off x="228600" y="6248400"/>
            <a:ext cx="533400" cy="228600"/>
          </a:xfrm>
        </p:spPr>
        <p:txBody>
          <a:bodyPr/>
          <a:lstStyle>
            <a:lvl1pPr algn="l">
              <a:defRPr/>
            </a:lvl1pPr>
          </a:lstStyle>
          <a:p>
            <a:fld id="{6BD4B2E9-22F0-47FA-8C8F-6F00D379DE7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734209" y="2057400"/>
            <a:ext cx="5678424" cy="3886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7/27/2013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533400"/>
            <a:ext cx="1752600" cy="4343399"/>
          </a:xfrm>
        </p:spPr>
        <p:txBody>
          <a:bodyPr vert="eaVert"/>
          <a:lstStyle>
            <a:lvl1pPr algn="l">
              <a:defRPr/>
            </a:lvl1pPr>
          </a:lstStyle>
          <a:p>
            <a:r>
              <a:rPr lang="en-US" smtClean="0"/>
              <a:t>Click to edit Master title style</a:t>
            </a:r>
            <a:endParaRPr/>
          </a:p>
        </p:txBody>
      </p:sp>
      <p:sp>
        <p:nvSpPr>
          <p:cNvPr id="3" name="Vertical Text Placeholder 2"/>
          <p:cNvSpPr>
            <a:spLocks noGrp="1"/>
          </p:cNvSpPr>
          <p:nvPr>
            <p:ph type="body" orient="vert" idx="1"/>
          </p:nvPr>
        </p:nvSpPr>
        <p:spPr>
          <a:xfrm>
            <a:off x="1447800" y="533401"/>
            <a:ext cx="5029200" cy="5422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7/27/2013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7FBED70-01A5-42DF-B846-B939EEA80D11}" type="datetimeFigureOut">
              <a:rPr lang="en-US" smtClean="0"/>
              <a:pPr/>
              <a:t>7/27/2013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Firelight section.png"/>
          <p:cNvPicPr>
            <a:picLocks noChangeAspect="1"/>
          </p:cNvPicPr>
          <p:nvPr/>
        </p:nvPicPr>
        <p:blipFill>
          <a:blip r:embed="rId2" cstate="print"/>
          <a:srcRect l="7678" r="8563" b="31688"/>
          <a:stretch>
            <a:fillRect/>
          </a:stretch>
        </p:blipFill>
        <p:spPr>
          <a:xfrm>
            <a:off x="0" y="3048000"/>
            <a:ext cx="9144000" cy="3810000"/>
          </a:xfrm>
          <a:prstGeom prst="rect">
            <a:avLst/>
          </a:prstGeom>
        </p:spPr>
      </p:pic>
      <p:sp>
        <p:nvSpPr>
          <p:cNvPr id="2" name="Title 1"/>
          <p:cNvSpPr>
            <a:spLocks noGrp="1"/>
          </p:cNvSpPr>
          <p:nvPr>
            <p:ph type="title"/>
          </p:nvPr>
        </p:nvSpPr>
        <p:spPr>
          <a:xfrm>
            <a:off x="876300" y="2057400"/>
            <a:ext cx="7391400" cy="1590675"/>
          </a:xfrm>
        </p:spPr>
        <p:txBody>
          <a:bodyPr anchor="b" anchorCtr="0">
            <a:normAutofit/>
          </a:bodyPr>
          <a:lstStyle>
            <a:lvl1pPr algn="ctr">
              <a:defRPr sz="4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1877546" y="3810000"/>
            <a:ext cx="5388909" cy="1423987"/>
          </a:xfrm>
        </p:spPr>
        <p:txBody>
          <a:bodyPr vert="horz" lIns="91440" tIns="45720" rIns="91440" bIns="45720" rtlCol="0">
            <a:normAutofit/>
          </a:bodyPr>
          <a:lstStyle>
            <a:lvl1pPr marL="0" indent="0" algn="ctr" defTabSz="914400" rtl="0" eaLnBrk="1" latinLnBrk="0" hangingPunct="1">
              <a:spcBef>
                <a:spcPts val="1500"/>
              </a:spcBef>
              <a:buFontTx/>
              <a:buNone/>
              <a:defRPr sz="1800" kern="120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FBED70-01A5-42DF-B846-B939EEA80D11}" type="datetimeFigureOut">
              <a:rPr lang="en-US" smtClean="0"/>
              <a:pPr/>
              <a:t>7/27/2013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p>
            <a:r>
              <a:rPr lang="en-US" smtClean="0"/>
              <a:t>Click to edit Master title style</a:t>
            </a:r>
            <a:endParaRPr/>
          </a:p>
        </p:txBody>
      </p:sp>
      <p:sp>
        <p:nvSpPr>
          <p:cNvPr id="3" name="Content Placeholder 2"/>
          <p:cNvSpPr>
            <a:spLocks noGrp="1"/>
          </p:cNvSpPr>
          <p:nvPr>
            <p:ph sz="half" idx="1"/>
          </p:nvPr>
        </p:nvSpPr>
        <p:spPr>
          <a:xfrm>
            <a:off x="13716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029200" y="2057401"/>
            <a:ext cx="2743200" cy="389890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7FBED70-01A5-42DF-B846-B939EEA80D11}" type="datetimeFigureOut">
              <a:rPr lang="en-US" smtClean="0"/>
              <a:pPr/>
              <a:t>7/27/2013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1368" y="274638"/>
            <a:ext cx="5681265" cy="147796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3716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029200" y="1967753"/>
            <a:ext cx="2743200" cy="639762"/>
          </a:xfrm>
        </p:spPr>
        <p:txBody>
          <a:bodyPr anchor="ctr" anchorCtr="0">
            <a:noAutofit/>
          </a:bodyPr>
          <a:lstStyle>
            <a:lvl1pPr marL="0" indent="0" algn="ctr">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2819400"/>
            <a:ext cx="2743200" cy="3136900"/>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7FBED70-01A5-42DF-B846-B939EEA80D11}" type="datetimeFigureOut">
              <a:rPr lang="en-US" smtClean="0"/>
              <a:pPr/>
              <a:t>7/27/2013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7FBED70-01A5-42DF-B846-B939EEA80D11}" type="datetimeFigureOut">
              <a:rPr lang="en-US" smtClean="0"/>
              <a:pPr/>
              <a:t>7/27/2013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BED70-01A5-42DF-B846-B939EEA80D11}" type="datetimeFigureOut">
              <a:rPr lang="en-US" smtClean="0"/>
              <a:pPr/>
              <a:t>7/27/2013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8488"/>
          </a:xfrm>
        </p:spPr>
        <p:txBody>
          <a:bodyPr anchor="ctr" anchorCtr="0">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3886200" y="438150"/>
            <a:ext cx="4419600" cy="5118100"/>
          </a:xfrm>
        </p:spPr>
        <p:txBody>
          <a:bodyPr>
            <a:normAutofit/>
          </a:bodyPr>
          <a:lstStyle>
            <a:lvl1pPr>
              <a:defRPr sz="22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33439" y="2514600"/>
            <a:ext cx="1985962" cy="2362200"/>
          </a:xfrm>
        </p:spPr>
        <p:txBody>
          <a:bodyPr anchor="t" anchorCtr="0">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BED70-01A5-42DF-B846-B939EEA80D11}" type="datetimeFigureOut">
              <a:rPr lang="en-US" smtClean="0"/>
              <a:pPr/>
              <a:t>7/27/2013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descr="Content caption.png"/>
          <p:cNvPicPr>
            <a:picLocks noChangeAspect="1"/>
          </p:cNvPicPr>
          <p:nvPr/>
        </p:nvPicPr>
        <p:blipFill>
          <a:blip r:embed="rId2" cstate="print"/>
          <a:srcRect l="11342" t="23079" r="13047"/>
          <a:stretch>
            <a:fillRect/>
          </a:stretch>
        </p:blipFill>
        <p:spPr>
          <a:xfrm>
            <a:off x="0" y="0"/>
            <a:ext cx="9144000" cy="6095345"/>
          </a:xfrm>
          <a:prstGeom prst="rect">
            <a:avLst/>
          </a:prstGeom>
        </p:spPr>
      </p:pic>
      <p:sp>
        <p:nvSpPr>
          <p:cNvPr id="2" name="Title 1"/>
          <p:cNvSpPr>
            <a:spLocks noGrp="1"/>
          </p:cNvSpPr>
          <p:nvPr>
            <p:ph type="title"/>
          </p:nvPr>
        </p:nvSpPr>
        <p:spPr>
          <a:xfrm>
            <a:off x="835025" y="438150"/>
            <a:ext cx="2743200" cy="1619250"/>
          </a:xfrm>
        </p:spPr>
        <p:txBody>
          <a:bodyPr vert="horz" lIns="91440" tIns="45720" rIns="91440" bIns="45720" rtlCol="0" anchor="ctr" anchorCtr="0">
            <a:normAutofit/>
          </a:bodyPr>
          <a:lstStyle>
            <a:lvl1pPr algn="l" defTabSz="914400" rtl="0" eaLnBrk="1" latinLnBrk="0" hangingPunct="1">
              <a:spcBef>
                <a:spcPct val="0"/>
              </a:spcBef>
              <a:buNone/>
              <a:defRPr sz="3600" b="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575050" y="685800"/>
            <a:ext cx="5264150" cy="4648200"/>
          </a:xfrm>
          <a:prstGeom prst="ellipse">
            <a:avLst/>
          </a:prstGeom>
          <a:ln w="127000">
            <a:solidFill>
              <a:schemeClr val="tx1">
                <a:alpha val="10000"/>
              </a:schemeClr>
            </a:solidFill>
          </a:ln>
          <a:effectLst>
            <a:innerShdw blurRad="190500">
              <a:prstClr val="black">
                <a:alpha val="75000"/>
              </a:prstClr>
            </a:inn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832104" y="2514600"/>
            <a:ext cx="1984248" cy="2359152"/>
          </a:xfrm>
        </p:spPr>
        <p:txBody>
          <a:bodyPr vert="horz" lIns="91440" tIns="45720" rIns="91440" bIns="45720" rtlCol="0" anchor="t" anchorCtr="0">
            <a:normAutofit/>
          </a:bodyPr>
          <a:lstStyle>
            <a:lvl1pPr marL="0" indent="0">
              <a:buNone/>
              <a:defRPr sz="14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5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7FBED70-01A5-42DF-B846-B939EEA80D11}" type="datetimeFigureOut">
              <a:rPr lang="en-US" smtClean="0"/>
              <a:pPr/>
              <a:t>7/27/2013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4B2E9-22F0-47FA-8C8F-6F00D379DE7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2" name="Picture 11" descr="Firelight content.png"/>
          <p:cNvPicPr>
            <a:picLocks noChangeAspect="1"/>
          </p:cNvPicPr>
          <p:nvPr/>
        </p:nvPicPr>
        <p:blipFill>
          <a:blip r:embed="rId13" cstate="print"/>
          <a:srcRect l="10260" t="11518" r="6261" b="8745"/>
          <a:stretch>
            <a:fillRect/>
          </a:stretch>
        </p:blipFill>
        <p:spPr>
          <a:xfrm>
            <a:off x="0" y="0"/>
            <a:ext cx="9144000" cy="6858000"/>
          </a:xfrm>
          <a:prstGeom prst="rect">
            <a:avLst/>
          </a:prstGeom>
        </p:spPr>
      </p:pic>
      <p:sp>
        <p:nvSpPr>
          <p:cNvPr id="2" name="Title Placeholder 1"/>
          <p:cNvSpPr>
            <a:spLocks noGrp="1"/>
          </p:cNvSpPr>
          <p:nvPr>
            <p:ph type="title"/>
          </p:nvPr>
        </p:nvSpPr>
        <p:spPr>
          <a:xfrm>
            <a:off x="1731368" y="274638"/>
            <a:ext cx="5681265" cy="14779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2057400" y="2057400"/>
            <a:ext cx="50292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858000" y="6477000"/>
            <a:ext cx="21336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27FBED70-01A5-42DF-B846-B939EEA80D11}" type="datetimeFigureOut">
              <a:rPr lang="en-US" smtClean="0"/>
              <a:pPr/>
              <a:t>7/27/2013</a:t>
            </a:fld>
            <a:endParaRPr lang="en-US"/>
          </a:p>
        </p:txBody>
      </p:sp>
      <p:sp>
        <p:nvSpPr>
          <p:cNvPr id="5" name="Footer Placeholder 4"/>
          <p:cNvSpPr>
            <a:spLocks noGrp="1"/>
          </p:cNvSpPr>
          <p:nvPr>
            <p:ph type="ftr" sz="quarter" idx="3"/>
          </p:nvPr>
        </p:nvSpPr>
        <p:spPr>
          <a:xfrm>
            <a:off x="228600" y="6477000"/>
            <a:ext cx="2895600" cy="228600"/>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10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endParaRPr lang="en-US"/>
          </a:p>
        </p:txBody>
      </p:sp>
      <p:sp>
        <p:nvSpPr>
          <p:cNvPr id="6" name="Slide Number Placeholder 5"/>
          <p:cNvSpPr>
            <a:spLocks noGrp="1"/>
          </p:cNvSpPr>
          <p:nvPr>
            <p:ph type="sldNum" sz="quarter" idx="4"/>
          </p:nvPr>
        </p:nvSpPr>
        <p:spPr>
          <a:xfrm>
            <a:off x="8458200" y="6248400"/>
            <a:ext cx="533400" cy="228600"/>
          </a:xfrm>
          <a:prstGeom prst="rect">
            <a:avLst/>
          </a:prstGeom>
        </p:spPr>
        <p:txBody>
          <a:bodyPr vert="horz" lIns="91440" tIns="45720" rIns="91440" bIns="45720" rtlCol="0" anchor="b" anchorCtr="0">
            <a:normAutofit/>
          </a:bodyPr>
          <a:lstStyle>
            <a:lvl1pPr algn="r" defTabSz="914400" rtl="0" eaLnBrk="1" latinLnBrk="0" hangingPunct="1">
              <a:spcBef>
                <a:spcPct val="0"/>
              </a:spcBef>
              <a:buNone/>
              <a:defRPr sz="11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n-lt"/>
                <a:ea typeface="+mj-ea"/>
                <a:cs typeface="+mj-cs"/>
              </a:defRPr>
            </a:lvl1pPr>
          </a:lstStyle>
          <a:p>
            <a:fld id="{6BD4B2E9-22F0-47FA-8C8F-6F00D379DE7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spc="0" baseline="0">
          <a:gradFill flip="none" rotWithShape="1">
            <a:gsLst>
              <a:gs pos="0">
                <a:schemeClr val="tx1">
                  <a:alpha val="70000"/>
                </a:schemeClr>
              </a:gs>
              <a:gs pos="50000">
                <a:schemeClr val="tx1">
                  <a:alpha val="80000"/>
                </a:schemeClr>
              </a:gs>
              <a:gs pos="100000">
                <a:schemeClr val="tx1">
                  <a:alpha val="90000"/>
                </a:schemeClr>
              </a:gs>
            </a:gsLst>
            <a:lin ang="0" scaled="0"/>
            <a:tileRect/>
          </a:gradFill>
          <a:latin typeface="+mj-lt"/>
          <a:ea typeface="+mj-ea"/>
          <a:cs typeface="+mj-cs"/>
        </a:defRPr>
      </a:lvl1pPr>
    </p:titleStyle>
    <p:bodyStyle>
      <a:lvl1pPr marL="342900" indent="-342900" algn="l" defTabSz="914400" rtl="0" eaLnBrk="1" latinLnBrk="0" hangingPunct="1">
        <a:spcBef>
          <a:spcPts val="1500"/>
        </a:spcBef>
        <a:buFontTx/>
        <a:buBlip>
          <a:blip r:embed="rId14"/>
        </a:buBlip>
        <a:defRPr sz="20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1pPr>
      <a:lvl2pPr marL="742950" indent="-28575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2pPr>
      <a:lvl3pPr marL="1143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3pPr>
      <a:lvl4pPr marL="1600200" indent="-228600" algn="l" defTabSz="914400" rtl="0" eaLnBrk="1" latinLnBrk="0" hangingPunct="1">
        <a:spcBef>
          <a:spcPts val="1500"/>
        </a:spcBef>
        <a:buFontTx/>
        <a:buBlip>
          <a:blip r:embed="rId15"/>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4pPr>
      <a:lvl5pPr marL="20574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5pPr>
      <a:lvl6pPr marL="25146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6pPr>
      <a:lvl7pPr marL="29718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7pPr>
      <a:lvl8pPr marL="34290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8pPr>
      <a:lvl9pPr marL="3886200" indent="-228600" algn="l" defTabSz="914400" rtl="0" eaLnBrk="1" latinLnBrk="0" hangingPunct="1">
        <a:spcBef>
          <a:spcPts val="1500"/>
        </a:spcBef>
        <a:buFontTx/>
        <a:buBlip>
          <a:blip r:embed="rId14"/>
        </a:buBlip>
        <a:defRPr sz="1600" kern="1200">
          <a:gradFill>
            <a:gsLst>
              <a:gs pos="0">
                <a:schemeClr val="tx1">
                  <a:alpha val="70000"/>
                </a:schemeClr>
              </a:gs>
              <a:gs pos="50000">
                <a:schemeClr val="tx1">
                  <a:alpha val="80000"/>
                </a:schemeClr>
              </a:gs>
              <a:gs pos="100000">
                <a:schemeClr val="tx1">
                  <a:alpha val="90000"/>
                </a:schemeClr>
              </a:gs>
            </a:gsLst>
            <a:lin ang="0" scaled="0"/>
          </a:gra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normAutofit/>
          </a:bodyPr>
          <a:lstStyle/>
          <a:p>
            <a:r>
              <a:rPr lang="en-US" sz="2800" dirty="0" smtClean="0">
                <a:effectLst>
                  <a:outerShdw blurRad="38100" dist="38100" dir="2700000" algn="tl">
                    <a:srgbClr val="000000">
                      <a:alpha val="43137"/>
                    </a:srgbClr>
                  </a:outerShdw>
                </a:effectLst>
              </a:rPr>
              <a:t>He is the Beginning</a:t>
            </a:r>
            <a:endParaRPr lang="en-US" sz="2800" dirty="0">
              <a:effectLst>
                <a:outerShdw blurRad="38100" dist="38100" dir="2700000" algn="tl">
                  <a:srgbClr val="000000">
                    <a:alpha val="43137"/>
                  </a:srgbClr>
                </a:outerShdw>
              </a:effectLst>
            </a:endParaRPr>
          </a:p>
        </p:txBody>
      </p:sp>
      <p:pic>
        <p:nvPicPr>
          <p:cNvPr id="60418" name="Picture 2" descr="http://kingsenglish.info/wp-content/uploads/2011/12/alpha-omega-294x300.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5581650" y="2852835"/>
            <a:ext cx="3028950" cy="309076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He is the image of the invisible God, the firstborn over all creation.  For </a:t>
            </a:r>
            <a:r>
              <a:rPr lang="en-US" sz="2800" dirty="0" smtClean="0">
                <a:solidFill>
                  <a:srgbClr val="FFFF00"/>
                </a:solidFill>
                <a:effectLst>
                  <a:outerShdw blurRad="38100" dist="38100" dir="2700000" algn="tl">
                    <a:srgbClr val="000000">
                      <a:alpha val="43137"/>
                    </a:srgbClr>
                  </a:outerShdw>
                </a:effectLst>
              </a:rPr>
              <a:t>by him</a:t>
            </a:r>
            <a:r>
              <a:rPr lang="en-US" sz="2800" dirty="0" smtClean="0">
                <a:effectLst>
                  <a:outerShdw blurRad="38100" dist="38100" dir="2700000" algn="tl">
                    <a:srgbClr val="000000">
                      <a:alpha val="43137"/>
                    </a:srgbClr>
                  </a:outerShdw>
                </a:effectLst>
              </a:rPr>
              <a:t> </a:t>
            </a:r>
            <a:r>
              <a:rPr lang="en-US" sz="2800" dirty="0" smtClean="0">
                <a:solidFill>
                  <a:srgbClr val="FFFF00"/>
                </a:solidFill>
                <a:effectLst>
                  <a:outerShdw blurRad="38100" dist="38100" dir="2700000" algn="tl">
                    <a:srgbClr val="000000">
                      <a:alpha val="43137"/>
                    </a:srgbClr>
                  </a:outerShdw>
                </a:effectLst>
              </a:rPr>
              <a:t>all things </a:t>
            </a:r>
            <a:r>
              <a:rPr lang="en-US" sz="2800" dirty="0" smtClean="0">
                <a:effectLst>
                  <a:outerShdw blurRad="38100" dist="38100" dir="2700000" algn="tl">
                    <a:srgbClr val="000000">
                      <a:alpha val="43137"/>
                    </a:srgbClr>
                  </a:outerShdw>
                </a:effectLst>
              </a:rPr>
              <a:t>were created: things in heaven and on earth, visible and invisible, whether thrones or powers or rulers or authorities; all things were created </a:t>
            </a:r>
            <a:r>
              <a:rPr lang="en-US" sz="2800" dirty="0" smtClean="0">
                <a:solidFill>
                  <a:srgbClr val="FFFF00"/>
                </a:solidFill>
                <a:effectLst>
                  <a:outerShdw blurRad="38100" dist="38100" dir="2700000" algn="tl">
                    <a:srgbClr val="000000">
                      <a:alpha val="43137"/>
                    </a:srgbClr>
                  </a:outerShdw>
                </a:effectLst>
              </a:rPr>
              <a:t>by him</a:t>
            </a:r>
            <a:r>
              <a:rPr lang="en-US" sz="2800" dirty="0" smtClean="0">
                <a:effectLst>
                  <a:outerShdw blurRad="38100" dist="38100" dir="2700000" algn="tl">
                    <a:srgbClr val="000000">
                      <a:alpha val="43137"/>
                    </a:srgbClr>
                  </a:outerShdw>
                </a:effectLst>
              </a:rPr>
              <a:t> and </a:t>
            </a:r>
            <a:r>
              <a:rPr lang="en-US" sz="2800" dirty="0" smtClean="0">
                <a:solidFill>
                  <a:srgbClr val="FFFF00"/>
                </a:solidFill>
                <a:effectLst>
                  <a:outerShdw blurRad="38100" dist="38100" dir="2700000" algn="tl">
                    <a:srgbClr val="000000">
                      <a:alpha val="43137"/>
                    </a:srgbClr>
                  </a:outerShdw>
                </a:effectLst>
              </a:rPr>
              <a:t>for him</a:t>
            </a:r>
            <a:r>
              <a:rPr lang="en-US" sz="2800" dirty="0" smtClean="0">
                <a:effectLst>
                  <a:outerShdw blurRad="38100" dist="38100" dir="2700000" algn="tl">
                    <a:srgbClr val="000000">
                      <a:alpha val="43137"/>
                    </a:srgbClr>
                  </a:outerShdw>
                </a:effectLst>
              </a:rPr>
              <a:t>.  He is </a:t>
            </a:r>
            <a:r>
              <a:rPr lang="en-US" sz="2800" dirty="0" smtClean="0">
                <a:solidFill>
                  <a:srgbClr val="FFFF00"/>
                </a:solidFill>
                <a:effectLst>
                  <a:outerShdw blurRad="38100" dist="38100" dir="2700000" algn="tl">
                    <a:srgbClr val="000000">
                      <a:alpha val="43137"/>
                    </a:srgbClr>
                  </a:outerShdw>
                </a:effectLst>
              </a:rPr>
              <a:t>before</a:t>
            </a:r>
            <a:r>
              <a:rPr lang="en-US" sz="2800" dirty="0" smtClean="0">
                <a:effectLst>
                  <a:outerShdw blurRad="38100" dist="38100" dir="2700000" algn="tl">
                    <a:srgbClr val="000000">
                      <a:alpha val="43137"/>
                    </a:srgbClr>
                  </a:outerShdw>
                </a:effectLst>
              </a:rPr>
              <a:t> </a:t>
            </a:r>
            <a:r>
              <a:rPr lang="en-US" sz="2800" dirty="0" smtClean="0">
                <a:solidFill>
                  <a:srgbClr val="FFFF00"/>
                </a:solidFill>
                <a:effectLst>
                  <a:outerShdw blurRad="38100" dist="38100" dir="2700000" algn="tl">
                    <a:srgbClr val="000000">
                      <a:alpha val="43137"/>
                    </a:srgbClr>
                  </a:outerShdw>
                </a:effectLst>
              </a:rPr>
              <a:t>all things</a:t>
            </a:r>
            <a:r>
              <a:rPr lang="en-US" sz="2800" dirty="0" smtClean="0">
                <a:effectLst>
                  <a:outerShdw blurRad="38100" dist="38100" dir="2700000" algn="tl">
                    <a:srgbClr val="000000">
                      <a:alpha val="43137"/>
                    </a:srgbClr>
                  </a:outerShdw>
                </a:effectLst>
              </a:rPr>
              <a:t>, and </a:t>
            </a:r>
            <a:r>
              <a:rPr lang="en-US" sz="2800" dirty="0" smtClean="0">
                <a:solidFill>
                  <a:srgbClr val="FFFF00"/>
                </a:solidFill>
                <a:effectLst>
                  <a:outerShdw blurRad="38100" dist="38100" dir="2700000" algn="tl">
                    <a:srgbClr val="000000">
                      <a:alpha val="43137"/>
                    </a:srgbClr>
                  </a:outerShdw>
                </a:effectLst>
              </a:rPr>
              <a:t>in him all things </a:t>
            </a:r>
            <a:r>
              <a:rPr lang="en-US" sz="2800" dirty="0" smtClean="0">
                <a:effectLst>
                  <a:outerShdw blurRad="38100" dist="38100" dir="2700000" algn="tl">
                    <a:srgbClr val="000000">
                      <a:alpha val="43137"/>
                    </a:srgbClr>
                  </a:outerShdw>
                </a:effectLst>
              </a:rPr>
              <a:t>hold together.  And he is the head of the body, the church; he is the beginning and the firstborn from among the dead, so that in everything he might have the supremacy.</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t>Now notice the nouns focusing on Christ.</a:t>
            </a:r>
          </a:p>
          <a:p>
            <a:pPr lvl="1"/>
            <a:endParaRPr lang="en-US" sz="2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He is the </a:t>
            </a:r>
            <a:r>
              <a:rPr lang="en-US" sz="2800" dirty="0" smtClean="0">
                <a:solidFill>
                  <a:srgbClr val="FFFF00"/>
                </a:solidFill>
                <a:effectLst>
                  <a:outerShdw blurRad="38100" dist="38100" dir="2700000" algn="tl">
                    <a:srgbClr val="000000">
                      <a:alpha val="43137"/>
                    </a:srgbClr>
                  </a:outerShdw>
                </a:effectLst>
              </a:rPr>
              <a:t>image</a:t>
            </a:r>
            <a:r>
              <a:rPr lang="en-US" sz="2800" dirty="0" smtClean="0">
                <a:effectLst>
                  <a:outerShdw blurRad="38100" dist="38100" dir="2700000" algn="tl">
                    <a:srgbClr val="000000">
                      <a:alpha val="43137"/>
                    </a:srgbClr>
                  </a:outerShdw>
                </a:effectLst>
              </a:rPr>
              <a:t> of the invisible God, </a:t>
            </a:r>
            <a:r>
              <a:rPr lang="en-US" sz="2800" dirty="0" smtClean="0">
                <a:solidFill>
                  <a:srgbClr val="FFFF00"/>
                </a:solidFill>
                <a:effectLst>
                  <a:outerShdw blurRad="38100" dist="38100" dir="2700000" algn="tl">
                    <a:srgbClr val="000000">
                      <a:alpha val="43137"/>
                    </a:srgbClr>
                  </a:outerShdw>
                </a:effectLst>
              </a:rPr>
              <a:t>the</a:t>
            </a:r>
            <a:r>
              <a:rPr lang="en-US" sz="2800" dirty="0" smtClean="0">
                <a:effectLst>
                  <a:outerShdw blurRad="38100" dist="38100" dir="2700000" algn="tl">
                    <a:srgbClr val="000000">
                      <a:alpha val="43137"/>
                    </a:srgbClr>
                  </a:outerShdw>
                </a:effectLst>
              </a:rPr>
              <a:t> </a:t>
            </a:r>
            <a:r>
              <a:rPr lang="en-US" sz="2800" dirty="0" smtClean="0">
                <a:solidFill>
                  <a:srgbClr val="FFFF00"/>
                </a:solidFill>
                <a:effectLst>
                  <a:outerShdw blurRad="38100" dist="38100" dir="2700000" algn="tl">
                    <a:srgbClr val="000000">
                      <a:alpha val="43137"/>
                    </a:srgbClr>
                  </a:outerShdw>
                </a:effectLst>
              </a:rPr>
              <a:t>firstborn</a:t>
            </a:r>
            <a:r>
              <a:rPr lang="en-US" sz="2800" dirty="0" smtClean="0">
                <a:effectLst>
                  <a:outerShdw blurRad="38100" dist="38100" dir="2700000" algn="tl">
                    <a:srgbClr val="000000">
                      <a:alpha val="43137"/>
                    </a:srgbClr>
                  </a:outerShdw>
                </a:effectLst>
              </a:rPr>
              <a:t> over all creation.  For by him all things were created: things in heaven and on earth, visible and invisible, whether thrones or powers or rulers or authorities; all things were created by him and for him.  He is before all things, and in him all things hold together.  And he is </a:t>
            </a:r>
            <a:r>
              <a:rPr lang="en-US" sz="2800" dirty="0" smtClean="0">
                <a:solidFill>
                  <a:srgbClr val="FFFF00"/>
                </a:solidFill>
                <a:effectLst>
                  <a:outerShdw blurRad="38100" dist="38100" dir="2700000" algn="tl">
                    <a:srgbClr val="000000">
                      <a:alpha val="43137"/>
                    </a:srgbClr>
                  </a:outerShdw>
                </a:effectLst>
              </a:rPr>
              <a:t>the</a:t>
            </a:r>
            <a:r>
              <a:rPr lang="en-US" sz="2800" dirty="0" smtClean="0">
                <a:effectLst>
                  <a:outerShdw blurRad="38100" dist="38100" dir="2700000" algn="tl">
                    <a:srgbClr val="000000">
                      <a:alpha val="43137"/>
                    </a:srgbClr>
                  </a:outerShdw>
                </a:effectLst>
              </a:rPr>
              <a:t> </a:t>
            </a:r>
            <a:r>
              <a:rPr lang="en-US" sz="2800" dirty="0" smtClean="0">
                <a:solidFill>
                  <a:srgbClr val="FFFF00"/>
                </a:solidFill>
                <a:effectLst>
                  <a:outerShdw blurRad="38100" dist="38100" dir="2700000" algn="tl">
                    <a:srgbClr val="000000">
                      <a:alpha val="43137"/>
                    </a:srgbClr>
                  </a:outerShdw>
                </a:effectLst>
              </a:rPr>
              <a:t>head</a:t>
            </a:r>
            <a:r>
              <a:rPr lang="en-US" sz="2800" dirty="0" smtClean="0">
                <a:effectLst>
                  <a:outerShdw blurRad="38100" dist="38100" dir="2700000" algn="tl">
                    <a:srgbClr val="000000">
                      <a:alpha val="43137"/>
                    </a:srgbClr>
                  </a:outerShdw>
                </a:effectLst>
              </a:rPr>
              <a:t> of the body, the church; he is </a:t>
            </a:r>
            <a:r>
              <a:rPr lang="en-US" sz="2800" dirty="0" smtClean="0">
                <a:solidFill>
                  <a:srgbClr val="FFFF00"/>
                </a:solidFill>
                <a:effectLst>
                  <a:outerShdw blurRad="38100" dist="38100" dir="2700000" algn="tl">
                    <a:srgbClr val="000000">
                      <a:alpha val="43137"/>
                    </a:srgbClr>
                  </a:outerShdw>
                </a:effectLst>
              </a:rPr>
              <a:t>the beginning</a:t>
            </a:r>
            <a:r>
              <a:rPr lang="en-US" sz="2800" dirty="0" smtClean="0">
                <a:effectLst>
                  <a:outerShdw blurRad="38100" dist="38100" dir="2700000" algn="tl">
                    <a:srgbClr val="000000">
                      <a:alpha val="43137"/>
                    </a:srgbClr>
                  </a:outerShdw>
                </a:effectLst>
              </a:rPr>
              <a:t> and </a:t>
            </a:r>
            <a:r>
              <a:rPr lang="en-US" sz="2800" dirty="0" smtClean="0">
                <a:solidFill>
                  <a:srgbClr val="FFFF00"/>
                </a:solidFill>
                <a:effectLst>
                  <a:outerShdw blurRad="38100" dist="38100" dir="2700000" algn="tl">
                    <a:srgbClr val="000000">
                      <a:alpha val="43137"/>
                    </a:srgbClr>
                  </a:outerShdw>
                </a:effectLst>
              </a:rPr>
              <a:t>the firstborn </a:t>
            </a:r>
            <a:r>
              <a:rPr lang="en-US" sz="2800" dirty="0" smtClean="0">
                <a:effectLst>
                  <a:outerShdw blurRad="38100" dist="38100" dir="2700000" algn="tl">
                    <a:srgbClr val="000000">
                      <a:alpha val="43137"/>
                    </a:srgbClr>
                  </a:outerShdw>
                </a:effectLst>
              </a:rPr>
              <a:t>from among the dead, so that in everything he might have the supremacy.</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After stating that Christ is the “image” of God—the exact impress of his being (thus, the same Substance)—Paul uses three synonyms to express Christ’s eternal nature as the “Beginning:”</a:t>
            </a:r>
          </a:p>
          <a:p>
            <a:pPr lvl="1"/>
            <a:r>
              <a:rPr lang="en-US" sz="2400" dirty="0" smtClean="0">
                <a:effectLst>
                  <a:outerShdw blurRad="38100" dist="38100" dir="2700000" algn="tl">
                    <a:srgbClr val="000000">
                      <a:alpha val="43137"/>
                    </a:srgbClr>
                  </a:outerShdw>
                </a:effectLst>
              </a:rPr>
              <a:t>Firstborn (</a:t>
            </a:r>
            <a:r>
              <a:rPr lang="en-US" sz="2400" dirty="0" err="1" smtClean="0">
                <a:effectLst>
                  <a:outerShdw blurRad="38100" dist="38100" dir="2700000" algn="tl">
                    <a:srgbClr val="000000">
                      <a:alpha val="43137"/>
                    </a:srgbClr>
                  </a:outerShdw>
                </a:effectLst>
              </a:rPr>
              <a:t>prototokos</a:t>
            </a:r>
            <a:r>
              <a:rPr lang="en-US" sz="2400" dirty="0" smtClean="0">
                <a:effectLst>
                  <a:outerShdw blurRad="38100" dist="38100" dir="2700000" algn="tl">
                    <a:srgbClr val="000000">
                      <a:alpha val="43137"/>
                    </a:srgbClr>
                  </a:outerShdw>
                </a:effectLst>
              </a:rPr>
              <a:t>)</a:t>
            </a:r>
          </a:p>
          <a:p>
            <a:pPr lvl="1"/>
            <a:r>
              <a:rPr lang="en-US" sz="2400" dirty="0" smtClean="0">
                <a:effectLst>
                  <a:outerShdw blurRad="38100" dist="38100" dir="2700000" algn="tl">
                    <a:srgbClr val="000000">
                      <a:alpha val="43137"/>
                    </a:srgbClr>
                  </a:outerShdw>
                </a:effectLst>
              </a:rPr>
              <a:t>Head (</a:t>
            </a:r>
            <a:r>
              <a:rPr lang="en-US" sz="2400" dirty="0" err="1" smtClean="0">
                <a:effectLst>
                  <a:outerShdw blurRad="38100" dist="38100" dir="2700000" algn="tl">
                    <a:srgbClr val="000000">
                      <a:alpha val="43137"/>
                    </a:srgbClr>
                  </a:outerShdw>
                </a:effectLst>
              </a:rPr>
              <a:t>kephali</a:t>
            </a:r>
            <a:r>
              <a:rPr lang="en-US" sz="2400" dirty="0" smtClean="0">
                <a:effectLst>
                  <a:outerShdw blurRad="38100" dist="38100" dir="2700000" algn="tl">
                    <a:srgbClr val="000000">
                      <a:alpha val="43137"/>
                    </a:srgbClr>
                  </a:outerShdw>
                </a:effectLst>
              </a:rPr>
              <a:t>)</a:t>
            </a:r>
          </a:p>
          <a:p>
            <a:pPr lvl="1"/>
            <a:r>
              <a:rPr lang="en-US" sz="2400" dirty="0" smtClean="0">
                <a:effectLst>
                  <a:outerShdw blurRad="38100" dist="38100" dir="2700000" algn="tl">
                    <a:srgbClr val="000000">
                      <a:alpha val="43137"/>
                    </a:srgbClr>
                  </a:outerShdw>
                </a:effectLst>
              </a:rPr>
              <a:t>Beginning (</a:t>
            </a:r>
            <a:r>
              <a:rPr lang="en-US" sz="2400" dirty="0" err="1" smtClean="0">
                <a:effectLst>
                  <a:outerShdw blurRad="38100" dist="38100" dir="2700000" algn="tl">
                    <a:srgbClr val="000000">
                      <a:alpha val="43137"/>
                    </a:srgbClr>
                  </a:outerShdw>
                </a:effectLst>
              </a:rPr>
              <a:t>arche</a:t>
            </a:r>
            <a:r>
              <a:rPr lang="en-US" sz="2400" dirty="0" smtClean="0">
                <a:effectLst>
                  <a:outerShdw blurRad="38100" dist="38100" dir="2700000" algn="tl">
                    <a:srgbClr val="000000">
                      <a:alpha val="43137"/>
                    </a:srgbClr>
                  </a:outerShdw>
                </a:effectLst>
              </a:rPr>
              <a:t>)</a:t>
            </a:r>
          </a:p>
          <a:p>
            <a:pPr lvl="1"/>
            <a:endParaRPr lang="en-US" sz="2400" dirty="0" smtClean="0"/>
          </a:p>
          <a:p>
            <a:pPr lvl="1"/>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These words are synonyms in that:</a:t>
            </a:r>
          </a:p>
          <a:p>
            <a:pPr lvl="1"/>
            <a:r>
              <a:rPr lang="en-US" sz="2400" dirty="0" smtClean="0">
                <a:effectLst>
                  <a:outerShdw blurRad="38100" dist="38100" dir="2700000" algn="tl">
                    <a:srgbClr val="000000">
                      <a:alpha val="43137"/>
                    </a:srgbClr>
                  </a:outerShdw>
                </a:effectLst>
              </a:rPr>
              <a:t>The “firstborn” had preeminent honor and the “head” crowned first in birth.</a:t>
            </a:r>
          </a:p>
          <a:p>
            <a:pPr lvl="1"/>
            <a:r>
              <a:rPr lang="en-US" sz="2400" dirty="0" smtClean="0">
                <a:effectLst>
                  <a:outerShdw blurRad="38100" dist="38100" dir="2700000" algn="tl">
                    <a:srgbClr val="000000">
                      <a:alpha val="43137"/>
                    </a:srgbClr>
                  </a:outerShdw>
                </a:effectLst>
              </a:rPr>
              <a:t>“Head” most often means “source” of supply to the body (cf. Eph. 4:15-16; Col. 2:19), or “beginning” like we use “head waters.”</a:t>
            </a:r>
          </a:p>
          <a:p>
            <a:pPr lvl="1"/>
            <a:r>
              <a:rPr lang="en-US" sz="2400" dirty="0" smtClean="0">
                <a:effectLst>
                  <a:outerShdw blurRad="38100" dist="38100" dir="2700000" algn="tl">
                    <a:srgbClr val="000000">
                      <a:alpha val="43137"/>
                    </a:srgbClr>
                  </a:outerShdw>
                </a:effectLst>
              </a:rPr>
              <a:t>“Beginning” also means “source,” “first cause,” or “origin.”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sz="3200" dirty="0" smtClean="0">
                <a:effectLst>
                  <a:outerShdw blurRad="38100" dist="38100" dir="2700000" algn="tl">
                    <a:srgbClr val="000000">
                      <a:alpha val="43137"/>
                    </a:srgbClr>
                  </a:outerShdw>
                </a:effectLst>
              </a:rPr>
              <a:t>Prepositions</a:t>
            </a:r>
            <a:endParaRPr lang="en-US" sz="3200" dirty="0">
              <a:effectLst>
                <a:outerShdw blurRad="38100" dist="38100" dir="2700000" algn="tl">
                  <a:srgbClr val="000000">
                    <a:alpha val="43137"/>
                  </a:srgbClr>
                </a:outerShdw>
              </a:effectLst>
            </a:endParaRPr>
          </a:p>
        </p:txBody>
      </p:sp>
      <p:sp>
        <p:nvSpPr>
          <p:cNvPr id="4" name="Content Placeholder 3"/>
          <p:cNvSpPr>
            <a:spLocks noGrp="1"/>
          </p:cNvSpPr>
          <p:nvPr>
            <p:ph sz="half" idx="2"/>
          </p:nvPr>
        </p:nvSpPr>
        <p:spPr>
          <a:xfrm>
            <a:off x="1371600" y="2819400"/>
            <a:ext cx="3200400" cy="3136900"/>
          </a:xfrm>
        </p:spPr>
        <p:txBody>
          <a:bodyPr>
            <a:normAutofit/>
          </a:bodyPr>
          <a:lstStyle/>
          <a:p>
            <a:r>
              <a:rPr lang="en-US" sz="2800" dirty="0" smtClean="0">
                <a:effectLst>
                  <a:outerShdw blurRad="38100" dist="38100" dir="2700000" algn="tl">
                    <a:srgbClr val="000000">
                      <a:alpha val="43137"/>
                    </a:srgbClr>
                  </a:outerShdw>
                </a:effectLst>
              </a:rPr>
              <a:t>By (or “through”)</a:t>
            </a:r>
          </a:p>
          <a:p>
            <a:r>
              <a:rPr lang="en-US" sz="2800" dirty="0" smtClean="0">
                <a:effectLst>
                  <a:outerShdw blurRad="38100" dist="38100" dir="2700000" algn="tl">
                    <a:srgbClr val="000000">
                      <a:alpha val="43137"/>
                    </a:srgbClr>
                  </a:outerShdw>
                </a:effectLst>
              </a:rPr>
              <a:t>For (or “into”)</a:t>
            </a:r>
          </a:p>
          <a:p>
            <a:r>
              <a:rPr lang="en-US" sz="2800" dirty="0" smtClean="0">
                <a:effectLst>
                  <a:outerShdw blurRad="38100" dist="38100" dir="2700000" algn="tl">
                    <a:srgbClr val="000000">
                      <a:alpha val="43137"/>
                    </a:srgbClr>
                  </a:outerShdw>
                </a:effectLst>
              </a:rPr>
              <a:t>Before</a:t>
            </a:r>
          </a:p>
          <a:p>
            <a:r>
              <a:rPr lang="en-US" sz="2800" dirty="0" smtClean="0">
                <a:effectLst>
                  <a:outerShdw blurRad="38100" dist="38100" dir="2700000" algn="tl">
                    <a:srgbClr val="000000">
                      <a:alpha val="43137"/>
                    </a:srgbClr>
                  </a:outerShdw>
                </a:effectLst>
              </a:rPr>
              <a:t>In</a:t>
            </a:r>
            <a:endParaRPr lang="en-US" sz="2800" dirty="0">
              <a:effectLst>
                <a:outerShdw blurRad="38100" dist="38100" dir="2700000" algn="tl">
                  <a:srgbClr val="000000">
                    <a:alpha val="43137"/>
                  </a:srgbClr>
                </a:outerShdw>
              </a:effectLst>
            </a:endParaRPr>
          </a:p>
        </p:txBody>
      </p:sp>
      <p:sp>
        <p:nvSpPr>
          <p:cNvPr id="5" name="Text Placeholder 4"/>
          <p:cNvSpPr>
            <a:spLocks noGrp="1"/>
          </p:cNvSpPr>
          <p:nvPr>
            <p:ph type="body" sz="quarter" idx="3"/>
          </p:nvPr>
        </p:nvSpPr>
        <p:spPr/>
        <p:txBody>
          <a:bodyPr/>
          <a:lstStyle/>
          <a:p>
            <a:r>
              <a:rPr lang="en-US" sz="3200" dirty="0" smtClean="0">
                <a:effectLst>
                  <a:outerShdw blurRad="38100" dist="38100" dir="2700000" algn="tl">
                    <a:srgbClr val="000000">
                      <a:alpha val="43137"/>
                    </a:srgbClr>
                  </a:outerShdw>
                </a:effectLst>
              </a:rPr>
              <a:t>Nouns/Titles</a:t>
            </a:r>
            <a:endParaRPr lang="en-US" sz="3200" dirty="0">
              <a:effectLst>
                <a:outerShdw blurRad="38100" dist="38100" dir="2700000" algn="tl">
                  <a:srgbClr val="000000">
                    <a:alpha val="43137"/>
                  </a:srgbClr>
                </a:outerShdw>
              </a:effectLst>
            </a:endParaRPr>
          </a:p>
        </p:txBody>
      </p:sp>
      <p:sp>
        <p:nvSpPr>
          <p:cNvPr id="6" name="Content Placeholder 5"/>
          <p:cNvSpPr>
            <a:spLocks noGrp="1"/>
          </p:cNvSpPr>
          <p:nvPr>
            <p:ph sz="quarter" idx="4"/>
          </p:nvPr>
        </p:nvSpPr>
        <p:spPr>
          <a:xfrm>
            <a:off x="5029200" y="2819400"/>
            <a:ext cx="3886200" cy="3581400"/>
          </a:xfrm>
        </p:spPr>
        <p:txBody>
          <a:bodyPr>
            <a:normAutofit/>
          </a:bodyPr>
          <a:lstStyle/>
          <a:p>
            <a:r>
              <a:rPr lang="en-US" sz="2800" dirty="0" smtClean="0">
                <a:effectLst>
                  <a:outerShdw blurRad="38100" dist="38100" dir="2700000" algn="tl">
                    <a:srgbClr val="000000">
                      <a:alpha val="43137"/>
                    </a:srgbClr>
                  </a:outerShdw>
                </a:effectLst>
              </a:rPr>
              <a:t>Firstborn (Preeminent and First from the Dead)</a:t>
            </a:r>
          </a:p>
          <a:p>
            <a:r>
              <a:rPr lang="en-US" sz="2800" dirty="0" smtClean="0">
                <a:effectLst>
                  <a:outerShdw blurRad="38100" dist="38100" dir="2700000" algn="tl">
                    <a:srgbClr val="000000">
                      <a:alpha val="43137"/>
                    </a:srgbClr>
                  </a:outerShdw>
                </a:effectLst>
              </a:rPr>
              <a:t>Head (Source)</a:t>
            </a:r>
          </a:p>
          <a:p>
            <a:r>
              <a:rPr lang="en-US" sz="2800" dirty="0" smtClean="0">
                <a:effectLst>
                  <a:outerShdw blurRad="38100" dist="38100" dir="2700000" algn="tl">
                    <a:srgbClr val="000000">
                      <a:alpha val="43137"/>
                    </a:srgbClr>
                  </a:outerShdw>
                </a:effectLst>
              </a:rPr>
              <a:t>Beginning</a:t>
            </a:r>
            <a:endParaRPr lang="en-US" sz="2800" dirty="0">
              <a:effectLst>
                <a:outerShdw blurRad="38100" dist="38100" dir="2700000" algn="tl">
                  <a:srgbClr val="000000">
                    <a:alpha val="43137"/>
                  </a:srgbClr>
                </a:outerShdw>
              </a:effectLst>
            </a:endParaRPr>
          </a:p>
        </p:txBody>
      </p:sp>
      <p:sp>
        <p:nvSpPr>
          <p:cNvPr id="7"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Do you see anything in particular that we have already read?  </a:t>
            </a:r>
          </a:p>
          <a:p>
            <a:r>
              <a:rPr lang="en-US" sz="2800" dirty="0" smtClean="0">
                <a:effectLst>
                  <a:outerShdw blurRad="38100" dist="38100" dir="2700000" algn="tl">
                    <a:srgbClr val="000000">
                      <a:alpha val="43137"/>
                    </a:srgbClr>
                  </a:outerShdw>
                </a:effectLst>
              </a:rPr>
              <a:t>Maybe from Genesis 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sz="3200" dirty="0" smtClean="0">
                <a:effectLst>
                  <a:outerShdw blurRad="38100" dist="38100" dir="2700000" algn="tl">
                    <a:srgbClr val="000000">
                      <a:alpha val="43137"/>
                    </a:srgbClr>
                  </a:outerShdw>
                </a:effectLst>
              </a:rPr>
              <a:t>Prepositions</a:t>
            </a:r>
            <a:endParaRPr lang="en-US" sz="3200" dirty="0">
              <a:effectLst>
                <a:outerShdw blurRad="38100" dist="38100" dir="2700000" algn="tl">
                  <a:srgbClr val="000000">
                    <a:alpha val="43137"/>
                  </a:srgbClr>
                </a:outerShdw>
              </a:effectLst>
            </a:endParaRPr>
          </a:p>
        </p:txBody>
      </p:sp>
      <p:sp>
        <p:nvSpPr>
          <p:cNvPr id="4" name="Content Placeholder 3"/>
          <p:cNvSpPr>
            <a:spLocks noGrp="1"/>
          </p:cNvSpPr>
          <p:nvPr>
            <p:ph sz="half" idx="2"/>
          </p:nvPr>
        </p:nvSpPr>
        <p:spPr>
          <a:xfrm>
            <a:off x="1371600" y="2819400"/>
            <a:ext cx="3276600" cy="3136900"/>
          </a:xfrm>
        </p:spPr>
        <p:txBody>
          <a:bodyPr>
            <a:normAutofit/>
          </a:bodyPr>
          <a:lstStyle/>
          <a:p>
            <a:r>
              <a:rPr lang="en-US" sz="2800" dirty="0" smtClean="0">
                <a:effectLst>
                  <a:outerShdw blurRad="38100" dist="38100" dir="2700000" algn="tl">
                    <a:srgbClr val="000000">
                      <a:alpha val="43137"/>
                    </a:srgbClr>
                  </a:outerShdw>
                </a:effectLst>
              </a:rPr>
              <a:t>By (or “through”)</a:t>
            </a:r>
          </a:p>
          <a:p>
            <a:r>
              <a:rPr lang="en-US" sz="2800" dirty="0" smtClean="0">
                <a:effectLst>
                  <a:outerShdw blurRad="38100" dist="38100" dir="2700000" algn="tl">
                    <a:srgbClr val="000000">
                      <a:alpha val="43137"/>
                    </a:srgbClr>
                  </a:outerShdw>
                </a:effectLst>
              </a:rPr>
              <a:t>For (or “into”)</a:t>
            </a:r>
          </a:p>
          <a:p>
            <a:r>
              <a:rPr lang="en-US" sz="2800" dirty="0" smtClean="0">
                <a:effectLst>
                  <a:outerShdw blurRad="38100" dist="38100" dir="2700000" algn="tl">
                    <a:srgbClr val="000000">
                      <a:alpha val="43137"/>
                    </a:srgbClr>
                  </a:outerShdw>
                </a:effectLst>
              </a:rPr>
              <a:t>Before</a:t>
            </a:r>
          </a:p>
          <a:p>
            <a:r>
              <a:rPr lang="en-US" sz="2800" dirty="0" smtClean="0">
                <a:solidFill>
                  <a:srgbClr val="FFFF00"/>
                </a:solidFill>
                <a:effectLst>
                  <a:outerShdw blurRad="38100" dist="38100" dir="2700000" algn="tl">
                    <a:srgbClr val="000000">
                      <a:alpha val="43137"/>
                    </a:srgbClr>
                  </a:outerShdw>
                </a:effectLst>
              </a:rPr>
              <a:t>In</a:t>
            </a:r>
            <a:endParaRPr lang="en-US" sz="2800" dirty="0">
              <a:solidFill>
                <a:srgbClr val="FFFF00"/>
              </a:solidFill>
              <a:effectLst>
                <a:outerShdw blurRad="38100" dist="38100" dir="2700000" algn="tl">
                  <a:srgbClr val="000000">
                    <a:alpha val="43137"/>
                  </a:srgbClr>
                </a:outerShdw>
              </a:effectLst>
            </a:endParaRPr>
          </a:p>
        </p:txBody>
      </p:sp>
      <p:sp>
        <p:nvSpPr>
          <p:cNvPr id="5" name="Text Placeholder 4"/>
          <p:cNvSpPr>
            <a:spLocks noGrp="1"/>
          </p:cNvSpPr>
          <p:nvPr>
            <p:ph type="body" sz="quarter" idx="3"/>
          </p:nvPr>
        </p:nvSpPr>
        <p:spPr/>
        <p:txBody>
          <a:bodyPr/>
          <a:lstStyle/>
          <a:p>
            <a:r>
              <a:rPr lang="en-US" sz="3200" dirty="0" smtClean="0">
                <a:effectLst>
                  <a:outerShdw blurRad="38100" dist="38100" dir="2700000" algn="tl">
                    <a:srgbClr val="000000">
                      <a:alpha val="43137"/>
                    </a:srgbClr>
                  </a:outerShdw>
                </a:effectLst>
              </a:rPr>
              <a:t>Nouns/Titles</a:t>
            </a:r>
            <a:endParaRPr lang="en-US" sz="3200" dirty="0">
              <a:effectLst>
                <a:outerShdw blurRad="38100" dist="38100" dir="2700000" algn="tl">
                  <a:srgbClr val="000000">
                    <a:alpha val="43137"/>
                  </a:srgbClr>
                </a:outerShdw>
              </a:effectLst>
            </a:endParaRPr>
          </a:p>
        </p:txBody>
      </p:sp>
      <p:sp>
        <p:nvSpPr>
          <p:cNvPr id="6" name="Content Placeholder 5"/>
          <p:cNvSpPr>
            <a:spLocks noGrp="1"/>
          </p:cNvSpPr>
          <p:nvPr>
            <p:ph sz="quarter" idx="4"/>
          </p:nvPr>
        </p:nvSpPr>
        <p:spPr>
          <a:xfrm>
            <a:off x="5029200" y="2819400"/>
            <a:ext cx="3886200" cy="3581400"/>
          </a:xfrm>
        </p:spPr>
        <p:txBody>
          <a:bodyPr>
            <a:normAutofit/>
          </a:bodyPr>
          <a:lstStyle/>
          <a:p>
            <a:r>
              <a:rPr lang="en-US" sz="2800" dirty="0" smtClean="0">
                <a:effectLst>
                  <a:outerShdw blurRad="38100" dist="38100" dir="2700000" algn="tl">
                    <a:srgbClr val="000000">
                      <a:alpha val="43137"/>
                    </a:srgbClr>
                  </a:outerShdw>
                </a:effectLst>
              </a:rPr>
              <a:t>Firstborn (Preeminent and First from the Dead)</a:t>
            </a:r>
          </a:p>
          <a:p>
            <a:r>
              <a:rPr lang="en-US" sz="2800" dirty="0" smtClean="0">
                <a:effectLst>
                  <a:outerShdw blurRad="38100" dist="38100" dir="2700000" algn="tl">
                    <a:srgbClr val="000000">
                      <a:alpha val="43137"/>
                    </a:srgbClr>
                  </a:outerShdw>
                </a:effectLst>
              </a:rPr>
              <a:t>Head (Source)</a:t>
            </a:r>
          </a:p>
          <a:p>
            <a:r>
              <a:rPr lang="en-US" sz="2800" dirty="0" smtClean="0">
                <a:solidFill>
                  <a:srgbClr val="FFFF00"/>
                </a:solidFill>
                <a:effectLst>
                  <a:outerShdw blurRad="38100" dist="38100" dir="2700000" algn="tl">
                    <a:srgbClr val="000000">
                      <a:alpha val="43137"/>
                    </a:srgbClr>
                  </a:outerShdw>
                </a:effectLst>
              </a:rPr>
              <a:t>Beginning</a:t>
            </a:r>
            <a:endParaRPr lang="en-US" sz="2800" dirty="0">
              <a:solidFill>
                <a:srgbClr val="FFFF00"/>
              </a:solidFill>
              <a:effectLst>
                <a:outerShdw blurRad="38100" dist="38100" dir="2700000" algn="tl">
                  <a:srgbClr val="000000">
                    <a:alpha val="43137"/>
                  </a:srgbClr>
                </a:outerShdw>
              </a:effectLst>
            </a:endParaRPr>
          </a:p>
        </p:txBody>
      </p:sp>
      <p:sp>
        <p:nvSpPr>
          <p:cNvPr id="7"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In Colossians 1:15-18, Paul has done a word study on the first word in the Hebrew Bible: “</a:t>
            </a:r>
            <a:r>
              <a:rPr lang="en-US" sz="2800" dirty="0" err="1" smtClean="0">
                <a:effectLst>
                  <a:outerShdw blurRad="38100" dist="38100" dir="2700000" algn="tl">
                    <a:srgbClr val="000000">
                      <a:alpha val="43137"/>
                    </a:srgbClr>
                  </a:outerShdw>
                </a:effectLst>
              </a:rPr>
              <a:t>Bereshith</a:t>
            </a:r>
            <a:r>
              <a:rPr lang="en-US" sz="2800" dirty="0" smtClean="0">
                <a:effectLst>
                  <a:outerShdw blurRad="38100" dist="38100" dir="2700000" algn="tl">
                    <a:srgbClr val="000000">
                      <a:alpha val="43137"/>
                    </a:srgbClr>
                  </a:outerShdw>
                </a:effectLst>
              </a:rPr>
              <a:t>.”  We translate this as, “In the beginning” (Greek “En </a:t>
            </a:r>
            <a:r>
              <a:rPr lang="en-US" sz="2800" dirty="0" err="1" smtClean="0">
                <a:effectLst>
                  <a:outerShdw blurRad="38100" dist="38100" dir="2700000" algn="tl">
                    <a:srgbClr val="000000">
                      <a:alpha val="43137"/>
                    </a:srgbClr>
                  </a:outerShdw>
                </a:effectLst>
              </a:rPr>
              <a:t>arche</a:t>
            </a:r>
            <a:r>
              <a:rPr lang="en-US" sz="2800" dirty="0" smtClean="0">
                <a:effectLst>
                  <a:outerShdw blurRad="38100" dist="38100" dir="2700000" algn="tl">
                    <a:srgbClr val="000000">
                      <a:alpha val="43137"/>
                    </a:srgbClr>
                  </a:outerShdw>
                </a:effectLst>
              </a:rPr>
              <a:t>.”)</a:t>
            </a:r>
          </a:p>
          <a:p>
            <a:r>
              <a:rPr lang="en-US" sz="2800" dirty="0" smtClean="0">
                <a:effectLst>
                  <a:outerShdw blurRad="38100" dist="38100" dir="2700000" algn="tl">
                    <a:srgbClr val="000000">
                      <a:alpha val="43137"/>
                    </a:srgbClr>
                  </a:outerShdw>
                </a:effectLst>
              </a:rPr>
              <a:t>Paul shows us that in every sense of the preposition (“by, for, before, or in”) and in every sense of the noun (“Firstborn,” “Beginning,” “Head”), Christ is the fulfiller.</a:t>
            </a:r>
          </a:p>
          <a:p>
            <a:r>
              <a:rPr lang="en-US" sz="2800" dirty="0" smtClean="0">
                <a:effectLst>
                  <a:outerShdw blurRad="38100" dist="38100" dir="2700000" algn="tl">
                    <a:srgbClr val="000000">
                      <a:alpha val="43137"/>
                    </a:srgbClr>
                  </a:outerShdw>
                </a:effectLst>
              </a:rPr>
              <a:t>He is the Alpha—the Beginning.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52800" y="1600200"/>
            <a:ext cx="2743200" cy="639762"/>
          </a:xfrm>
        </p:spPr>
        <p:txBody>
          <a:bodyPr/>
          <a:lstStyle/>
          <a:p>
            <a:r>
              <a:rPr lang="en-US" sz="3200" dirty="0" smtClean="0">
                <a:effectLst>
                  <a:outerShdw blurRad="38100" dist="38100" dir="2700000" algn="tl">
                    <a:srgbClr val="000000">
                      <a:alpha val="43137"/>
                    </a:srgbClr>
                  </a:outerShdw>
                </a:effectLst>
              </a:rPr>
              <a:t>Be  -  </a:t>
            </a:r>
            <a:r>
              <a:rPr lang="en-US" sz="3200" dirty="0" err="1" smtClean="0">
                <a:effectLst>
                  <a:outerShdw blurRad="38100" dist="38100" dir="2700000" algn="tl">
                    <a:srgbClr val="000000">
                      <a:alpha val="43137"/>
                    </a:srgbClr>
                  </a:outerShdw>
                </a:effectLst>
              </a:rPr>
              <a:t>Reshith</a:t>
            </a:r>
            <a:endParaRPr lang="en-US" sz="3200" dirty="0">
              <a:effectLst>
                <a:outerShdw blurRad="38100" dist="38100" dir="2700000" algn="tl">
                  <a:srgbClr val="000000">
                    <a:alpha val="43137"/>
                  </a:srgbClr>
                </a:outerShdw>
              </a:effectLst>
            </a:endParaRPr>
          </a:p>
        </p:txBody>
      </p:sp>
      <p:sp>
        <p:nvSpPr>
          <p:cNvPr id="4" name="Content Placeholder 3"/>
          <p:cNvSpPr>
            <a:spLocks noGrp="1"/>
          </p:cNvSpPr>
          <p:nvPr>
            <p:ph sz="half" idx="2"/>
          </p:nvPr>
        </p:nvSpPr>
        <p:spPr>
          <a:xfrm>
            <a:off x="1371600" y="2819400"/>
            <a:ext cx="3276600" cy="3136900"/>
          </a:xfrm>
        </p:spPr>
        <p:txBody>
          <a:bodyPr>
            <a:normAutofit/>
          </a:bodyPr>
          <a:lstStyle/>
          <a:p>
            <a:r>
              <a:rPr lang="en-US" sz="2800" dirty="0" smtClean="0">
                <a:effectLst>
                  <a:outerShdw blurRad="38100" dist="38100" dir="2700000" algn="tl">
                    <a:srgbClr val="000000">
                      <a:alpha val="43137"/>
                    </a:srgbClr>
                  </a:outerShdw>
                </a:effectLst>
              </a:rPr>
              <a:t>By (or “through”)</a:t>
            </a:r>
          </a:p>
          <a:p>
            <a:r>
              <a:rPr lang="en-US" sz="2800" dirty="0" smtClean="0">
                <a:effectLst>
                  <a:outerShdw blurRad="38100" dist="38100" dir="2700000" algn="tl">
                    <a:srgbClr val="000000">
                      <a:alpha val="43137"/>
                    </a:srgbClr>
                  </a:outerShdw>
                </a:effectLst>
              </a:rPr>
              <a:t>For (or “into”)</a:t>
            </a:r>
          </a:p>
          <a:p>
            <a:r>
              <a:rPr lang="en-US" sz="2800" dirty="0" smtClean="0">
                <a:effectLst>
                  <a:outerShdw blurRad="38100" dist="38100" dir="2700000" algn="tl">
                    <a:srgbClr val="000000">
                      <a:alpha val="43137"/>
                    </a:srgbClr>
                  </a:outerShdw>
                </a:effectLst>
              </a:rPr>
              <a:t>Before</a:t>
            </a:r>
          </a:p>
          <a:p>
            <a:r>
              <a:rPr lang="en-US" sz="2800" dirty="0" smtClean="0">
                <a:solidFill>
                  <a:srgbClr val="FFFF00"/>
                </a:solidFill>
                <a:effectLst>
                  <a:outerShdw blurRad="38100" dist="38100" dir="2700000" algn="tl">
                    <a:srgbClr val="000000">
                      <a:alpha val="43137"/>
                    </a:srgbClr>
                  </a:outerShdw>
                </a:effectLst>
              </a:rPr>
              <a:t>In</a:t>
            </a:r>
            <a:endParaRPr lang="en-US" sz="2800" dirty="0">
              <a:solidFill>
                <a:srgbClr val="FFFF00"/>
              </a:solidFill>
              <a:effectLst>
                <a:outerShdw blurRad="38100" dist="38100" dir="2700000" algn="tl">
                  <a:srgbClr val="000000">
                    <a:alpha val="43137"/>
                  </a:srgbClr>
                </a:outerShdw>
              </a:effectLst>
            </a:endParaRPr>
          </a:p>
        </p:txBody>
      </p:sp>
      <p:sp>
        <p:nvSpPr>
          <p:cNvPr id="6" name="Content Placeholder 5"/>
          <p:cNvSpPr>
            <a:spLocks noGrp="1"/>
          </p:cNvSpPr>
          <p:nvPr>
            <p:ph sz="quarter" idx="4"/>
          </p:nvPr>
        </p:nvSpPr>
        <p:spPr>
          <a:xfrm>
            <a:off x="5029200" y="2819400"/>
            <a:ext cx="3886200" cy="3581400"/>
          </a:xfrm>
        </p:spPr>
        <p:txBody>
          <a:bodyPr>
            <a:normAutofit/>
          </a:bodyPr>
          <a:lstStyle/>
          <a:p>
            <a:r>
              <a:rPr lang="en-US" sz="2800" dirty="0" smtClean="0">
                <a:effectLst>
                  <a:outerShdw blurRad="38100" dist="38100" dir="2700000" algn="tl">
                    <a:srgbClr val="000000">
                      <a:alpha val="43137"/>
                    </a:srgbClr>
                  </a:outerShdw>
                </a:effectLst>
              </a:rPr>
              <a:t>Firstborn (Preeminent and First from the Dead)</a:t>
            </a:r>
          </a:p>
          <a:p>
            <a:r>
              <a:rPr lang="en-US" sz="2800" dirty="0" smtClean="0">
                <a:effectLst>
                  <a:outerShdw blurRad="38100" dist="38100" dir="2700000" algn="tl">
                    <a:srgbClr val="000000">
                      <a:alpha val="43137"/>
                    </a:srgbClr>
                  </a:outerShdw>
                </a:effectLst>
              </a:rPr>
              <a:t>Head (Source)</a:t>
            </a:r>
          </a:p>
          <a:p>
            <a:r>
              <a:rPr lang="en-US" sz="2800" dirty="0" smtClean="0">
                <a:solidFill>
                  <a:srgbClr val="FFFF00"/>
                </a:solidFill>
                <a:effectLst>
                  <a:outerShdw blurRad="38100" dist="38100" dir="2700000" algn="tl">
                    <a:srgbClr val="000000">
                      <a:alpha val="43137"/>
                    </a:srgbClr>
                  </a:outerShdw>
                </a:effectLst>
              </a:rPr>
              <a:t>Beginning</a:t>
            </a:r>
            <a:endParaRPr lang="en-US" sz="2800" dirty="0">
              <a:solidFill>
                <a:srgbClr val="FFFF00"/>
              </a:solidFill>
              <a:effectLst>
                <a:outerShdw blurRad="38100" dist="38100" dir="2700000" algn="tl">
                  <a:srgbClr val="000000">
                    <a:alpha val="43137"/>
                  </a:srgbClr>
                </a:outerShdw>
              </a:effectLst>
            </a:endParaRPr>
          </a:p>
        </p:txBody>
      </p:sp>
      <p:sp>
        <p:nvSpPr>
          <p:cNvPr id="7"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9" name="Down Arrow 8"/>
          <p:cNvSpPr/>
          <p:nvPr/>
        </p:nvSpPr>
        <p:spPr>
          <a:xfrm rot="2011653">
            <a:off x="3249777" y="2194968"/>
            <a:ext cx="404177" cy="6040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rot="19618830">
            <a:off x="5765296" y="2194968"/>
            <a:ext cx="404177" cy="6040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Introduction</a:t>
            </a:r>
          </a:p>
          <a:p>
            <a:r>
              <a:rPr lang="en-US" sz="2800" dirty="0" smtClean="0">
                <a:effectLst>
                  <a:outerShdw blurRad="38100" dist="38100" dir="2700000" algn="tl">
                    <a:srgbClr val="000000">
                      <a:alpha val="43137"/>
                    </a:srgbClr>
                  </a:outerShdw>
                </a:effectLst>
              </a:rPr>
              <a:t>Christ “in the middle”</a:t>
            </a:r>
          </a:p>
          <a:p>
            <a:r>
              <a:rPr lang="en-US" sz="2800" dirty="0" smtClean="0">
                <a:effectLst>
                  <a:outerShdw blurRad="38100" dist="38100" dir="2700000" algn="tl">
                    <a:srgbClr val="000000">
                      <a:alpha val="43137"/>
                    </a:srgbClr>
                  </a:outerShdw>
                </a:effectLst>
              </a:rPr>
              <a:t>Revelation 22:13 (cf. Rev. 1:8; 21:6)</a:t>
            </a:r>
          </a:p>
          <a:p>
            <a:r>
              <a:rPr lang="en-US" sz="2800" dirty="0" smtClean="0">
                <a:effectLst>
                  <a:outerShdw blurRad="38100" dist="38100" dir="2700000" algn="tl">
                    <a:srgbClr val="000000">
                      <a:alpha val="43137"/>
                    </a:srgbClr>
                  </a:outerShdw>
                </a:effectLst>
              </a:rPr>
              <a:t>The word “alpha” is not only the first letter of the Greek alphabet, but also represents the first in a series, or the first in priority.</a:t>
            </a:r>
          </a:p>
          <a:p>
            <a:r>
              <a:rPr lang="en-US" sz="2800" dirty="0" smtClean="0">
                <a:effectLst>
                  <a:outerShdw blurRad="38100" dist="38100" dir="2700000" algn="tl">
                    <a:srgbClr val="000000">
                      <a:alpha val="43137"/>
                    </a:srgbClr>
                  </a:outerShdw>
                </a:effectLst>
              </a:rPr>
              <a:t>The phrase “alpha and omega” can also mean “the whole extent of a 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What Paul did not mean.</a:t>
            </a:r>
          </a:p>
          <a:p>
            <a:r>
              <a:rPr lang="en-US" sz="2800" dirty="0" smtClean="0">
                <a:effectLst>
                  <a:outerShdw blurRad="38100" dist="38100" dir="2700000" algn="tl">
                    <a:srgbClr val="000000">
                      <a:alpha val="43137"/>
                    </a:srgbClr>
                  </a:outerShdw>
                </a:effectLst>
              </a:rPr>
              <a:t>John 11:21-27 – “I am the resurrection…”</a:t>
            </a:r>
          </a:p>
          <a:p>
            <a:r>
              <a:rPr lang="en-US" sz="2800" dirty="0" smtClean="0">
                <a:effectLst>
                  <a:outerShdw blurRad="38100" dist="38100" dir="2700000" algn="tl">
                    <a:srgbClr val="000000">
                      <a:alpha val="43137"/>
                    </a:srgbClr>
                  </a:outerShdw>
                </a:effectLst>
              </a:rPr>
              <a:t>That’s good theology!</a:t>
            </a:r>
          </a:p>
          <a:p>
            <a:r>
              <a:rPr lang="en-US" sz="2800" dirty="0" smtClean="0">
                <a:effectLst>
                  <a:outerShdw blurRad="38100" dist="38100" dir="2700000" algn="tl">
                    <a:srgbClr val="000000">
                      <a:alpha val="43137"/>
                    </a:srgbClr>
                  </a:outerShdw>
                </a:effectLst>
              </a:rPr>
              <a:t>Now for the “</a:t>
            </a:r>
            <a:r>
              <a:rPr lang="en-US" sz="2800" dirty="0" err="1" smtClean="0">
                <a:effectLst>
                  <a:outerShdw blurRad="38100" dist="38100" dir="2700000" algn="tl">
                    <a:srgbClr val="000000">
                      <a:alpha val="43137"/>
                    </a:srgbClr>
                  </a:outerShdw>
                </a:effectLst>
              </a:rPr>
              <a:t>practicology</a:t>
            </a:r>
            <a:r>
              <a:rPr lang="en-US" sz="2800" smtClean="0">
                <a:effectLst>
                  <a:outerShdw blurRad="38100" dist="38100" dir="2700000" algn="tl">
                    <a:srgbClr val="000000">
                      <a:alpha val="43137"/>
                    </a:srgbClr>
                  </a:outerShdw>
                </a:effectLst>
              </a:rPr>
              <a:t>”… Christ never stopped being the Alpha.</a:t>
            </a:r>
            <a:endParaRPr lang="en-US" sz="28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C.F. Burney, “Christ as the APXH of Creation,” </a:t>
            </a:r>
            <a:r>
              <a:rPr lang="en-US" sz="2800" i="1" dirty="0" smtClean="0">
                <a:effectLst>
                  <a:outerShdw blurRad="38100" dist="38100" dir="2700000" algn="tl">
                    <a:srgbClr val="000000">
                      <a:alpha val="43137"/>
                    </a:srgbClr>
                  </a:outerShdw>
                </a:effectLst>
              </a:rPr>
              <a:t>Journal of Theological Studies </a:t>
            </a:r>
            <a:r>
              <a:rPr lang="en-US" sz="2800" dirty="0" smtClean="0">
                <a:effectLst>
                  <a:outerShdw blurRad="38100" dist="38100" dir="2700000" algn="tl">
                    <a:srgbClr val="000000">
                      <a:alpha val="43137"/>
                    </a:srgbClr>
                  </a:outerShdw>
                </a:effectLst>
              </a:rPr>
              <a:t>27 (1925-26), 160-177.</a:t>
            </a:r>
          </a:p>
          <a:p>
            <a:r>
              <a:rPr lang="en-US" sz="2800" dirty="0" smtClean="0">
                <a:effectLst>
                  <a:outerShdw blurRad="38100" dist="38100" dir="2700000" algn="tl">
                    <a:srgbClr val="000000">
                      <a:alpha val="43137"/>
                    </a:srgbClr>
                  </a:outerShdw>
                </a:effectLst>
              </a:rPr>
              <a:t>Michael </a:t>
            </a:r>
            <a:r>
              <a:rPr lang="en-US" sz="2800" dirty="0" err="1" smtClean="0">
                <a:effectLst>
                  <a:outerShdw blurRad="38100" dist="38100" dir="2700000" algn="tl">
                    <a:srgbClr val="000000">
                      <a:alpha val="43137"/>
                    </a:srgbClr>
                  </a:outerShdw>
                </a:effectLst>
              </a:rPr>
              <a:t>Svigel</a:t>
            </a:r>
            <a:r>
              <a:rPr lang="en-US" sz="2800" dirty="0" smtClean="0">
                <a:effectLst>
                  <a:outerShdw blurRad="38100" dist="38100" dir="2700000" algn="tl">
                    <a:srgbClr val="000000">
                      <a:alpha val="43137"/>
                    </a:srgbClr>
                  </a:outerShdw>
                </a:effectLst>
              </a:rPr>
              <a:t>, “Christ as the A</a:t>
            </a:r>
            <a:r>
              <a:rPr lang="el-GR" sz="2800" dirty="0" smtClean="0">
                <a:effectLst>
                  <a:outerShdw blurRad="38100" dist="38100" dir="2700000" algn="tl">
                    <a:srgbClr val="000000">
                      <a:alpha val="43137"/>
                    </a:srgbClr>
                  </a:outerShdw>
                </a:effectLst>
              </a:rPr>
              <a:t>ρχὴ</a:t>
            </a:r>
            <a:r>
              <a:rPr lang="en-US" sz="2800" dirty="0" smtClean="0">
                <a:effectLst>
                  <a:outerShdw blurRad="38100" dist="38100" dir="2700000" algn="tl">
                    <a:srgbClr val="000000">
                      <a:alpha val="43137"/>
                    </a:srgbClr>
                  </a:outerShdw>
                </a:effectLst>
              </a:rPr>
              <a:t> in Revelation 3:14,” </a:t>
            </a:r>
            <a:r>
              <a:rPr lang="en-US" sz="2800" i="1" dirty="0" err="1" smtClean="0">
                <a:effectLst>
                  <a:outerShdw blurRad="38100" dist="38100" dir="2700000" algn="tl">
                    <a:srgbClr val="000000">
                      <a:alpha val="43137"/>
                    </a:srgbClr>
                  </a:outerShdw>
                </a:effectLst>
              </a:rPr>
              <a:t>Bibleotheca</a:t>
            </a:r>
            <a:r>
              <a:rPr lang="en-US" sz="2800" i="1" dirty="0" smtClean="0">
                <a:effectLst>
                  <a:outerShdw blurRad="38100" dist="38100" dir="2700000" algn="tl">
                    <a:srgbClr val="000000">
                      <a:alpha val="43137"/>
                    </a:srgbClr>
                  </a:outerShdw>
                </a:effectLst>
              </a:rPr>
              <a:t> Sacra </a:t>
            </a:r>
            <a:r>
              <a:rPr lang="en-US" sz="2800" dirty="0" smtClean="0">
                <a:effectLst>
                  <a:outerShdw blurRad="38100" dist="38100" dir="2700000" algn="tl">
                    <a:srgbClr val="000000">
                      <a:alpha val="43137"/>
                    </a:srgbClr>
                  </a:outerShdw>
                </a:effectLst>
              </a:rPr>
              <a:t>161 (April-June 2004) 215-31.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953000"/>
          </a:xfrm>
        </p:spPr>
        <p:txBody>
          <a:bodyPr>
            <a:noAutofit/>
          </a:bodyPr>
          <a:lstStyle/>
          <a:p>
            <a:r>
              <a:rPr lang="en-US" sz="2800" dirty="0" smtClean="0">
                <a:effectLst>
                  <a:outerShdw blurRad="38100" dist="38100" dir="2700000" algn="tl">
                    <a:srgbClr val="000000">
                      <a:alpha val="43137"/>
                    </a:srgbClr>
                  </a:outerShdw>
                </a:effectLst>
              </a:rPr>
              <a:t>Genesis 1:1; Is. 48:12-13</a:t>
            </a:r>
          </a:p>
          <a:p>
            <a:r>
              <a:rPr lang="en-US" sz="2800" dirty="0" smtClean="0">
                <a:effectLst>
                  <a:outerShdw blurRad="38100" dist="38100" dir="2700000" algn="tl">
                    <a:srgbClr val="000000">
                      <a:alpha val="43137"/>
                    </a:srgbClr>
                  </a:outerShdw>
                </a:effectLst>
              </a:rPr>
              <a:t>Cosmological Argument for the Existence of God</a:t>
            </a:r>
          </a:p>
          <a:p>
            <a:r>
              <a:rPr lang="en-US" sz="2800" dirty="0" smtClean="0">
                <a:effectLst>
                  <a:outerShdw blurRad="38100" dist="38100" dir="2700000" algn="tl">
                    <a:srgbClr val="000000">
                      <a:alpha val="43137"/>
                    </a:srgbClr>
                  </a:outerShdw>
                </a:effectLst>
              </a:rPr>
              <a:t>Era of the Glimpse of God (expanding universe from a beginning verifies Genesis 1:1)</a:t>
            </a:r>
          </a:p>
          <a:p>
            <a:r>
              <a:rPr lang="en-US" sz="2800" dirty="0" smtClean="0">
                <a:effectLst>
                  <a:outerShdw blurRad="38100" dist="38100" dir="2700000" algn="tl">
                    <a:srgbClr val="000000">
                      <a:alpha val="43137"/>
                    </a:srgbClr>
                  </a:outerShdw>
                </a:effectLst>
              </a:rPr>
              <a:t>Nothing comes from nothing, so there had to be a First Cause.</a:t>
            </a:r>
          </a:p>
          <a:p>
            <a:r>
              <a:rPr lang="en-US" sz="2800" dirty="0" smtClean="0">
                <a:effectLst>
                  <a:outerShdw blurRad="38100" dist="38100" dir="2700000" algn="tl">
                    <a:srgbClr val="000000">
                      <a:alpha val="43137"/>
                    </a:srgbClr>
                  </a:outerShdw>
                </a:effectLst>
              </a:rPr>
              <a:t>Here’s the way Martin Luther put it:</a:t>
            </a:r>
          </a:p>
          <a:p>
            <a:pPr lvl="1"/>
            <a:r>
              <a:rPr lang="en-US" sz="2400" dirty="0" smtClean="0">
                <a:effectLst>
                  <a:outerShdw blurRad="38100" dist="38100" dir="2700000" algn="tl">
                    <a:srgbClr val="000000">
                      <a:alpha val="43137"/>
                    </a:srgbClr>
                  </a:outerShdw>
                </a:effectLst>
              </a:rPr>
              <a:t>“God created the world out of nothing; so as long as we are nothing, he can make something out of 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Proverbs 8:22-31</a:t>
            </a:r>
          </a:p>
          <a:p>
            <a:r>
              <a:rPr lang="en-US" sz="2800" dirty="0" smtClean="0">
                <a:effectLst>
                  <a:outerShdw blurRad="38100" dist="38100" dir="2700000" algn="tl">
                    <a:srgbClr val="000000">
                      <a:alpha val="43137"/>
                    </a:srgbClr>
                  </a:outerShdw>
                </a:effectLst>
              </a:rPr>
              <a:t>John 1:1-3</a:t>
            </a:r>
          </a:p>
          <a:p>
            <a:r>
              <a:rPr lang="en-US" sz="2800" dirty="0" smtClean="0">
                <a:effectLst>
                  <a:outerShdw blurRad="38100" dist="38100" dir="2700000" algn="tl">
                    <a:srgbClr val="000000">
                      <a:alpha val="43137"/>
                    </a:srgbClr>
                  </a:outerShdw>
                </a:effectLst>
              </a:rPr>
              <a:t>Revelation 3:14 (the “ruler” or “first cause”)</a:t>
            </a:r>
          </a:p>
          <a:p>
            <a:r>
              <a:rPr lang="en-US" sz="2800" dirty="0" smtClean="0">
                <a:effectLst>
                  <a:outerShdw blurRad="38100" dist="38100" dir="2700000" algn="tl">
                    <a:srgbClr val="000000">
                      <a:alpha val="43137"/>
                    </a:srgbClr>
                  </a:outerShdw>
                </a:effectLst>
              </a:rPr>
              <a:t>The Greek word “beginning” (</a:t>
            </a:r>
            <a:r>
              <a:rPr lang="en-US" sz="2800" dirty="0" err="1" smtClean="0">
                <a:effectLst>
                  <a:outerShdw blurRad="38100" dist="38100" dir="2700000" algn="tl">
                    <a:srgbClr val="000000">
                      <a:alpha val="43137"/>
                    </a:srgbClr>
                  </a:outerShdw>
                </a:effectLst>
              </a:rPr>
              <a:t>arche</a:t>
            </a:r>
            <a:r>
              <a:rPr lang="en-US" sz="2800" dirty="0" smtClean="0">
                <a:effectLst>
                  <a:outerShdw blurRad="38100" dist="38100" dir="2700000" algn="tl">
                    <a:srgbClr val="000000">
                      <a:alpha val="43137"/>
                    </a:srgbClr>
                  </a:outerShdw>
                </a:effectLst>
              </a:rPr>
              <a:t>) can mean in such contexts the “supreme ruler” or “first cause/source.”   (In this latter sense it is used synonymously with the word “head” (</a:t>
            </a:r>
            <a:r>
              <a:rPr lang="en-US" sz="2800" dirty="0" err="1" smtClean="0">
                <a:effectLst>
                  <a:outerShdw blurRad="38100" dist="38100" dir="2700000" algn="tl">
                    <a:srgbClr val="000000">
                      <a:alpha val="43137"/>
                    </a:srgbClr>
                  </a:outerShdw>
                </a:effectLst>
              </a:rPr>
              <a:t>kephali</a:t>
            </a:r>
            <a:r>
              <a:rPr lang="en-US" sz="2800" dirty="0" smtClean="0">
                <a:effectLst>
                  <a:outerShdw blurRad="38100" dist="38100" dir="2700000" algn="tl">
                    <a:srgbClr val="000000">
                      <a:alpha val="43137"/>
                    </a:srgbClr>
                  </a:outerShdw>
                </a:effectLst>
              </a:rPr>
              <a:t>).</a:t>
            </a:r>
          </a:p>
          <a:p>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He is the image of the invisible God, the firstborn over all creation.  For by him all things were created: things in heaven and on earth, visible and invisible, whether thrones or powers or rulers or authorities; all things were created by him and for him.  He is before all things, and in him all things hold together.  And he is the head of the body, the church; he is the beginning and the firstborn from among the dead, so that in everything he might have the supremacy.</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He is the image of the invisible God, the firstborn over all creation.  For by him all things were created: things in heaven and on earth, visible and invisible, whether thrones or powers or rulers or authorities; all things were created by him and for him.  He is before all things, and in him all things hold together.  And he is the head of the body, the church; he is the beginning and the firstborn from among the dead, </a:t>
            </a:r>
            <a:r>
              <a:rPr lang="en-US" sz="2800" dirty="0" smtClean="0">
                <a:solidFill>
                  <a:srgbClr val="FFFF00"/>
                </a:solidFill>
                <a:effectLst>
                  <a:outerShdw blurRad="38100" dist="38100" dir="2700000" algn="tl">
                    <a:srgbClr val="000000">
                      <a:alpha val="43137"/>
                    </a:srgbClr>
                  </a:outerShdw>
                </a:effectLst>
              </a:rPr>
              <a:t>so that in everything he might have the supremacy</a:t>
            </a:r>
            <a:r>
              <a:rPr lang="en-US" sz="2800" dirty="0" smtClean="0">
                <a:effectLst>
                  <a:outerShdw blurRad="38100" dist="38100" dir="2700000" algn="tl">
                    <a:srgbClr val="000000">
                      <a:alpha val="43137"/>
                    </a:srgbClr>
                  </a:outerShdw>
                </a:effectLst>
              </a:rPr>
              <a:t>.</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“Supremacy” does not mean the “high and mighty dictator,” but the one who is preeminent or first in everything.</a:t>
            </a:r>
          </a:p>
          <a:p>
            <a:r>
              <a:rPr lang="en-US" sz="2800" dirty="0" smtClean="0">
                <a:effectLst>
                  <a:outerShdw blurRad="38100" dist="38100" dir="2700000" algn="tl">
                    <a:srgbClr val="000000">
                      <a:alpha val="43137"/>
                    </a:srgbClr>
                  </a:outerShdw>
                </a:effectLst>
              </a:rPr>
              <a:t>The passage focuses on the honor due Christ as the “first cause” (or “origin”) and sustainer of all creation.</a:t>
            </a:r>
          </a:p>
          <a:p>
            <a:r>
              <a:rPr lang="en-US" sz="2800" dirty="0" smtClean="0">
                <a:effectLst>
                  <a:outerShdw blurRad="38100" dist="38100" dir="2700000" algn="tl">
                    <a:srgbClr val="000000">
                      <a:alpha val="43137"/>
                    </a:srgbClr>
                  </a:outerShdw>
                </a:effectLst>
              </a:rPr>
              <a:t>Let’s see what Paul says about creation.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He is the image of the invisible God, the firstborn over all </a:t>
            </a:r>
            <a:r>
              <a:rPr lang="en-US" sz="2800" dirty="0" smtClean="0">
                <a:solidFill>
                  <a:srgbClr val="FFFF00"/>
                </a:solidFill>
                <a:effectLst>
                  <a:outerShdw blurRad="38100" dist="38100" dir="2700000" algn="tl">
                    <a:srgbClr val="000000">
                      <a:alpha val="43137"/>
                    </a:srgbClr>
                  </a:outerShdw>
                </a:effectLst>
              </a:rPr>
              <a:t>creation</a:t>
            </a:r>
            <a:r>
              <a:rPr lang="en-US" sz="2800" dirty="0" smtClean="0">
                <a:effectLst>
                  <a:outerShdw blurRad="38100" dist="38100" dir="2700000" algn="tl">
                    <a:srgbClr val="000000">
                      <a:alpha val="43137"/>
                    </a:srgbClr>
                  </a:outerShdw>
                </a:effectLst>
              </a:rPr>
              <a:t>.  For by him </a:t>
            </a:r>
            <a:r>
              <a:rPr lang="en-US" sz="2800" dirty="0" smtClean="0">
                <a:solidFill>
                  <a:srgbClr val="FFFF00"/>
                </a:solidFill>
                <a:effectLst>
                  <a:outerShdw blurRad="38100" dist="38100" dir="2700000" algn="tl">
                    <a:srgbClr val="000000">
                      <a:alpha val="43137"/>
                    </a:srgbClr>
                  </a:outerShdw>
                </a:effectLst>
              </a:rPr>
              <a:t>all things were created</a:t>
            </a:r>
            <a:r>
              <a:rPr lang="en-US" sz="2800" dirty="0" smtClean="0">
                <a:effectLst>
                  <a:outerShdw blurRad="38100" dist="38100" dir="2700000" algn="tl">
                    <a:srgbClr val="000000">
                      <a:alpha val="43137"/>
                    </a:srgbClr>
                  </a:outerShdw>
                </a:effectLst>
              </a:rPr>
              <a:t>: </a:t>
            </a:r>
            <a:r>
              <a:rPr lang="en-US" sz="2800" dirty="0" smtClean="0">
                <a:solidFill>
                  <a:srgbClr val="FFFF00"/>
                </a:solidFill>
                <a:effectLst>
                  <a:outerShdw blurRad="38100" dist="38100" dir="2700000" algn="tl">
                    <a:srgbClr val="000000">
                      <a:alpha val="43137"/>
                    </a:srgbClr>
                  </a:outerShdw>
                </a:effectLst>
              </a:rPr>
              <a:t>things in heaven and on earth</a:t>
            </a:r>
            <a:r>
              <a:rPr lang="en-US" sz="2800" dirty="0" smtClean="0">
                <a:effectLst>
                  <a:outerShdw blurRad="38100" dist="38100" dir="2700000" algn="tl">
                    <a:srgbClr val="000000">
                      <a:alpha val="43137"/>
                    </a:srgbClr>
                  </a:outerShdw>
                </a:effectLst>
              </a:rPr>
              <a:t>, visible and invisible, whether thrones or powers or rulers or authorities; </a:t>
            </a:r>
            <a:r>
              <a:rPr lang="en-US" sz="2800" dirty="0" smtClean="0">
                <a:solidFill>
                  <a:srgbClr val="FFFF00"/>
                </a:solidFill>
                <a:effectLst>
                  <a:outerShdw blurRad="38100" dist="38100" dir="2700000" algn="tl">
                    <a:srgbClr val="000000">
                      <a:alpha val="43137"/>
                    </a:srgbClr>
                  </a:outerShdw>
                </a:effectLst>
              </a:rPr>
              <a:t>all things were created</a:t>
            </a:r>
            <a:r>
              <a:rPr lang="en-US" sz="2800" dirty="0" smtClean="0">
                <a:effectLst>
                  <a:outerShdw blurRad="38100" dist="38100" dir="2700000" algn="tl">
                    <a:srgbClr val="000000">
                      <a:alpha val="43137"/>
                    </a:srgbClr>
                  </a:outerShdw>
                </a:effectLst>
              </a:rPr>
              <a:t> by him and for him.  He is </a:t>
            </a:r>
            <a:r>
              <a:rPr lang="en-US" sz="2800" dirty="0" smtClean="0">
                <a:solidFill>
                  <a:srgbClr val="FFFF00"/>
                </a:solidFill>
                <a:effectLst>
                  <a:outerShdw blurRad="38100" dist="38100" dir="2700000" algn="tl">
                    <a:srgbClr val="000000">
                      <a:alpha val="43137"/>
                    </a:srgbClr>
                  </a:outerShdw>
                </a:effectLst>
              </a:rPr>
              <a:t>before all things</a:t>
            </a:r>
            <a:r>
              <a:rPr lang="en-US" sz="2800" dirty="0" smtClean="0">
                <a:effectLst>
                  <a:outerShdw blurRad="38100" dist="38100" dir="2700000" algn="tl">
                    <a:srgbClr val="000000">
                      <a:alpha val="43137"/>
                    </a:srgbClr>
                  </a:outerShdw>
                </a:effectLst>
              </a:rPr>
              <a:t>, and in him </a:t>
            </a:r>
            <a:r>
              <a:rPr lang="en-US" sz="2800" dirty="0" smtClean="0">
                <a:solidFill>
                  <a:srgbClr val="FFFF00"/>
                </a:solidFill>
                <a:effectLst>
                  <a:outerShdw blurRad="38100" dist="38100" dir="2700000" algn="tl">
                    <a:srgbClr val="000000">
                      <a:alpha val="43137"/>
                    </a:srgbClr>
                  </a:outerShdw>
                </a:effectLst>
              </a:rPr>
              <a:t>all things hold together</a:t>
            </a:r>
            <a:r>
              <a:rPr lang="en-US" sz="2800" dirty="0" smtClean="0">
                <a:effectLst>
                  <a:outerShdw blurRad="38100" dist="38100" dir="2700000" algn="tl">
                    <a:srgbClr val="000000">
                      <a:alpha val="43137"/>
                    </a:srgbClr>
                  </a:outerShdw>
                </a:effectLst>
              </a:rPr>
              <a:t>.  And he is the head of the body, the church; he is the beginning and the firstborn from among the dead, so that in everything he might have the supremacy.</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—Colossians 1:15-18</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368" y="381000"/>
            <a:ext cx="5681265" cy="838200"/>
          </a:xfrm>
        </p:spPr>
        <p:txBody>
          <a:bodyPr/>
          <a:lstStyle/>
          <a:p>
            <a:r>
              <a:rPr lang="en-US" dirty="0" smtClean="0">
                <a:effectLst>
                  <a:outerShdw blurRad="38100" dist="38100" dir="2700000" algn="tl">
                    <a:srgbClr val="000000">
                      <a:alpha val="43137"/>
                    </a:srgbClr>
                  </a:outerShdw>
                </a:effectLst>
              </a:rPr>
              <a:t>Christ as the Alpha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09600" y="1524000"/>
            <a:ext cx="7924800" cy="4419600"/>
          </a:xfrm>
        </p:spPr>
        <p:txBody>
          <a:bodyPr>
            <a:noAutofit/>
          </a:bodyPr>
          <a:lstStyle/>
          <a:p>
            <a:r>
              <a:rPr lang="en-US" sz="2800" dirty="0" smtClean="0">
                <a:effectLst>
                  <a:outerShdw blurRad="38100" dist="38100" dir="2700000" algn="tl">
                    <a:srgbClr val="000000">
                      <a:alpha val="43137"/>
                    </a:srgbClr>
                  </a:outerShdw>
                </a:effectLst>
              </a:rPr>
              <a:t>Now notice the prepositional phrases showing Christ’s relationship to created things.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irelight">
  <a:themeElements>
    <a:clrScheme name="Moonlight">
      <a:dk1>
        <a:srgbClr val="595959"/>
      </a:dk1>
      <a:lt1>
        <a:srgbClr val="FFFFFF"/>
      </a:lt1>
      <a:dk2>
        <a:srgbClr val="2AB7FF"/>
      </a:dk2>
      <a:lt2>
        <a:srgbClr val="DBE5F1"/>
      </a:lt2>
      <a:accent1>
        <a:srgbClr val="20378C"/>
      </a:accent1>
      <a:accent2>
        <a:srgbClr val="A20000"/>
      </a:accent2>
      <a:accent3>
        <a:srgbClr val="534088"/>
      </a:accent3>
      <a:accent4>
        <a:srgbClr val="2D9123"/>
      </a:accent4>
      <a:accent5>
        <a:srgbClr val="7E2C80"/>
      </a:accent5>
      <a:accent6>
        <a:srgbClr val="4A4EC5"/>
      </a:accent6>
      <a:hlink>
        <a:srgbClr val="BBECFF"/>
      </a:hlink>
      <a:folHlink>
        <a:srgbClr val="DDDDDD"/>
      </a:folHlink>
    </a:clrScheme>
    <a:fontScheme name="Firelight">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irelight">
      <a:fillStyleLst>
        <a:solidFill>
          <a:schemeClr val="phClr"/>
        </a:solidFill>
        <a:gradFill rotWithShape="1">
          <a:gsLst>
            <a:gs pos="0">
              <a:schemeClr val="phClr">
                <a:tint val="80000"/>
                <a:satMod val="150000"/>
              </a:schemeClr>
            </a:gs>
            <a:gs pos="100000">
              <a:schemeClr val="phClr">
                <a:tint val="100000"/>
                <a:shade val="80000"/>
                <a:satMod val="150000"/>
              </a:schemeClr>
            </a:gs>
          </a:gsLst>
          <a:lin ang="16200000" scaled="1"/>
        </a:gradFill>
        <a:gradFill rotWithShape="1">
          <a:gsLst>
            <a:gs pos="0">
              <a:schemeClr val="phClr">
                <a:shade val="40000"/>
                <a:satMod val="130000"/>
              </a:schemeClr>
            </a:gs>
            <a:gs pos="80000">
              <a:schemeClr val="phClr">
                <a:shade val="93000"/>
                <a:satMod val="130000"/>
              </a:schemeClr>
            </a:gs>
            <a:gs pos="100000">
              <a:schemeClr val="phClr">
                <a:shade val="94000"/>
                <a:satMod val="135000"/>
              </a:schemeClr>
            </a:gs>
          </a:gsLst>
          <a:path path="circle">
            <a:fillToRect l="25000" t="100000" r="100000" b="100000"/>
          </a:path>
        </a:gradFill>
      </a:fillStyleLst>
      <a:lnStyleLst>
        <a:ln w="12700" cap="flat" cmpd="sng" algn="ctr">
          <a:solidFill>
            <a:schemeClr val="phClr">
              <a:shade val="95000"/>
              <a:satMod val="105000"/>
            </a:schemeClr>
          </a:solidFill>
          <a:prstDash val="solid"/>
        </a:ln>
        <a:ln w="38100" cap="flat" cmpd="sng" algn="ctr">
          <a:solidFill>
            <a:schemeClr val="phClr">
              <a:shade val="95000"/>
              <a:alpha val="90000"/>
            </a:schemeClr>
          </a:solidFill>
          <a:prstDash val="solid"/>
        </a:ln>
        <a:ln w="76200" cap="flat" cmpd="sng" algn="ctr">
          <a:solidFill>
            <a:schemeClr val="phClr">
              <a:shade val="95000"/>
              <a:alpha val="50000"/>
            </a:schemeClr>
          </a:solidFill>
          <a:prstDash val="solid"/>
        </a:ln>
      </a:lnStyleLst>
      <a:effectStyleLst>
        <a:effectStyle>
          <a:effectLst>
            <a:innerShdw blurRad="63500">
              <a:srgbClr val="000000">
                <a:alpha val="60000"/>
              </a:srgbClr>
            </a:innerShdw>
          </a:effectLst>
        </a:effectStyle>
        <a:effectStyle>
          <a:effectLst>
            <a:innerShdw blurRad="63500">
              <a:srgbClr val="000000">
                <a:alpha val="50000"/>
              </a:srgbClr>
            </a:innerShdw>
            <a:outerShdw blurRad="76200" dist="38100" sx="101000" sy="101000" rotWithShape="0">
              <a:srgbClr val="000000">
                <a:alpha val="60000"/>
              </a:srgbClr>
            </a:outerShdw>
          </a:effectLst>
        </a:effectStyle>
        <a:effectStyle>
          <a:effectLst>
            <a:innerShdw blurRad="63500">
              <a:srgbClr val="000000">
                <a:alpha val="50000"/>
              </a:srgbClr>
            </a:innerShdw>
          </a:effectLst>
          <a:scene3d>
            <a:camera prst="orthographicFront">
              <a:rot lat="0" lon="0" rev="0"/>
            </a:camera>
            <a:lightRig rig="balanced" dir="t">
              <a:rot lat="0" lon="0" rev="4200000"/>
            </a:lightRig>
          </a:scene3d>
          <a:sp3d prstMaterial="softmetal">
            <a:bevelT w="63500" h="25400" prst="softRound"/>
          </a:sp3d>
        </a:effectStyle>
      </a:effectStyleLst>
      <a:bgFillStyleLst>
        <a:solidFill>
          <a:schemeClr val="phClr"/>
        </a:solidFill>
        <a:gradFill rotWithShape="1">
          <a:gsLst>
            <a:gs pos="0">
              <a:schemeClr val="accent1">
                <a:shade val="45000"/>
                <a:satMod val="125000"/>
              </a:schemeClr>
            </a:gs>
            <a:gs pos="100000">
              <a:schemeClr val="phClr">
                <a:shade val="55000"/>
                <a:satMod val="125000"/>
              </a:schemeClr>
            </a:gs>
          </a:gsLst>
          <a:lin ang="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Firelight</Template>
  <TotalTime>2351</TotalTime>
  <Words>1591</Words>
  <Application>Microsoft Office PowerPoint</Application>
  <PresentationFormat>On-screen Show (4:3)</PresentationFormat>
  <Paragraphs>105</Paragraphs>
  <Slides>21</Slides>
  <Notes>3</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Firelight</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lpstr>Christ as the Alpha</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Christ as the Alpha</dc:title>
  <dc:creator>Randy Colver</dc:creator>
  <cp:lastModifiedBy>Randy Colver</cp:lastModifiedBy>
  <cp:revision>57</cp:revision>
  <dcterms:created xsi:type="dcterms:W3CDTF">2013-07-07T01:02:19Z</dcterms:created>
  <dcterms:modified xsi:type="dcterms:W3CDTF">2013-07-27T15:47:28Z</dcterms:modified>
</cp:coreProperties>
</file>