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335" r:id="rId8"/>
    <p:sldId id="336" r:id="rId9"/>
    <p:sldId id="337" r:id="rId10"/>
    <p:sldId id="338" r:id="rId11"/>
    <p:sldId id="341" r:id="rId12"/>
    <p:sldId id="339" r:id="rId13"/>
    <p:sldId id="340" r:id="rId14"/>
    <p:sldId id="342" r:id="rId15"/>
    <p:sldId id="26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1" d="100"/>
          <a:sy n="51" d="100"/>
        </p:scale>
        <p:origin x="-102" y="-3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9/30/2015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9/30/2015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9/30/2015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9/30/2015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9/30/2015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9/30/2015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9/30/2015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9/30/2015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9/30/2015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9/30/2015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9/30/2015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9/30/2015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smtClean="0"/>
              <a:t>Five Agreements that Produce Powerful Teams</a:t>
            </a:r>
            <a:endParaRPr lang="en-US" dirty="0" smtClean="0"/>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a:bodyPr>
          <a:lstStyle/>
          <a:p>
            <a:pPr marL="916686" lvl="1" indent="-514350">
              <a:buFont typeface="+mj-lt"/>
              <a:buAutoNum type="arabicPeriod" startAt="5"/>
            </a:pPr>
            <a:r>
              <a:rPr lang="en-US" dirty="0" smtClean="0"/>
              <a:t>Realism – to be able to set reasonable goals.</a:t>
            </a:r>
          </a:p>
          <a:p>
            <a:pPr marL="916686" lvl="1" indent="-514350">
              <a:buFont typeface="+mj-lt"/>
              <a:buAutoNum type="arabicPeriod" startAt="5"/>
            </a:pPr>
            <a:r>
              <a:rPr lang="en-US" dirty="0" smtClean="0"/>
              <a:t>Appetite for learning – Luke 2:52 – Jesus increased in wisdom, favor and stature with God and man</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a:bodyPr>
          <a:lstStyle/>
          <a:p>
            <a:r>
              <a:rPr lang="en-US" dirty="0" smtClean="0"/>
              <a:t>Understand how people think and feel.  “Know them which labor among you.”  Be able to define, “This is who we are.”  </a:t>
            </a:r>
            <a:endParaRPr lang="en-US" dirty="0" smtClean="0"/>
          </a:p>
          <a:p>
            <a:r>
              <a:rPr lang="en-US" dirty="0" smtClean="0"/>
              <a:t>How </a:t>
            </a:r>
            <a:r>
              <a:rPr lang="en-US" dirty="0" smtClean="0"/>
              <a:t>they work together determines the results.  Determine what mission-critical tradeoffs can be made.  </a:t>
            </a:r>
            <a:endParaRPr lang="en-US" dirty="0" smtClean="0"/>
          </a:p>
          <a:p>
            <a:r>
              <a:rPr lang="en-US" dirty="0" smtClean="0"/>
              <a:t>L</a:t>
            </a:r>
            <a:r>
              <a:rPr lang="en-US" dirty="0" smtClean="0"/>
              <a:t>eaders </a:t>
            </a:r>
            <a:r>
              <a:rPr lang="en-US" dirty="0" smtClean="0"/>
              <a:t>make things simple.  Actively shape the behaviors that are displayed in making those decisions.</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a:bodyPr>
          <a:lstStyle/>
          <a:p>
            <a:r>
              <a:rPr lang="en-US" dirty="0" smtClean="0"/>
              <a:t>Some are just driving personal agendas.  If leaders can’t set their egos aside, then they won’t accomplish the goal.  Make sure right behaviors are taking place.</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lnSpcReduction="10000"/>
          </a:bodyPr>
          <a:lstStyle/>
          <a:p>
            <a:r>
              <a:rPr lang="en-US" dirty="0" smtClean="0"/>
              <a:t>There are some non-negotiable criteria for developing a team of leaders.  Know the person and what each job requires to succeed.  Define these non-</a:t>
            </a:r>
            <a:r>
              <a:rPr lang="en-US" dirty="0" err="1" smtClean="0"/>
              <a:t>negotiables</a:t>
            </a:r>
            <a:r>
              <a:rPr lang="en-US" dirty="0" smtClean="0"/>
              <a:t> that cannot be compromised</a:t>
            </a:r>
            <a:r>
              <a:rPr lang="en-US" dirty="0" smtClean="0"/>
              <a:t>.</a:t>
            </a:r>
          </a:p>
          <a:p>
            <a:r>
              <a:rPr lang="en-US" dirty="0" smtClean="0"/>
              <a:t>Teams in alignment are the most </a:t>
            </a:r>
            <a:r>
              <a:rPr lang="en-US" dirty="0" smtClean="0"/>
              <a:t>powerful (see Deut</a:t>
            </a:r>
            <a:r>
              <a:rPr lang="en-US" dirty="0" smtClean="0"/>
              <a:t>. </a:t>
            </a:r>
            <a:r>
              <a:rPr lang="en-US" dirty="0" smtClean="0"/>
              <a:t>32:30).  </a:t>
            </a:r>
            <a:r>
              <a:rPr lang="en-US" dirty="0" smtClean="0"/>
              <a:t>Release informed and empowered servant leaders.  </a:t>
            </a:r>
            <a:endParaRPr lang="en-US" dirty="0" smtClean="0"/>
          </a:p>
          <a:p>
            <a:r>
              <a:rPr lang="en-US" dirty="0" smtClean="0"/>
              <a:t>The </a:t>
            </a:r>
            <a:r>
              <a:rPr lang="en-US" dirty="0" smtClean="0"/>
              <a:t>goal of a team is not just agreement, but alignment around a clear, common purpose.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fontScale="92500" lnSpcReduction="10000"/>
          </a:bodyPr>
          <a:lstStyle/>
          <a:p>
            <a:r>
              <a:rPr lang="en-US" dirty="0" smtClean="0"/>
              <a:t>Here are five </a:t>
            </a:r>
            <a:r>
              <a:rPr lang="en-US" dirty="0" smtClean="0"/>
              <a:t>agreements that lead to alignment</a:t>
            </a:r>
            <a:r>
              <a:rPr lang="en-US" dirty="0" smtClean="0"/>
              <a:t>:</a:t>
            </a:r>
          </a:p>
          <a:p>
            <a:pPr marL="916686" lvl="1" indent="-514350">
              <a:buFont typeface="+mj-lt"/>
              <a:buAutoNum type="arabicPeriod"/>
            </a:pPr>
            <a:r>
              <a:rPr lang="en-US" dirty="0" smtClean="0"/>
              <a:t>It’s clear—“I understand it.”  Don’t assume that the mission is clear.</a:t>
            </a:r>
          </a:p>
          <a:p>
            <a:pPr marL="916686" lvl="1" indent="-514350">
              <a:buFont typeface="+mj-lt"/>
              <a:buAutoNum type="arabicPeriod"/>
            </a:pPr>
            <a:r>
              <a:rPr lang="en-US" dirty="0" smtClean="0"/>
              <a:t>The mission and purpose is relevant—“I want it.”  People should be passionate about your mission.</a:t>
            </a:r>
          </a:p>
          <a:p>
            <a:pPr marL="916686" lvl="1" indent="-514350">
              <a:buFont typeface="+mj-lt"/>
              <a:buAutoNum type="arabicPeriod"/>
            </a:pPr>
            <a:r>
              <a:rPr lang="en-US" dirty="0" smtClean="0"/>
              <a:t>The mission is valuable—“It’s worth it.”  Create the value.</a:t>
            </a:r>
          </a:p>
          <a:p>
            <a:pPr marL="916686" lvl="1" indent="-514350">
              <a:buFont typeface="+mj-lt"/>
              <a:buAutoNum type="arabicPeriod"/>
            </a:pPr>
            <a:r>
              <a:rPr lang="en-US" dirty="0" smtClean="0"/>
              <a:t>Have a bias toward action that leads to results—“It’s urgent.”</a:t>
            </a:r>
          </a:p>
          <a:p>
            <a:pPr marL="916686" lvl="1" indent="-514350">
              <a:buFont typeface="+mj-lt"/>
              <a:buAutoNum type="arabicPeriod"/>
            </a:pPr>
            <a:r>
              <a:rPr lang="en-US" dirty="0" smtClean="0"/>
              <a:t>Have faith—“It’s achievable, with God’s help.”  Achieve what is possible with God</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a:bodyPr>
          <a:lstStyle/>
          <a:p>
            <a:r>
              <a:rPr lang="en-US" dirty="0" smtClean="0"/>
              <a:t>Most leaders are focused on their own strengths but not necessarily on clear goals.  But this can pull things in different directions.  Leaders should inspire people and move them in the same direction.  </a:t>
            </a:r>
            <a:endParaRPr lang="en-US" dirty="0" smtClean="0"/>
          </a:p>
          <a:p>
            <a:r>
              <a:rPr lang="en-US" dirty="0" smtClean="0"/>
              <a:t>Cultivate </a:t>
            </a:r>
            <a:r>
              <a:rPr lang="en-US" dirty="0" smtClean="0"/>
              <a:t>a passion for team wins.  </a:t>
            </a:r>
            <a:endParaRPr lang="en-US" dirty="0" smtClean="0"/>
          </a:p>
          <a:p>
            <a:r>
              <a:rPr lang="en-US" dirty="0" smtClean="0"/>
              <a:t>“</a:t>
            </a:r>
            <a:r>
              <a:rPr lang="en-US" dirty="0" smtClean="0"/>
              <a:t>Lone rangers” must be developed into a team with a vision for the “big picture.”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a:bodyPr>
          <a:lstStyle/>
          <a:p>
            <a:r>
              <a:rPr lang="en-US" dirty="0" smtClean="0"/>
              <a:t>Leaders must have the emotional strength to develop a team.  </a:t>
            </a:r>
            <a:endParaRPr lang="en-US" dirty="0" smtClean="0"/>
          </a:p>
          <a:p>
            <a:r>
              <a:rPr lang="en-US" dirty="0" smtClean="0"/>
              <a:t>Here </a:t>
            </a:r>
            <a:r>
              <a:rPr lang="en-US" dirty="0" smtClean="0"/>
              <a:t>are the principles to develop a team of leaders</a:t>
            </a:r>
            <a:r>
              <a:rPr lang="en-US" dirty="0" smtClean="0"/>
              <a:t>:</a:t>
            </a:r>
          </a:p>
          <a:p>
            <a:pPr marL="916686" lvl="1" indent="-514350">
              <a:buFont typeface="+mj-lt"/>
              <a:buAutoNum type="arabicPeriod"/>
            </a:pPr>
            <a:r>
              <a:rPr lang="en-US" dirty="0" smtClean="0"/>
              <a:t>Provide accurate information and clarity about the desired results.  Everyone must be on the same page.  Be clear on the rationale.</a:t>
            </a:r>
          </a:p>
          <a:p>
            <a:pPr marL="916686" lvl="1" indent="-514350">
              <a:buFont typeface="+mj-lt"/>
              <a:buAutoNum type="arabicPeriod"/>
            </a:pPr>
            <a:r>
              <a:rPr lang="en-US" dirty="0" smtClean="0"/>
              <a:t>Have the emotional maturity to confront leaders that can be divisive</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a:bodyPr>
          <a:lstStyle/>
          <a:p>
            <a:pPr marL="925830" lvl="1" indent="-514350">
              <a:buFont typeface="+mj-lt"/>
              <a:buAutoNum type="arabicPeriod" startAt="3"/>
            </a:pPr>
            <a:r>
              <a:rPr lang="en-US" dirty="0" smtClean="0"/>
              <a:t>Anticipate and resolve conflicts.  Do this in a healthy way.</a:t>
            </a:r>
          </a:p>
          <a:p>
            <a:pPr marL="925830" lvl="1" indent="-514350">
              <a:buFont typeface="+mj-lt"/>
              <a:buAutoNum type="arabicPeriod" startAt="3"/>
            </a:pPr>
            <a:r>
              <a:rPr lang="en-US" dirty="0" smtClean="0"/>
              <a:t>Recruit and deploy the right people.  Provide adequate training.</a:t>
            </a:r>
          </a:p>
          <a:p>
            <a:pPr marL="925830" lvl="1" indent="-514350">
              <a:buFont typeface="+mj-lt"/>
              <a:buAutoNum type="arabicPeriod" startAt="3"/>
            </a:pPr>
            <a:r>
              <a:rPr lang="en-US" dirty="0" smtClean="0"/>
              <a:t>Provide prompt and adequate feedback to the team members.  Write goals down.  Celebrate small and major victories.</a:t>
            </a:r>
          </a:p>
          <a:p>
            <a:pPr marL="925830" lvl="1" indent="-514350">
              <a:buFont typeface="+mj-lt"/>
              <a:buAutoNum type="arabicPeriod" startAt="3"/>
            </a:pPr>
            <a:r>
              <a:rPr lang="en-US" dirty="0" smtClean="0"/>
              <a:t>Recognize and avoid the “</a:t>
            </a:r>
            <a:r>
              <a:rPr lang="en-US" dirty="0" err="1" smtClean="0"/>
              <a:t>derailers</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a:bodyPr>
          <a:lstStyle/>
          <a:p>
            <a:r>
              <a:rPr lang="en-US" dirty="0" smtClean="0"/>
              <a:t>Here are eight skills that leaders must develop to create valuable team members</a:t>
            </a:r>
            <a:r>
              <a:rPr lang="en-US" dirty="0" smtClean="0"/>
              <a:t>:</a:t>
            </a:r>
          </a:p>
          <a:p>
            <a:pPr marL="916686" lvl="1" indent="-514350">
              <a:buFont typeface="+mj-lt"/>
              <a:buAutoNum type="arabicPeriod"/>
            </a:pPr>
            <a:r>
              <a:rPr lang="en-US" dirty="0" smtClean="0"/>
              <a:t>Positioning and repositioning team members.</a:t>
            </a:r>
          </a:p>
          <a:p>
            <a:pPr marL="916686" lvl="1" indent="-514350">
              <a:buFont typeface="+mj-lt"/>
              <a:buAutoNum type="arabicPeriod"/>
            </a:pPr>
            <a:r>
              <a:rPr lang="en-US" dirty="0" smtClean="0"/>
              <a:t>Staying relevant during external changes in the world.</a:t>
            </a:r>
          </a:p>
          <a:p>
            <a:pPr marL="916686" lvl="1" indent="-514350">
              <a:buFont typeface="+mj-lt"/>
              <a:buAutoNum type="arabicPeriod"/>
            </a:pPr>
            <a:r>
              <a:rPr lang="en-US" dirty="0" smtClean="0"/>
              <a:t>Recruiting and developing the right members doing the right tasks.  Do they fit well?</a:t>
            </a:r>
          </a:p>
          <a:p>
            <a:pPr marL="916686" lvl="1" indent="-514350">
              <a:buFont typeface="+mj-lt"/>
              <a:buAutoNum type="arabicPeriod"/>
            </a:pPr>
            <a:r>
              <a:rPr lang="en-US" dirty="0" smtClean="0"/>
              <a:t>Be able to “read” people—deploy them based on previous successes</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a:bodyPr>
          <a:lstStyle/>
          <a:p>
            <a:pPr marL="916686" lvl="1" indent="-514350">
              <a:buFont typeface="+mj-lt"/>
              <a:buAutoNum type="arabicPeriod" startAt="5"/>
            </a:pPr>
            <a:r>
              <a:rPr lang="en-US" dirty="0" smtClean="0"/>
              <a:t>Develop the team.  Getting highly competent people is an art and a skill.  Members are both skilled and competitive.</a:t>
            </a:r>
          </a:p>
          <a:p>
            <a:pPr marL="916686" lvl="1" indent="-514350">
              <a:buFont typeface="+mj-lt"/>
              <a:buAutoNum type="arabicPeriod" startAt="5"/>
            </a:pPr>
            <a:r>
              <a:rPr lang="en-US" dirty="0" smtClean="0"/>
              <a:t>Learn the art of setting goals—to stretch them.  Balance the team and the individual.</a:t>
            </a:r>
          </a:p>
          <a:p>
            <a:pPr marL="916686" lvl="1" indent="-514350">
              <a:buFont typeface="+mj-lt"/>
              <a:buAutoNum type="arabicPeriod" startAt="5"/>
            </a:pPr>
            <a:r>
              <a:rPr lang="en-US" dirty="0" smtClean="0"/>
              <a:t>Set focused priorities.  It’s hard to set priorities if you can’t set the goals.</a:t>
            </a:r>
          </a:p>
          <a:p>
            <a:pPr marL="916686" lvl="1" indent="-514350">
              <a:buFont typeface="+mj-lt"/>
              <a:buAutoNum type="arabicPeriod" startAt="5"/>
            </a:pPr>
            <a:r>
              <a:rPr lang="en-US" dirty="0" smtClean="0"/>
              <a:t>Recognize external and internal environments—and respond adequately.  Understand what is happening in culture, laws, etc</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a:bodyPr>
          <a:lstStyle/>
          <a:p>
            <a:r>
              <a:rPr lang="en-US" dirty="0" smtClean="0"/>
              <a:t>Many things can hinder team members from making sound judgments—emotional maturity, etc.  How does your cognitive ability meet the needs and what is the level of your emotional maturity?  </a:t>
            </a:r>
            <a:endParaRPr lang="en-US" dirty="0" smtClean="0"/>
          </a:p>
          <a:p>
            <a:r>
              <a:rPr lang="en-US" dirty="0" smtClean="0"/>
              <a:t>We </a:t>
            </a:r>
            <a:r>
              <a:rPr lang="en-US" dirty="0" smtClean="0"/>
              <a:t>are not just in ministry; we have a bottom line and need to understand profit and loss.  God expects us to increase the Kingdom.</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a:bodyPr>
          <a:lstStyle/>
          <a:p>
            <a:r>
              <a:rPr lang="en-US" dirty="0" smtClean="0"/>
              <a:t>The following six personality traits affect the eight skills: ambition, drive, tenacity, confidence, emotional maturity, realism, and the insatiable appetite to learn.  </a:t>
            </a:r>
            <a:endParaRPr lang="en-US" dirty="0" smtClean="0"/>
          </a:p>
          <a:p>
            <a:r>
              <a:rPr lang="en-US" dirty="0" smtClean="0"/>
              <a:t>But </a:t>
            </a:r>
            <a:r>
              <a:rPr lang="en-US" dirty="0" smtClean="0"/>
              <a:t>ambition can become selfishness, drive can become competition.  </a:t>
            </a:r>
            <a:endParaRPr lang="en-US" dirty="0" smtClean="0"/>
          </a:p>
          <a:p>
            <a:r>
              <a:rPr lang="en-US" dirty="0" smtClean="0"/>
              <a:t>Combine </a:t>
            </a:r>
            <a:r>
              <a:rPr lang="en-US" dirty="0" smtClean="0"/>
              <a:t>this with immaturity, and it can become a serious problem.  Any gift used to an extreme, can become a problem.</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Five Agreements that Produce Powerful Teams</a:t>
            </a:r>
          </a:p>
        </p:txBody>
      </p:sp>
      <p:sp>
        <p:nvSpPr>
          <p:cNvPr id="3" name="Content Placeholder 2"/>
          <p:cNvSpPr>
            <a:spLocks noGrp="1"/>
          </p:cNvSpPr>
          <p:nvPr>
            <p:ph idx="1"/>
          </p:nvPr>
        </p:nvSpPr>
        <p:spPr/>
        <p:txBody>
          <a:bodyPr>
            <a:normAutofit/>
          </a:bodyPr>
          <a:lstStyle/>
          <a:p>
            <a:pPr marL="916686" lvl="1" indent="-514350">
              <a:buFont typeface="+mj-lt"/>
              <a:buAutoNum type="arabicPeriod"/>
            </a:pPr>
            <a:r>
              <a:rPr lang="en-US" dirty="0" smtClean="0"/>
              <a:t>Ambition – but not “win at any cost.”</a:t>
            </a:r>
          </a:p>
          <a:p>
            <a:pPr marL="916686" lvl="1" indent="-514350">
              <a:buFont typeface="+mj-lt"/>
              <a:buAutoNum type="arabicPeriod"/>
            </a:pPr>
            <a:r>
              <a:rPr lang="en-US" dirty="0" smtClean="0"/>
              <a:t>Drive and tenacity – but don’t hold on too long, sometimes you have to cut your losses and move on.</a:t>
            </a:r>
          </a:p>
          <a:p>
            <a:pPr marL="916686" lvl="1" indent="-514350">
              <a:buFont typeface="+mj-lt"/>
              <a:buAutoNum type="arabicPeriod"/>
            </a:pPr>
            <a:r>
              <a:rPr lang="en-US" dirty="0" smtClean="0"/>
              <a:t>Confidence – to overcome fear of failure—but not arrogance.</a:t>
            </a:r>
          </a:p>
          <a:p>
            <a:pPr marL="916686" lvl="1" indent="-514350">
              <a:buFont typeface="+mj-lt"/>
              <a:buAutoNum type="arabicPeriod"/>
            </a:pPr>
            <a:r>
              <a:rPr lang="en-US" dirty="0" smtClean="0"/>
              <a:t>Emotional maturity (EQ – emotional quotient).  You don’t have to compromise your values to be relevant.  Many find it difficult to change.  Be receptive to new ideas</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3286</TotalTime>
  <Words>887</Words>
  <Application>Microsoft Office PowerPoint</Application>
  <PresentationFormat>On-screen Show (4:3)</PresentationFormat>
  <Paragraphs>68</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Urban</vt:lpstr>
      <vt:lpstr>COACHING 4 MINISTERS PRESENTS</vt:lpstr>
      <vt:lpstr>Five Agreements that Produce Powerful Teams</vt:lpstr>
      <vt:lpstr>Five Agreements that Produce Powerful Teams</vt:lpstr>
      <vt:lpstr>Five Agreements that Produce Powerful Teams</vt:lpstr>
      <vt:lpstr>Five Agreements that Produce Powerful Teams</vt:lpstr>
      <vt:lpstr>Five Agreements that Produce Powerful Teams</vt:lpstr>
      <vt:lpstr>Five Agreements that Produce Powerful Teams</vt:lpstr>
      <vt:lpstr>Five Agreements that Produce Powerful Teams</vt:lpstr>
      <vt:lpstr>Five Agreements that Produce Powerful Teams</vt:lpstr>
      <vt:lpstr>Five Agreements that Produce Powerful Teams</vt:lpstr>
      <vt:lpstr>Five Agreements that Produce Powerful Teams</vt:lpstr>
      <vt:lpstr>Five Agreements that Produce Powerful Teams</vt:lpstr>
      <vt:lpstr>Five Agreements that Produce Powerful Teams</vt:lpstr>
      <vt:lpstr>Five Agreements that Produce Powerful Teams</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42</cp:revision>
  <dcterms:created xsi:type="dcterms:W3CDTF">2015-03-08T21:37:46Z</dcterms:created>
  <dcterms:modified xsi:type="dcterms:W3CDTF">2015-10-02T01:30:53Z</dcterms:modified>
</cp:coreProperties>
</file>