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26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1" d="100"/>
          <a:sy n="51" d="100"/>
        </p:scale>
        <p:origin x="-102" y="-3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10/3/2015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10/3/2015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10/3/2015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10/3/2015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10/3/2015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10/3/2015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10/3/2015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10/3/2015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Developing Leaders and Building Teams Gathering Followers</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r>
              <a:rPr lang="en-US" dirty="0" smtClean="0"/>
              <a:t>Actively shape the behaviors of those making the decisions.</a:t>
            </a:r>
          </a:p>
          <a:p>
            <a:r>
              <a:rPr lang="en-US" dirty="0" smtClean="0"/>
              <a:t>There are </a:t>
            </a:r>
            <a:r>
              <a:rPr lang="en-US" dirty="0" smtClean="0"/>
              <a:t>non-negotiable </a:t>
            </a:r>
            <a:r>
              <a:rPr lang="en-US" dirty="0" smtClean="0"/>
              <a:t>criteria. Know the person and what each job requires to succeed. Define what a win looks like. Use a short list, rather than a long list, of </a:t>
            </a:r>
            <a:r>
              <a:rPr lang="en-US" dirty="0" smtClean="0"/>
              <a:t>non-negotiable </a:t>
            </a:r>
            <a:r>
              <a:rPr lang="en-US" dirty="0" smtClean="0"/>
              <a:t>criteria</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r>
              <a:rPr lang="en-US" dirty="0" smtClean="0"/>
              <a:t>Making a team from your leaders is the most challenging and rewarding </a:t>
            </a:r>
            <a:r>
              <a:rPr lang="en-US" dirty="0" smtClean="0"/>
              <a:t>of endeavors</a:t>
            </a:r>
            <a:r>
              <a:rPr lang="en-US" dirty="0" smtClean="0"/>
              <a:t>.  </a:t>
            </a:r>
            <a:endParaRPr lang="en-US" dirty="0" smtClean="0"/>
          </a:p>
          <a:p>
            <a:r>
              <a:rPr lang="en-US" dirty="0" smtClean="0"/>
              <a:t>I</a:t>
            </a:r>
            <a:r>
              <a:rPr lang="en-US" dirty="0" smtClean="0"/>
              <a:t>ndividual </a:t>
            </a:r>
            <a:r>
              <a:rPr lang="en-US" dirty="0" smtClean="0"/>
              <a:t>team members focus on their strengths and abilities, but this can lead to everyone pulling in different directions. </a:t>
            </a:r>
            <a:endParaRPr lang="en-US" dirty="0" smtClean="0"/>
          </a:p>
          <a:p>
            <a:r>
              <a:rPr lang="en-US" dirty="0" smtClean="0"/>
              <a:t>Your </a:t>
            </a:r>
            <a:r>
              <a:rPr lang="en-US" dirty="0" smtClean="0"/>
              <a:t>job is to inspire team members to check their egos at the door and cultivate a passion for team solutions and team wins.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r>
              <a:rPr lang="en-US" dirty="0" smtClean="0"/>
              <a:t>Your task is to have the members commit to the outcome-based goals of the mission, vision and values of your ministry.  </a:t>
            </a:r>
            <a:endParaRPr lang="en-US" dirty="0" smtClean="0"/>
          </a:p>
          <a:p>
            <a:r>
              <a:rPr lang="en-US" dirty="0" smtClean="0"/>
              <a:t>Developing </a:t>
            </a:r>
            <a:r>
              <a:rPr lang="en-US" dirty="0" smtClean="0"/>
              <a:t>as a team works best when you are working together as a team.  </a:t>
            </a:r>
            <a:endParaRPr lang="en-US" dirty="0" smtClean="0"/>
          </a:p>
          <a:p>
            <a:r>
              <a:rPr lang="en-US" dirty="0" smtClean="0"/>
              <a:t>Overcome </a:t>
            </a:r>
            <a:r>
              <a:rPr lang="en-US" dirty="0" smtClean="0"/>
              <a:t>divisive attitudes.  They need to see the big picture.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r>
              <a:rPr lang="en-US" dirty="0" smtClean="0"/>
              <a:t>There are six principles vital to developing a team of leaders</a:t>
            </a:r>
            <a:r>
              <a:rPr lang="en-US" dirty="0" smtClean="0"/>
              <a:t>:</a:t>
            </a:r>
          </a:p>
          <a:p>
            <a:pPr marL="925830" lvl="1" indent="-514350">
              <a:buFont typeface="+mj-lt"/>
              <a:buAutoNum type="arabicPeriod"/>
            </a:pPr>
            <a:r>
              <a:rPr lang="en-US" dirty="0" smtClean="0"/>
              <a:t>Provide accurate information and clarity about results and expectations.</a:t>
            </a:r>
          </a:p>
          <a:p>
            <a:pPr marL="925830" lvl="1" indent="-514350">
              <a:buFont typeface="+mj-lt"/>
              <a:buAutoNum type="arabicPeriod"/>
            </a:pPr>
            <a:r>
              <a:rPr lang="en-US" dirty="0" smtClean="0"/>
              <a:t>Have the emotional strength to handle attitudes that can harm team effectiveness.  Many pastors struggle with confrontation.</a:t>
            </a:r>
          </a:p>
          <a:p>
            <a:pPr marL="925830" lvl="1" indent="-514350">
              <a:buFont typeface="+mj-lt"/>
              <a:buAutoNum type="arabicPeriod"/>
            </a:pPr>
            <a:r>
              <a:rPr lang="en-US" dirty="0" smtClean="0"/>
              <a:t>Anticipate and resolve conflicts. Don’t allow a domineering team member to exploit another member of the team</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Recruit, choose, train, and deploy the right personnel.</a:t>
            </a:r>
          </a:p>
          <a:p>
            <a:pPr marL="925830" lvl="1" indent="-514350">
              <a:buFont typeface="+mj-lt"/>
              <a:buAutoNum type="arabicPeriod" startAt="4"/>
            </a:pPr>
            <a:r>
              <a:rPr lang="en-US" dirty="0" smtClean="0"/>
              <a:t>Provide prompt and adequate feedback. Celebrate the small and major victories on a regular basis. As a leader you should always be developing and learning about your craft.</a:t>
            </a:r>
          </a:p>
          <a:p>
            <a:pPr marL="925830" lvl="1" indent="-514350">
              <a:buFont typeface="+mj-lt"/>
              <a:buAutoNum type="arabicPeriod" startAt="4"/>
            </a:pPr>
            <a:r>
              <a:rPr lang="en-US" dirty="0" smtClean="0"/>
              <a:t>Recognize and avoid “de-</a:t>
            </a:r>
            <a:r>
              <a:rPr lang="en-US" dirty="0" err="1" smtClean="0"/>
              <a:t>raillers</a:t>
            </a:r>
            <a:r>
              <a:rPr lang="en-US" dirty="0" smtClean="0"/>
              <a:t>.” The single major failure of the team is the emotional immaturity of the team leader. Leaders often </a:t>
            </a:r>
            <a:r>
              <a:rPr lang="en-US" dirty="0" smtClean="0"/>
              <a:t>avoid </a:t>
            </a:r>
            <a:r>
              <a:rPr lang="en-US" dirty="0" smtClean="0"/>
              <a:t>the real information – “present reality</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lnSpcReduction="10000"/>
          </a:bodyPr>
          <a:lstStyle/>
          <a:p>
            <a:r>
              <a:rPr lang="en-US" dirty="0" smtClean="0"/>
              <a:t>Leaders should produce results on a consistent basis. They give long-term value by regularly meeting and exceeding short-term goals. </a:t>
            </a:r>
            <a:endParaRPr lang="en-US" dirty="0" smtClean="0"/>
          </a:p>
          <a:p>
            <a:r>
              <a:rPr lang="en-US" dirty="0" smtClean="0"/>
              <a:t>Here are eight </a:t>
            </a:r>
            <a:r>
              <a:rPr lang="en-US" dirty="0" smtClean="0"/>
              <a:t>skills leaders must develop to go along with the development of a team of leaders</a:t>
            </a:r>
            <a:r>
              <a:rPr lang="en-US" dirty="0" smtClean="0"/>
              <a:t>:</a:t>
            </a:r>
          </a:p>
          <a:p>
            <a:pPr marL="925830" lvl="1" indent="-514350">
              <a:buFont typeface="+mj-lt"/>
              <a:buAutoNum type="arabicPeriod"/>
            </a:pPr>
            <a:r>
              <a:rPr lang="en-US" dirty="0" smtClean="0"/>
              <a:t>Continually position and reposition yourself for success.</a:t>
            </a:r>
          </a:p>
          <a:p>
            <a:pPr marL="925830" lvl="1" indent="-514350">
              <a:buFont typeface="+mj-lt"/>
              <a:buAutoNum type="arabicPeriod"/>
            </a:pPr>
            <a:r>
              <a:rPr lang="en-US" dirty="0" smtClean="0"/>
              <a:t>Stay relevant with external changes.</a:t>
            </a:r>
          </a:p>
          <a:p>
            <a:pPr marL="925830" lvl="1" indent="-514350">
              <a:buFont typeface="+mj-lt"/>
              <a:buAutoNum type="arabicPeriod"/>
            </a:pPr>
            <a:r>
              <a:rPr lang="en-US" dirty="0" smtClean="0"/>
              <a:t>Recruiting outstanding individuals into effective teams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Reading people.</a:t>
            </a:r>
          </a:p>
          <a:p>
            <a:pPr marL="925830" lvl="1" indent="-514350">
              <a:buFont typeface="+mj-lt"/>
              <a:buAutoNum type="arabicPeriod" startAt="4"/>
            </a:pPr>
            <a:r>
              <a:rPr lang="en-US" dirty="0" smtClean="0"/>
              <a:t>Developing a team.  </a:t>
            </a:r>
          </a:p>
          <a:p>
            <a:pPr marL="925830" lvl="1" indent="-514350">
              <a:buFont typeface="+mj-lt"/>
              <a:buAutoNum type="arabicPeriod" startAt="4"/>
            </a:pPr>
            <a:r>
              <a:rPr lang="en-US" dirty="0" smtClean="0"/>
              <a:t>Learning the art of setting goals that will stretch the team.</a:t>
            </a:r>
          </a:p>
          <a:p>
            <a:pPr marL="925830" lvl="1" indent="-514350">
              <a:buFont typeface="+mj-lt"/>
              <a:buAutoNum type="arabicPeriod" startAt="4"/>
            </a:pPr>
            <a:r>
              <a:rPr lang="en-US" dirty="0" smtClean="0"/>
              <a:t>Setting focused priorities.</a:t>
            </a:r>
          </a:p>
          <a:p>
            <a:pPr marL="925830" lvl="1" indent="-514350">
              <a:buFont typeface="+mj-lt"/>
              <a:buAutoNum type="arabicPeriod" startAt="4"/>
            </a:pPr>
            <a:r>
              <a:rPr lang="en-US" dirty="0" smtClean="0"/>
              <a:t>Recognizing both external and internal environments. Don’t be a generation behind</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r>
              <a:rPr lang="en-US" dirty="0" smtClean="0"/>
              <a:t>How do the six </a:t>
            </a:r>
            <a:r>
              <a:rPr lang="en-US" dirty="0" smtClean="0"/>
              <a:t>“person traits” </a:t>
            </a:r>
            <a:r>
              <a:rPr lang="en-US" dirty="0" smtClean="0"/>
              <a:t>effect the eight skills? Leadership is affected by ambition, drive, tenacity, confidence, emotional maturity and an insatiable appetite to learn. For instance, overconfidence combined with ambition can lead to narcissistic behavior</a:t>
            </a:r>
            <a:r>
              <a:rPr lang="en-US" dirty="0" smtClean="0"/>
              <a:t>.</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Developing Leaders and Building Teams Gathering Followers</a:t>
            </a:r>
            <a:endParaRPr lang="en-US" dirty="0" smtClean="0"/>
          </a:p>
        </p:txBody>
      </p:sp>
      <p:sp>
        <p:nvSpPr>
          <p:cNvPr id="3" name="Content Placeholder 2"/>
          <p:cNvSpPr>
            <a:spLocks noGrp="1"/>
          </p:cNvSpPr>
          <p:nvPr>
            <p:ph idx="1"/>
          </p:nvPr>
        </p:nvSpPr>
        <p:spPr/>
        <p:txBody>
          <a:bodyPr>
            <a:normAutofit/>
          </a:bodyPr>
          <a:lstStyle/>
          <a:p>
            <a:r>
              <a:rPr lang="en-US" dirty="0" smtClean="0"/>
              <a:t>The following characteristics can help or interfere with the eight skills.</a:t>
            </a:r>
          </a:p>
          <a:p>
            <a:pPr marL="925830" lvl="1" indent="-514350">
              <a:buFont typeface="+mj-lt"/>
              <a:buAutoNum type="arabicPeriod"/>
            </a:pPr>
            <a:r>
              <a:rPr lang="en-US" dirty="0" smtClean="0"/>
              <a:t>Ambition—but it’s not a win at any cost.</a:t>
            </a:r>
          </a:p>
          <a:p>
            <a:pPr marL="925830" lvl="1" indent="-514350">
              <a:buFont typeface="+mj-lt"/>
              <a:buAutoNum type="arabicPeriod"/>
            </a:pPr>
            <a:r>
              <a:rPr lang="en-US" dirty="0" smtClean="0"/>
              <a:t>Drive and tenacity—but do not hold on too long.</a:t>
            </a:r>
          </a:p>
          <a:p>
            <a:pPr marL="925830" lvl="1" indent="-514350">
              <a:buFont typeface="+mj-lt"/>
              <a:buAutoNum type="arabicPeriod"/>
            </a:pPr>
            <a:r>
              <a:rPr lang="en-US" dirty="0" smtClean="0"/>
              <a:t>Confidence—but not arrogance and narcissistic.</a:t>
            </a:r>
          </a:p>
          <a:p>
            <a:pPr marL="925830" lvl="1" indent="-514350">
              <a:buFont typeface="+mj-lt"/>
              <a:buAutoNum type="arabicPeriod"/>
            </a:pPr>
            <a:r>
              <a:rPr lang="en-US" dirty="0" smtClean="0"/>
              <a:t>Emotional maturity—be open to new ideas and not always demanding your own way</a:t>
            </a:r>
            <a:r>
              <a:rPr lang="en-US" dirty="0" smtClean="0"/>
              <a:t>.</a:t>
            </a:r>
          </a:p>
          <a:p>
            <a:pPr marL="925830" lvl="1" indent="-514350">
              <a:buFont typeface="+mj-lt"/>
              <a:buAutoNum type="arabicPeriod"/>
            </a:pPr>
            <a:r>
              <a:rPr lang="en-US" dirty="0" smtClean="0"/>
              <a:t>Realism—be able to set reasonable goals.</a:t>
            </a:r>
          </a:p>
          <a:p>
            <a:pPr marL="925830" lvl="1" indent="-514350">
              <a:buFont typeface="+mj-lt"/>
              <a:buAutoNum type="arabicPeriod"/>
            </a:pPr>
            <a:r>
              <a:rPr lang="en-US" dirty="0" smtClean="0"/>
              <a:t>Appetite for learning</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1648</TotalTime>
  <Words>597</Words>
  <Application>Microsoft Office PowerPoint</Application>
  <PresentationFormat>On-screen Show (4:3)</PresentationFormat>
  <Paragraphs>53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Urban</vt:lpstr>
      <vt:lpstr>COACHING 4 MINISTERS PRESENTS</vt:lpstr>
      <vt:lpstr>Developing Leaders and Building Teams Gathering Followers</vt:lpstr>
      <vt:lpstr>Developing Leaders and Building Teams Gathering Followers</vt:lpstr>
      <vt:lpstr>Developing Leaders and Building Teams Gathering Followers</vt:lpstr>
      <vt:lpstr>Developing Leaders and Building Teams Gathering Followers</vt:lpstr>
      <vt:lpstr>Developing Leaders and Building Teams Gathering Followers</vt:lpstr>
      <vt:lpstr>Developing Leaders and Building Teams Gathering Followers</vt:lpstr>
      <vt:lpstr>Developing Leaders and Building Teams Gathering Followers</vt:lpstr>
      <vt:lpstr>Developing Leaders and Building Teams Gathering Followers</vt:lpstr>
      <vt:lpstr>Developing Leaders and Building Teams Gathering Followers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44</cp:revision>
  <dcterms:created xsi:type="dcterms:W3CDTF">2015-03-08T21:37:46Z</dcterms:created>
  <dcterms:modified xsi:type="dcterms:W3CDTF">2015-10-03T23:44:05Z</dcterms:modified>
</cp:coreProperties>
</file>