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44" r:id="rId3"/>
    <p:sldId id="330" r:id="rId4"/>
    <p:sldId id="340" r:id="rId5"/>
    <p:sldId id="341" r:id="rId6"/>
    <p:sldId id="345" r:id="rId7"/>
    <p:sldId id="342" r:id="rId8"/>
    <p:sldId id="343" r:id="rId9"/>
    <p:sldId id="331" r:id="rId10"/>
    <p:sldId id="332" r:id="rId11"/>
    <p:sldId id="333" r:id="rId12"/>
    <p:sldId id="334" r:id="rId13"/>
    <p:sldId id="335" r:id="rId14"/>
    <p:sldId id="336" r:id="rId15"/>
    <p:sldId id="337" r:id="rId16"/>
    <p:sldId id="338" r:id="rId17"/>
    <p:sldId id="346" r:id="rId18"/>
    <p:sldId id="260"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96" y="-34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10/4/2015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10/4/2015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10/4/2015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10/4/2015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10/4/2015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10/4/2015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t>Leadership that Lasts a Lifetime</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r>
              <a:rPr lang="en-US" dirty="0" smtClean="0"/>
              <a:t>What we permit is what we promote.  Every leader must determine what is preventing the team from going to the next level.</a:t>
            </a:r>
          </a:p>
          <a:p>
            <a:pPr lvl="0"/>
            <a:r>
              <a:rPr lang="en-US" dirty="0" smtClean="0"/>
              <a:t>Leadership inconsistencies make it hard to go to the next level and achieve overall ministry goals.</a:t>
            </a:r>
          </a:p>
          <a:p>
            <a:pPr lvl="0"/>
            <a:r>
              <a:rPr lang="en-US" dirty="0" smtClean="0"/>
              <a:t>Any single leader’s autonomy is less important than the mission.</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lnSpcReduction="10000"/>
          </a:bodyPr>
          <a:lstStyle/>
          <a:p>
            <a:r>
              <a:rPr lang="en-US" dirty="0" smtClean="0"/>
              <a:t>How do we develop the operational map?</a:t>
            </a:r>
          </a:p>
          <a:p>
            <a:pPr marL="925830" lvl="1" indent="-514350">
              <a:buFont typeface="+mj-lt"/>
              <a:buAutoNum type="arabicPeriod"/>
            </a:pPr>
            <a:r>
              <a:rPr lang="en-US" dirty="0" smtClean="0"/>
              <a:t>All leaders should use a common agenda.  Each department should not have a different vision, mission, or goals.</a:t>
            </a:r>
          </a:p>
          <a:p>
            <a:pPr marL="925830" lvl="1" indent="-514350">
              <a:buFont typeface="+mj-lt"/>
              <a:buAutoNum type="arabicPeriod"/>
            </a:pPr>
            <a:r>
              <a:rPr lang="en-US" dirty="0" smtClean="0"/>
              <a:t>Align the evaluation process to the vision, mission, and goals. Goals must be SMART:</a:t>
            </a:r>
          </a:p>
          <a:p>
            <a:pPr marL="1161288" lvl="2" indent="-457200">
              <a:buFont typeface="+mj-lt"/>
              <a:buAutoNum type="alphaLcPeriod"/>
            </a:pPr>
            <a:r>
              <a:rPr lang="en-US" dirty="0" smtClean="0"/>
              <a:t>Simple</a:t>
            </a:r>
          </a:p>
          <a:p>
            <a:pPr marL="1161288" lvl="2" indent="-457200">
              <a:buFont typeface="+mj-lt"/>
              <a:buAutoNum type="alphaLcPeriod"/>
            </a:pPr>
            <a:r>
              <a:rPr lang="en-US" dirty="0" smtClean="0"/>
              <a:t>Measurable</a:t>
            </a:r>
          </a:p>
          <a:p>
            <a:pPr marL="1161288" lvl="2" indent="-457200">
              <a:buFont typeface="+mj-lt"/>
              <a:buAutoNum type="alphaLcPeriod"/>
            </a:pPr>
            <a:r>
              <a:rPr lang="en-US" dirty="0" smtClean="0"/>
              <a:t>Aligned</a:t>
            </a:r>
          </a:p>
          <a:p>
            <a:pPr marL="1161288" lvl="2" indent="-457200">
              <a:buFont typeface="+mj-lt"/>
              <a:buAutoNum type="alphaLcPeriod"/>
            </a:pPr>
            <a:r>
              <a:rPr lang="en-US" dirty="0" smtClean="0"/>
              <a:t>Reachable</a:t>
            </a:r>
          </a:p>
          <a:p>
            <a:pPr marL="1161288" lvl="2" indent="-457200">
              <a:buFont typeface="+mj-lt"/>
              <a:buAutoNum type="alphaLcPeriod"/>
            </a:pPr>
            <a:r>
              <a:rPr lang="en-US" dirty="0" smtClean="0"/>
              <a:t>Time Sensitive</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pPr lvl="1"/>
            <a:r>
              <a:rPr lang="en-US" dirty="0" smtClean="0"/>
              <a:t>Ministry is about having results, not just activity</a:t>
            </a:r>
            <a:r>
              <a:rPr lang="en-US" dirty="0" smtClean="0"/>
              <a:t>.</a:t>
            </a:r>
          </a:p>
          <a:p>
            <a:pPr marL="925830" lvl="1" indent="-514350">
              <a:buFont typeface="+mj-lt"/>
              <a:buAutoNum type="arabicPeriod" startAt="3"/>
            </a:pPr>
            <a:r>
              <a:rPr lang="en-US" dirty="0" smtClean="0"/>
              <a:t>Make every team leader have adequate and accurate information for their team members.</a:t>
            </a:r>
          </a:p>
          <a:p>
            <a:pPr marL="925830" lvl="1" indent="-514350">
              <a:buFont typeface="+mj-lt"/>
              <a:buAutoNum type="arabicPeriod" startAt="3"/>
            </a:pPr>
            <a:r>
              <a:rPr lang="en-US" dirty="0" smtClean="0"/>
              <a:t>Have a clear and concise method for recruiting, developed, deployed and evaluated.</a:t>
            </a:r>
          </a:p>
          <a:p>
            <a:pPr marL="925830" lvl="1" indent="-514350">
              <a:buFont typeface="+mj-lt"/>
              <a:buAutoNum type="arabicPeriod" startAt="3"/>
            </a:pPr>
            <a:r>
              <a:rPr lang="en-US" dirty="0" smtClean="0"/>
              <a:t>Have a way for tough questions to be asked.</a:t>
            </a:r>
          </a:p>
          <a:p>
            <a:pPr marL="925830" lvl="1" indent="-514350">
              <a:buFont typeface="+mj-lt"/>
              <a:buAutoNum type="arabicPeriod" startAt="3"/>
            </a:pPr>
            <a:r>
              <a:rPr lang="en-US" dirty="0" smtClean="0"/>
              <a:t>Have a formal leadership plan in place.  Train all your leaders in basic competencies.</a:t>
            </a:r>
          </a:p>
          <a:p>
            <a:pPr lvl="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lnSpcReduction="10000"/>
          </a:bodyPr>
          <a:lstStyle/>
          <a:p>
            <a:r>
              <a:rPr lang="en-US" dirty="0" smtClean="0"/>
              <a:t>How do you lead, develop and hold leaders accountable</a:t>
            </a:r>
            <a:r>
              <a:rPr lang="en-US" dirty="0" smtClean="0"/>
              <a:t>?</a:t>
            </a:r>
          </a:p>
          <a:p>
            <a:pPr marL="925830" lvl="1" indent="-514350">
              <a:buFont typeface="+mj-lt"/>
              <a:buAutoNum type="arabicPeriod"/>
            </a:pPr>
            <a:r>
              <a:rPr lang="en-US" dirty="0" smtClean="0"/>
              <a:t>Team leaders must be willing to deal with and confront issues and problems.</a:t>
            </a:r>
          </a:p>
          <a:p>
            <a:pPr marL="925830" lvl="1" indent="-514350">
              <a:buFont typeface="+mj-lt"/>
              <a:buAutoNum type="arabicPeriod"/>
            </a:pPr>
            <a:r>
              <a:rPr lang="en-US" dirty="0" smtClean="0"/>
              <a:t>You must clearly communicate your vision, mission and goals.</a:t>
            </a:r>
          </a:p>
          <a:p>
            <a:pPr marL="925830" lvl="1" indent="-514350">
              <a:buFont typeface="+mj-lt"/>
              <a:buAutoNum type="arabicPeriod"/>
            </a:pPr>
            <a:r>
              <a:rPr lang="en-US" dirty="0" smtClean="0"/>
              <a:t>Jesus spent a lot of time teaching the multitudes, but he spent most of his time with the 12 disciples.  Developing leaders can’t be random.  The truth is most people don’t leave the ministry, they leave their leaders.  </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The senior leader must take responsibility for developing the team, or it will never happen.  There must be relationship [discipleship].</a:t>
            </a:r>
          </a:p>
          <a:p>
            <a:pPr marL="925830" lvl="1" indent="-514350">
              <a:buFont typeface="+mj-lt"/>
              <a:buAutoNum type="arabicPeriod" startAt="4"/>
            </a:pPr>
            <a:r>
              <a:rPr lang="en-US" dirty="0" smtClean="0"/>
              <a:t>They must see it, or they won’t buy in with enthusiasm</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r>
              <a:rPr lang="en-US" dirty="0" smtClean="0"/>
              <a:t>How do you start a leadership opportunity?</a:t>
            </a:r>
          </a:p>
          <a:p>
            <a:pPr marL="925830" lvl="1" indent="-514350">
              <a:buFont typeface="+mj-lt"/>
              <a:buAutoNum type="arabicPeriod"/>
            </a:pPr>
            <a:r>
              <a:rPr lang="en-US" dirty="0" smtClean="0"/>
              <a:t>Select a qualified and passionate individual to coordinate this ministry.</a:t>
            </a:r>
          </a:p>
          <a:p>
            <a:pPr marL="925830" lvl="1" indent="-514350">
              <a:buFont typeface="+mj-lt"/>
              <a:buAutoNum type="arabicPeriod"/>
            </a:pPr>
            <a:r>
              <a:rPr lang="en-US" dirty="0" smtClean="0"/>
              <a:t>They must understand the mission.</a:t>
            </a:r>
          </a:p>
          <a:p>
            <a:pPr marL="925830" lvl="1" indent="-514350">
              <a:buFont typeface="+mj-lt"/>
              <a:buAutoNum type="arabicPeriod"/>
            </a:pPr>
            <a:r>
              <a:rPr lang="en-US" dirty="0" smtClean="0"/>
              <a:t>They need the resources to fulfill the mission</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r>
              <a:rPr lang="en-US" dirty="0" smtClean="0"/>
              <a:t>How to be successful:</a:t>
            </a:r>
          </a:p>
          <a:p>
            <a:pPr marL="925830" lvl="1" indent="-514350">
              <a:buFont typeface="+mj-lt"/>
              <a:buAutoNum type="arabicPeriod"/>
            </a:pPr>
            <a:r>
              <a:rPr lang="en-US" dirty="0" smtClean="0"/>
              <a:t>Training that is relevant, practical and focused on the outcomes (increase, fruit).</a:t>
            </a:r>
          </a:p>
          <a:p>
            <a:pPr marL="925830" lvl="1" indent="-514350">
              <a:buFont typeface="+mj-lt"/>
              <a:buAutoNum type="arabicPeriod"/>
            </a:pPr>
            <a:r>
              <a:rPr lang="en-US" dirty="0" smtClean="0"/>
              <a:t>Communication</a:t>
            </a:r>
          </a:p>
          <a:p>
            <a:pPr marL="925830" lvl="1" indent="-514350">
              <a:buFont typeface="+mj-lt"/>
              <a:buAutoNum type="arabicPeriod"/>
            </a:pPr>
            <a:r>
              <a:rPr lang="en-US" dirty="0" smtClean="0"/>
              <a:t>Set the pace.  Make it fun.  Logistics.</a:t>
            </a:r>
          </a:p>
          <a:p>
            <a:pPr marL="925830" lvl="1" indent="-514350">
              <a:buFont typeface="+mj-lt"/>
              <a:buAutoNum type="arabicPeriod"/>
            </a:pPr>
            <a:r>
              <a:rPr lang="en-US" dirty="0" smtClean="0"/>
              <a:t>Accountability</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fontScale="92500" lnSpcReduction="10000"/>
          </a:bodyPr>
          <a:lstStyle/>
          <a:p>
            <a:r>
              <a:rPr lang="en-US" dirty="0" smtClean="0"/>
              <a:t>Conclusions</a:t>
            </a:r>
          </a:p>
          <a:p>
            <a:pPr marL="925830" lvl="1" indent="-514350">
              <a:buFont typeface="+mj-lt"/>
              <a:buAutoNum type="arabicPeriod"/>
            </a:pPr>
            <a:r>
              <a:rPr lang="en-US" dirty="0" smtClean="0"/>
              <a:t>We are not trying to create a ministry of look-alike leaders.</a:t>
            </a:r>
          </a:p>
          <a:p>
            <a:pPr marL="925830" lvl="1" indent="-514350">
              <a:buFont typeface="+mj-lt"/>
              <a:buAutoNum type="arabicPeriod"/>
            </a:pPr>
            <a:r>
              <a:rPr lang="en-US" dirty="0" smtClean="0"/>
              <a:t>We’re trying to bring consistency to the leadership process. </a:t>
            </a:r>
          </a:p>
          <a:p>
            <a:pPr marL="925830" lvl="1" indent="-514350">
              <a:buFont typeface="+mj-lt"/>
              <a:buAutoNum type="arabicPeriod"/>
            </a:pPr>
            <a:r>
              <a:rPr lang="en-US" dirty="0" smtClean="0"/>
              <a:t>We are trying to create a culture of love and excellence.</a:t>
            </a:r>
          </a:p>
          <a:p>
            <a:pPr marL="925830" lvl="1" indent="-514350">
              <a:buFont typeface="+mj-lt"/>
              <a:buAutoNum type="arabicPeriod"/>
            </a:pPr>
            <a:r>
              <a:rPr lang="en-US" dirty="0" smtClean="0"/>
              <a:t>A great ministry culture will outperform a great ministry strategy every time.</a:t>
            </a:r>
          </a:p>
          <a:p>
            <a:pPr marL="925830" lvl="1" indent="-514350">
              <a:buFont typeface="+mj-lt"/>
              <a:buAutoNum type="arabicPeriod"/>
            </a:pPr>
            <a:r>
              <a:rPr lang="en-US" dirty="0" smtClean="0"/>
              <a:t>In great culture combined with a great mission, a compelling vision and a well-planned strategy will produce a ministry that makes a difference</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r>
              <a:rPr lang="en-US" dirty="0" smtClean="0"/>
              <a:t>Ministries should last beyond our lives.</a:t>
            </a:r>
          </a:p>
          <a:p>
            <a:pPr marL="633222" indent="-514350">
              <a:buFont typeface="+mj-lt"/>
              <a:buAutoNum type="arabicPeriod"/>
            </a:pPr>
            <a:r>
              <a:rPr lang="en-US" dirty="0" smtClean="0"/>
              <a:t>Leaders invest their time with the winners.  This is about attitude.  Most teams are made up of the 20-60-20 rule.  20 percent are top performers.  60 percent are average performers.  20 percent are below average.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pPr marL="916686" lvl="1" indent="-514350"/>
            <a:r>
              <a:rPr lang="en-US" dirty="0" smtClean="0"/>
              <a:t>Most of the trouble we face as leaders comes from the bottom 20 percent. Most leaders spend far too much time with the bottom 20 percent. </a:t>
            </a:r>
            <a:endParaRPr lang="en-US" dirty="0" smtClean="0"/>
          </a:p>
          <a:p>
            <a:pPr marL="916686" lvl="1" indent="-514350"/>
            <a:r>
              <a:rPr lang="en-US" dirty="0" smtClean="0"/>
              <a:t>In </a:t>
            </a:r>
            <a:r>
              <a:rPr lang="en-US" dirty="0" smtClean="0"/>
              <a:t>contrast, leaders should spend most of their time with the top 20 percent. You must move average performers up and out.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pPr lvl="1"/>
            <a:r>
              <a:rPr lang="en-US" dirty="0" smtClean="0"/>
              <a:t>How do you determine who are in the 20-60-20 groups. Here’s how to rank them</a:t>
            </a:r>
            <a:r>
              <a:rPr lang="en-US" dirty="0" smtClean="0"/>
              <a:t>:</a:t>
            </a:r>
          </a:p>
          <a:p>
            <a:pPr marL="1179576" lvl="2" indent="-457200">
              <a:buFont typeface="+mj-lt"/>
              <a:buAutoNum type="alphaLcPeriod"/>
            </a:pPr>
            <a:r>
              <a:rPr lang="en-US" dirty="0" smtClean="0"/>
              <a:t>Excellence</a:t>
            </a:r>
          </a:p>
          <a:p>
            <a:pPr marL="1179576" lvl="2" indent="-457200">
              <a:buFont typeface="+mj-lt"/>
              <a:buAutoNum type="alphaLcPeriod"/>
            </a:pPr>
            <a:r>
              <a:rPr lang="en-US" dirty="0" smtClean="0"/>
              <a:t>Faith</a:t>
            </a:r>
          </a:p>
          <a:p>
            <a:pPr marL="1179576" lvl="2" indent="-457200">
              <a:buFont typeface="+mj-lt"/>
              <a:buAutoNum type="alphaLcPeriod"/>
            </a:pPr>
            <a:r>
              <a:rPr lang="en-US" dirty="0" smtClean="0"/>
              <a:t>Competence</a:t>
            </a:r>
          </a:p>
          <a:p>
            <a:pPr marL="1179576" lvl="2" indent="-457200">
              <a:buFont typeface="+mj-lt"/>
              <a:buAutoNum type="alphaLcPeriod"/>
            </a:pPr>
            <a:r>
              <a:rPr lang="en-US" dirty="0" smtClean="0"/>
              <a:t>Commitment</a:t>
            </a:r>
          </a:p>
          <a:p>
            <a:pPr marL="1179576" lvl="2" indent="-457200">
              <a:buFont typeface="+mj-lt"/>
              <a:buAutoNum type="alphaLcPeriod"/>
            </a:pPr>
            <a:r>
              <a:rPr lang="en-US" dirty="0" smtClean="0"/>
              <a:t>Ministry Awareness</a:t>
            </a:r>
          </a:p>
          <a:p>
            <a:pPr marL="1179576" lvl="2" indent="-457200">
              <a:buFont typeface="+mj-lt"/>
              <a:buAutoNum type="alphaLcPeriod"/>
            </a:pPr>
            <a:r>
              <a:rPr lang="en-US" dirty="0" smtClean="0"/>
              <a:t>Love</a:t>
            </a:r>
          </a:p>
          <a:p>
            <a:pPr marL="1179576" lvl="2" indent="-457200">
              <a:buFont typeface="+mj-lt"/>
              <a:buAutoNum type="alphaLcPeriod"/>
            </a:pPr>
            <a:r>
              <a:rPr lang="en-US" dirty="0" smtClean="0"/>
              <a:t>Teamwork </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pPr lvl="1"/>
            <a:r>
              <a:rPr lang="en-US" dirty="0" smtClean="0"/>
              <a:t>The top 20 create solutions when problems arise.  Don’t’ take them for granted.  The middle 60 percent may be able to identify problems, but they may not be able to solve them.  Provide them with significant opportunities. </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pPr lvl="1"/>
            <a:r>
              <a:rPr lang="en-US" dirty="0" smtClean="0"/>
              <a:t>Use </a:t>
            </a:r>
            <a:r>
              <a:rPr lang="en-US" dirty="0" smtClean="0"/>
              <a:t>the DESK method</a:t>
            </a:r>
            <a:r>
              <a:rPr lang="en-US" dirty="0" smtClean="0"/>
              <a:t>.</a:t>
            </a:r>
          </a:p>
          <a:p>
            <a:pPr marL="1161288" lvl="2" indent="-457200">
              <a:buFont typeface="+mj-lt"/>
              <a:buAutoNum type="alphaLcPeriod"/>
            </a:pPr>
            <a:r>
              <a:rPr lang="en-US" dirty="0" smtClean="0"/>
              <a:t>Describe what you observe—be fair and honest.</a:t>
            </a:r>
          </a:p>
          <a:p>
            <a:pPr marL="1161288" lvl="2" indent="-457200">
              <a:buFont typeface="+mj-lt"/>
              <a:buAutoNum type="alphaLcPeriod"/>
            </a:pPr>
            <a:r>
              <a:rPr lang="en-US" dirty="0" smtClean="0"/>
              <a:t>Evaluate how you feel about their performance.</a:t>
            </a:r>
          </a:p>
          <a:p>
            <a:pPr marL="1161288" lvl="2" indent="-457200">
              <a:buFont typeface="+mj-lt"/>
              <a:buAutoNum type="alphaLcPeriod"/>
            </a:pPr>
            <a:r>
              <a:rPr lang="en-US" dirty="0" smtClean="0"/>
              <a:t>Show what needs to be done to—the standard.  If they don’t make a commitment, then you move them off of that team.</a:t>
            </a:r>
          </a:p>
          <a:p>
            <a:pPr marL="1161288" lvl="2" indent="-457200">
              <a:buFont typeface="+mj-lt"/>
              <a:buAutoNum type="alphaLcPeriod"/>
            </a:pPr>
            <a:r>
              <a:rPr lang="en-US" dirty="0" smtClean="0"/>
              <a:t>Know the consequences of continued poor performance.</a:t>
            </a:r>
          </a:p>
          <a:p>
            <a:pPr lvl="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pPr marL="624078" lvl="0" indent="-514350">
              <a:buFont typeface="+mj-lt"/>
              <a:buAutoNum type="arabicPeriod" startAt="2"/>
            </a:pPr>
            <a:r>
              <a:rPr lang="en-US" dirty="0" smtClean="0"/>
              <a:t>Leaders must build a strong foundation. Leaders that make a difference lay a foundation that makes a difference—with purpose, passion, and sustainable results.  </a:t>
            </a:r>
            <a:endParaRPr lang="en-US" dirty="0" smtClean="0"/>
          </a:p>
          <a:p>
            <a:pPr lvl="1"/>
            <a:r>
              <a:rPr lang="en-US" dirty="0" smtClean="0"/>
              <a:t>Build </a:t>
            </a:r>
            <a:r>
              <a:rPr lang="en-US" dirty="0" smtClean="0"/>
              <a:t>it on the following principles</a:t>
            </a:r>
            <a:r>
              <a:rPr lang="en-US" dirty="0" smtClean="0"/>
              <a:t>:</a:t>
            </a:r>
          </a:p>
          <a:p>
            <a:pPr marL="1161288" lvl="2" indent="-457200">
              <a:buFont typeface="+mj-lt"/>
              <a:buAutoNum type="alphaLcPeriod"/>
            </a:pPr>
            <a:r>
              <a:rPr lang="en-US" dirty="0" smtClean="0"/>
              <a:t>Loving, accepting and forgiving</a:t>
            </a:r>
          </a:p>
          <a:p>
            <a:pPr marL="1161288" lvl="2" indent="-457200">
              <a:buFont typeface="+mj-lt"/>
              <a:buAutoNum type="alphaLcPeriod"/>
            </a:pPr>
            <a:r>
              <a:rPr lang="en-US" dirty="0" smtClean="0"/>
              <a:t>Faith—in word and action.  Both love and faith are things that are caught.</a:t>
            </a:r>
          </a:p>
          <a:p>
            <a:pPr marL="1161288" lvl="2" indent="-457200">
              <a:buFont typeface="+mj-lt"/>
              <a:buAutoNum type="alphaLcPeriod"/>
            </a:pPr>
            <a:r>
              <a:rPr lang="en-US" dirty="0" smtClean="0"/>
              <a:t>Excellence—not a goal but a way of life.  Jesus operated in all of these.</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pPr marL="1435608" lvl="3" indent="-457200">
              <a:buFont typeface="+mj-lt"/>
              <a:buAutoNum type="alphaLcPeriod" startAt="4"/>
            </a:pPr>
            <a:r>
              <a:rPr lang="en-US" dirty="0" smtClean="0"/>
              <a:t>Passionate about developing and deploying leaders.  Your job as a leader is not to produce followers, but to produce more leaders.</a:t>
            </a:r>
          </a:p>
          <a:p>
            <a:pPr marL="1435608" lvl="3" indent="-457200">
              <a:buFont typeface="+mj-lt"/>
              <a:buAutoNum type="alphaLcPeriod" startAt="4"/>
            </a:pPr>
            <a:r>
              <a:rPr lang="en-US" dirty="0" smtClean="0"/>
              <a:t>We must develop a culture around servant leadership.  Mk. 10:45 We are not the “high potentate.” Honor will come to those for whom honor is due. Our purpose is to help the other team members become better.</a:t>
            </a:r>
          </a:p>
          <a:p>
            <a:pPr marL="1435608" lvl="3" indent="-457200">
              <a:buFont typeface="+mj-lt"/>
              <a:buAutoNum type="alphaLcPeriod" startAt="4"/>
            </a:pPr>
            <a:r>
              <a:rPr lang="en-US" dirty="0" smtClean="0"/>
              <a:t>Align behaviors, actions and processes with goals and values.</a:t>
            </a:r>
          </a:p>
          <a:p>
            <a:pPr marL="1435608" lvl="3" indent="-457200">
              <a:buFont typeface="+mj-lt"/>
              <a:buAutoNum type="alphaLcPeriod" startAt="4"/>
            </a:pPr>
            <a:r>
              <a:rPr lang="en-US" dirty="0" smtClean="0"/>
              <a:t>Learn to measure the important things.  Define what matters.  Why do we do what we do</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that Lasts a Lifetime</a:t>
            </a:r>
          </a:p>
        </p:txBody>
      </p:sp>
      <p:sp>
        <p:nvSpPr>
          <p:cNvPr id="3" name="Content Placeholder 2"/>
          <p:cNvSpPr>
            <a:spLocks noGrp="1"/>
          </p:cNvSpPr>
          <p:nvPr>
            <p:ph idx="1"/>
          </p:nvPr>
        </p:nvSpPr>
        <p:spPr/>
        <p:txBody>
          <a:bodyPr>
            <a:normAutofit/>
          </a:bodyPr>
          <a:lstStyle/>
          <a:p>
            <a:pPr marL="1161288" lvl="2" indent="-457200">
              <a:buFont typeface="+mj-lt"/>
              <a:buAutoNum type="alphaLcPeriod" startAt="8"/>
            </a:pPr>
            <a:r>
              <a:rPr lang="en-US" dirty="0" smtClean="0"/>
              <a:t>Work to create ownership through individual accountability.  If they don’t own it, they won’t take care of it.</a:t>
            </a:r>
          </a:p>
          <a:p>
            <a:pPr marL="1161288" lvl="2" indent="-457200">
              <a:buFont typeface="+mj-lt"/>
              <a:buAutoNum type="alphaLcPeriod" startAt="8"/>
            </a:pPr>
            <a:r>
              <a:rPr lang="en-US" dirty="0" smtClean="0"/>
              <a:t>Recognize and reward both small and big wins.  Celebrate the small wins.</a:t>
            </a:r>
          </a:p>
          <a:p>
            <a:pPr marL="1161288" lvl="2" indent="-457200">
              <a:buFont typeface="+mj-lt"/>
              <a:buAutoNum type="alphaLcPeriod" startAt="8"/>
            </a:pPr>
            <a:r>
              <a:rPr lang="en-US" dirty="0" smtClean="0"/>
              <a:t>Practice saturation communication at all levels.  It prevents confusion.  Can people describe the vision?</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2078</TotalTime>
  <Words>980</Words>
  <Application>Microsoft Office PowerPoint</Application>
  <PresentationFormat>On-screen Show (4:3)</PresentationFormat>
  <Paragraphs>94</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Urban</vt:lpstr>
      <vt:lpstr>COACHING 4 MINISTERS PRESENTS</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Leadership that Lasts a Lifetime</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53</cp:revision>
  <dcterms:created xsi:type="dcterms:W3CDTF">2015-03-08T21:37:46Z</dcterms:created>
  <dcterms:modified xsi:type="dcterms:W3CDTF">2015-10-05T01:58:34Z</dcterms:modified>
</cp:coreProperties>
</file>