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341" r:id="rId12"/>
    <p:sldId id="342" r:id="rId13"/>
    <p:sldId id="26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14" y="-4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9/28/2015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9/28/2015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9/28/2015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9/28/2015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9/28/2015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7 Keys for Developing Strategic Leaders</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lnSpcReduction="10000"/>
          </a:bodyPr>
          <a:lstStyle/>
          <a:p>
            <a:pPr lvl="1"/>
            <a:r>
              <a:rPr lang="en-US" dirty="0" smtClean="0"/>
              <a:t>Know the leadership candidate’s character and potential.  </a:t>
            </a:r>
            <a:endParaRPr lang="en-US" dirty="0" smtClean="0"/>
          </a:p>
          <a:p>
            <a:pPr lvl="1"/>
            <a:r>
              <a:rPr lang="en-US" dirty="0" smtClean="0"/>
              <a:t>Ask </a:t>
            </a:r>
            <a:r>
              <a:rPr lang="en-US" dirty="0" smtClean="0"/>
              <a:t>the right questions.  Do they find time for team building?  Do they have the technical skills?  Is there any issue about integrity or ability to make the tough decisions?  Do they have leadership competencies—energy and enthusiasm?  Are they problem solving</a:t>
            </a:r>
            <a:r>
              <a:rPr lang="en-US" dirty="0" smtClean="0"/>
              <a:t>?  Do </a:t>
            </a:r>
            <a:r>
              <a:rPr lang="en-US" dirty="0" smtClean="0"/>
              <a:t>they have skills with reading, writing, and conducting meetings?  Self-management?  Influences others?  Has a bias for action and results.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Leaders must become mentors—a wise and trusted guide.  Provide on-the-job opportunities.  Teach all you know.  It is only by making others great that a leader is great.</a:t>
            </a:r>
          </a:p>
          <a:p>
            <a:pPr marL="925830" lvl="1" indent="-514350">
              <a:buFont typeface="+mj-lt"/>
              <a:buAutoNum type="arabicPeriod" startAt="3"/>
            </a:pPr>
            <a:r>
              <a:rPr lang="en-US" dirty="0" smtClean="0"/>
              <a:t>Give people the chance to lead.  Leaders grow by facing ever-surmounting challenges.  Add support.  We all need challenges in order to grow.  Stretching is painful, but necessary to gain stature.  Responsibility is the great developer of men</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5"/>
            </a:pPr>
            <a:r>
              <a:rPr lang="en-US" dirty="0" smtClean="0"/>
              <a:t>Education for leadership.  Directed studies and examples.  Tutoring.  Coaching.  Mentoring.  Education is different from training in that it encompasses the whole person.  Compliments, but does not replace leadership training.</a:t>
            </a:r>
          </a:p>
          <a:p>
            <a:pPr marL="925830" lvl="1" indent="-514350">
              <a:buFont typeface="+mj-lt"/>
              <a:buAutoNum type="arabicPeriod" startAt="5"/>
            </a:pPr>
            <a:r>
              <a:rPr lang="en-US" dirty="0" smtClean="0"/>
              <a:t>Having a strategy for leadership development.  Long term.  Not the urgent, but the important.  Can’t abandon integrity</a:t>
            </a:r>
            <a:r>
              <a:rPr lang="en-US" dirty="0" smtClean="0"/>
              <a:t>.</a:t>
            </a:r>
          </a:p>
          <a:p>
            <a:pPr marL="925830" lvl="1" indent="-514350">
              <a:buFont typeface="+mj-lt"/>
              <a:buAutoNum type="arabicPeriod" startAt="5"/>
            </a:pPr>
            <a:r>
              <a:rPr lang="en-US" dirty="0" smtClean="0"/>
              <a:t>Top strategic position must lead by being out in front.  Be a guide to your top team.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r>
              <a:rPr lang="en-US" dirty="0" smtClean="0"/>
              <a:t>You aren’t in a position of leadership until you have been ratified in the hearts and minds of those you lead—it needs to be a value.  </a:t>
            </a:r>
            <a:endParaRPr lang="en-US" dirty="0" smtClean="0"/>
          </a:p>
          <a:p>
            <a:r>
              <a:rPr lang="en-US" dirty="0" smtClean="0"/>
              <a:t>Leaders </a:t>
            </a:r>
            <a:r>
              <a:rPr lang="en-US" dirty="0" smtClean="0"/>
              <a:t>are committed to a growth curve—a way of life—a key factor in success.  </a:t>
            </a:r>
            <a:endParaRPr lang="en-US" dirty="0" smtClean="0"/>
          </a:p>
          <a:p>
            <a:r>
              <a:rPr lang="en-US" dirty="0" smtClean="0"/>
              <a:t>You </a:t>
            </a:r>
            <a:r>
              <a:rPr lang="en-US" dirty="0" smtClean="0"/>
              <a:t>need excellence in each level—individual, team and strategic.</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r>
              <a:rPr lang="en-US" dirty="0" smtClean="0"/>
              <a:t>Certain functions need to be done: planning, action (what to do next and allocating tasks), monitoring, supporting (encouraging), informing (clarifying the task and plan), evaluating.  </a:t>
            </a:r>
            <a:endParaRPr lang="en-US" dirty="0" smtClean="0"/>
          </a:p>
          <a:p>
            <a:r>
              <a:rPr lang="en-US" dirty="0" smtClean="0"/>
              <a:t>Managers </a:t>
            </a:r>
            <a:r>
              <a:rPr lang="en-US" dirty="0" smtClean="0"/>
              <a:t>work toward solutions, but shouldn’t be in leadership.  Have effective leaders on all levels.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fontScale="92500" lnSpcReduction="10000"/>
          </a:bodyPr>
          <a:lstStyle/>
          <a:p>
            <a:r>
              <a:rPr lang="en-US" dirty="0" smtClean="0"/>
              <a:t>Here are 7 functions </a:t>
            </a:r>
            <a:r>
              <a:rPr lang="en-US" dirty="0" smtClean="0"/>
              <a:t>of a </a:t>
            </a:r>
            <a:r>
              <a:rPr lang="en-US" dirty="0" smtClean="0"/>
              <a:t>strategic leader:</a:t>
            </a:r>
          </a:p>
          <a:p>
            <a:pPr marL="916686" lvl="1" indent="-514350">
              <a:buFont typeface="+mj-lt"/>
              <a:buAutoNum type="arabicPeriod"/>
            </a:pPr>
            <a:r>
              <a:rPr lang="en-US" dirty="0" smtClean="0"/>
              <a:t>Providing overall direction for the organization as a whole.</a:t>
            </a:r>
          </a:p>
          <a:p>
            <a:pPr marL="916686" lvl="1" indent="-514350">
              <a:buFont typeface="+mj-lt"/>
              <a:buAutoNum type="arabicPeriod"/>
            </a:pPr>
            <a:r>
              <a:rPr lang="en-US" dirty="0" smtClean="0"/>
              <a:t>Getting policy and strategy right.</a:t>
            </a:r>
          </a:p>
          <a:p>
            <a:pPr marL="916686" lvl="1" indent="-514350">
              <a:buFont typeface="+mj-lt"/>
              <a:buAutoNum type="arabicPeriod"/>
            </a:pPr>
            <a:r>
              <a:rPr lang="en-US" dirty="0" smtClean="0"/>
              <a:t>Making it happen—execute.</a:t>
            </a:r>
          </a:p>
          <a:p>
            <a:pPr marL="916686" lvl="1" indent="-514350">
              <a:buFont typeface="+mj-lt"/>
              <a:buAutoNum type="arabicPeriod"/>
            </a:pPr>
            <a:r>
              <a:rPr lang="en-US" dirty="0" smtClean="0"/>
              <a:t>Organizing or reorganizing the parts.</a:t>
            </a:r>
          </a:p>
          <a:p>
            <a:pPr marL="916686" lvl="1" indent="-514350">
              <a:buFont typeface="+mj-lt"/>
              <a:buAutoNum type="arabicPeriod"/>
            </a:pPr>
            <a:r>
              <a:rPr lang="en-US" dirty="0" smtClean="0"/>
              <a:t>Developing the corporate spirit</a:t>
            </a:r>
            <a:r>
              <a:rPr lang="en-US" dirty="0" smtClean="0"/>
              <a:t>.</a:t>
            </a:r>
          </a:p>
          <a:p>
            <a:pPr marL="925830" lvl="1" indent="-514350">
              <a:buFont typeface="+mj-lt"/>
              <a:buAutoNum type="arabicPeriod"/>
            </a:pPr>
            <a:r>
              <a:rPr lang="en-US" dirty="0" smtClean="0"/>
              <a:t>Relating the organization with other organizations—networking for growth—strategic alliances.</a:t>
            </a:r>
          </a:p>
          <a:p>
            <a:pPr marL="925830" lvl="1" indent="-514350">
              <a:buFont typeface="+mj-lt"/>
              <a:buAutoNum type="arabicPeriod"/>
            </a:pPr>
            <a:r>
              <a:rPr lang="en-US" dirty="0" smtClean="0"/>
              <a:t>Choosing today’s leaders and growing tomorrow’s leaders.</a:t>
            </a:r>
          </a:p>
          <a:p>
            <a:pPr marL="916686" lvl="1" indent="-514350">
              <a:buFont typeface="+mj-lt"/>
              <a:buAutoNum type="arabicPeriod"/>
            </a:pPr>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r>
              <a:rPr lang="en-US" dirty="0" smtClean="0"/>
              <a:t>As one reaches the top of an organization, one has to deal with an ever-increasing level of complexity.  </a:t>
            </a:r>
            <a:endParaRPr lang="en-US" dirty="0" smtClean="0"/>
          </a:p>
          <a:p>
            <a:r>
              <a:rPr lang="en-US" dirty="0" smtClean="0"/>
              <a:t>Not </a:t>
            </a:r>
            <a:r>
              <a:rPr lang="en-US" dirty="0" smtClean="0"/>
              <a:t>everyone can handle each level of complexity.  </a:t>
            </a:r>
            <a:endParaRPr lang="en-US" dirty="0" smtClean="0"/>
          </a:p>
          <a:p>
            <a:r>
              <a:rPr lang="en-US" dirty="0" smtClean="0"/>
              <a:t>Three </a:t>
            </a:r>
            <a:r>
              <a:rPr lang="en-US" dirty="0" smtClean="0"/>
              <a:t>things are needed: intelligence, experience, and goodness.  Wisdom is always simplifying.</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r>
              <a:rPr lang="en-US" dirty="0" smtClean="0"/>
              <a:t>Here are 7 keys </a:t>
            </a:r>
            <a:r>
              <a:rPr lang="en-US" dirty="0" smtClean="0"/>
              <a:t>for </a:t>
            </a:r>
            <a:r>
              <a:rPr lang="en-US" dirty="0" smtClean="0"/>
              <a:t>developing strategic leaders:</a:t>
            </a:r>
          </a:p>
          <a:p>
            <a:pPr marL="925830" lvl="1" indent="-514350">
              <a:buFont typeface="+mj-lt"/>
              <a:buAutoNum type="arabicPeriod"/>
            </a:pPr>
            <a:r>
              <a:rPr lang="en-US" dirty="0" smtClean="0"/>
              <a:t>Training – need hard </a:t>
            </a:r>
            <a:r>
              <a:rPr lang="en-US" dirty="0" smtClean="0"/>
              <a:t>thinking</a:t>
            </a:r>
          </a:p>
          <a:p>
            <a:pPr marL="1161288" lvl="2" indent="-457200">
              <a:buFont typeface="+mj-lt"/>
              <a:buAutoNum type="alphaLcPeriod"/>
            </a:pPr>
            <a:r>
              <a:rPr lang="en-US" dirty="0" smtClean="0"/>
              <a:t>Make the time to think it through.  Ask the right questions.</a:t>
            </a:r>
          </a:p>
          <a:p>
            <a:pPr marL="1161288" lvl="2" indent="-457200">
              <a:buFont typeface="+mj-lt"/>
              <a:buAutoNum type="alphaLcPeriod"/>
            </a:pPr>
            <a:r>
              <a:rPr lang="en-US" dirty="0" smtClean="0"/>
              <a:t>Understand how leadership relates to management.</a:t>
            </a:r>
          </a:p>
          <a:p>
            <a:pPr marL="1161288" lvl="2" indent="-457200">
              <a:buFont typeface="+mj-lt"/>
              <a:buAutoNum type="alphaLcPeriod"/>
            </a:pPr>
            <a:r>
              <a:rPr lang="en-US" dirty="0" smtClean="0"/>
              <a:t>Understand the different levels of leadership.</a:t>
            </a:r>
          </a:p>
          <a:p>
            <a:pPr marL="1161288" lvl="2" indent="-457200">
              <a:buFont typeface="+mj-lt"/>
              <a:buAutoNum type="alphaLcPeriod"/>
            </a:pPr>
            <a:r>
              <a:rPr lang="en-US" dirty="0" smtClean="0"/>
              <a:t>Don’t just reflect the latest fad.</a:t>
            </a:r>
          </a:p>
          <a:p>
            <a:pPr marL="1161288" lvl="2" indent="-457200">
              <a:buFont typeface="+mj-lt"/>
              <a:buAutoNum type="alphaLcPeriod"/>
            </a:pPr>
            <a:r>
              <a:rPr lang="en-US" dirty="0" smtClean="0"/>
              <a:t>Don’t look for a quick fix.</a:t>
            </a:r>
          </a:p>
          <a:p>
            <a:pPr marL="925830" lvl="1" indent="-514350">
              <a:buFont typeface="+mj-lt"/>
              <a:buAutoNum type="arabicPeriod"/>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pPr lvl="1"/>
            <a:r>
              <a:rPr lang="en-US" dirty="0" smtClean="0"/>
              <a:t>Don’t think that strategic thinking starts and stops at the strategic level.  </a:t>
            </a:r>
            <a:endParaRPr lang="en-US" dirty="0" smtClean="0"/>
          </a:p>
          <a:p>
            <a:pPr lvl="1"/>
            <a:r>
              <a:rPr lang="en-US" dirty="0" smtClean="0"/>
              <a:t>Pastors </a:t>
            </a:r>
            <a:r>
              <a:rPr lang="en-US" dirty="0" smtClean="0"/>
              <a:t>go to leadership training all the time, but what about the entry level leaders?  This is a team, not a hierarchy.  Each leader must receive adequate training.  </a:t>
            </a:r>
            <a:endParaRPr lang="en-US" dirty="0" smtClean="0"/>
          </a:p>
          <a:p>
            <a:pPr lvl="1"/>
            <a:r>
              <a:rPr lang="en-US" dirty="0" smtClean="0"/>
              <a:t>Lay </a:t>
            </a:r>
            <a:r>
              <a:rPr lang="en-US" dirty="0" smtClean="0"/>
              <a:t>the right foundation.  </a:t>
            </a:r>
            <a:endParaRPr lang="en-US" dirty="0" smtClean="0"/>
          </a:p>
          <a:p>
            <a:pPr lvl="1"/>
            <a:r>
              <a:rPr lang="en-US" dirty="0" smtClean="0"/>
              <a:t>Team </a:t>
            </a:r>
            <a:r>
              <a:rPr lang="en-US" dirty="0" smtClean="0"/>
              <a:t>leaders are the front-line ministers to the public.</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pPr lvl="1"/>
            <a:r>
              <a:rPr lang="en-US" dirty="0" smtClean="0"/>
              <a:t>There is no such thing as instant, effective leaders.  Choose people with leadership potential.  </a:t>
            </a:r>
            <a:endParaRPr lang="en-US" dirty="0" smtClean="0"/>
          </a:p>
          <a:p>
            <a:pPr lvl="1"/>
            <a:r>
              <a:rPr lang="en-US" dirty="0" smtClean="0"/>
              <a:t>Give </a:t>
            </a:r>
            <a:r>
              <a:rPr lang="en-US" dirty="0" smtClean="0"/>
              <a:t>your leaders time to rest.  </a:t>
            </a:r>
            <a:endParaRPr lang="en-US" dirty="0" smtClean="0"/>
          </a:p>
          <a:p>
            <a:pPr lvl="1"/>
            <a:r>
              <a:rPr lang="en-US" dirty="0" smtClean="0"/>
              <a:t>Grow </a:t>
            </a:r>
            <a:r>
              <a:rPr lang="en-US" dirty="0" smtClean="0"/>
              <a:t>your leaders and they will grow your ministry.</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7 Keys for Developing Strategic Leaders</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2"/>
            </a:pPr>
            <a:r>
              <a:rPr lang="en-US" dirty="0" smtClean="0"/>
              <a:t>Select good leaders.  “Measure the cloth seven times because </a:t>
            </a:r>
            <a:r>
              <a:rPr lang="en-US" dirty="0" smtClean="0"/>
              <a:t>it </a:t>
            </a:r>
            <a:r>
              <a:rPr lang="en-US" dirty="0" smtClean="0"/>
              <a:t>can only be cut once</a:t>
            </a:r>
            <a:r>
              <a:rPr lang="en-US" dirty="0" smtClean="0"/>
              <a:t>.”</a:t>
            </a:r>
          </a:p>
          <a:p>
            <a:pPr marL="1161288" lvl="2" indent="-457200">
              <a:buFont typeface="+mj-lt"/>
              <a:buAutoNum type="alphaLcPeriod"/>
            </a:pPr>
            <a:r>
              <a:rPr lang="en-US" dirty="0" smtClean="0"/>
              <a:t>People may emerge into leadership.  The most natural and effective.</a:t>
            </a:r>
          </a:p>
          <a:p>
            <a:pPr marL="1161288" lvl="2" indent="-457200">
              <a:buFont typeface="+mj-lt"/>
              <a:buAutoNum type="alphaLcPeriod"/>
            </a:pPr>
            <a:r>
              <a:rPr lang="en-US" dirty="0" smtClean="0"/>
              <a:t>Appointment by the superiors or group.</a:t>
            </a:r>
          </a:p>
          <a:p>
            <a:pPr marL="1161288" lvl="2" indent="-457200">
              <a:buFont typeface="+mj-lt"/>
              <a:buAutoNum type="alphaLcPeriod"/>
            </a:pPr>
            <a:r>
              <a:rPr lang="en-US" dirty="0" smtClean="0"/>
              <a:t>Elected way</a:t>
            </a:r>
          </a:p>
          <a:p>
            <a:pPr marL="1161288" lvl="2" indent="-457200">
              <a:buFont typeface="+mj-lt"/>
              <a:buAutoNum type="alphaLcPeriod"/>
            </a:pPr>
            <a:r>
              <a:rPr lang="en-US" dirty="0" smtClean="0"/>
              <a:t>Heredity – by birth right.</a:t>
            </a:r>
          </a:p>
          <a:p>
            <a:pPr marL="925830" lvl="1" indent="-514350">
              <a:buFont typeface="+mj-lt"/>
              <a:buAutoNum type="arabicPeriod" startAt="2"/>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4528</TotalTime>
  <Words>737</Words>
  <Application>Microsoft Office PowerPoint</Application>
  <PresentationFormat>On-screen Show (4:3)</PresentationFormat>
  <Paragraphs>64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Urban</vt:lpstr>
      <vt:lpstr>COACHING 4 MINISTERS PRESENTS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7 Keys for Developing Strategic Leaders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41</cp:revision>
  <dcterms:created xsi:type="dcterms:W3CDTF">2015-03-08T21:37:46Z</dcterms:created>
  <dcterms:modified xsi:type="dcterms:W3CDTF">2015-09-30T21:50:47Z</dcterms:modified>
</cp:coreProperties>
</file>