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26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96" y="-3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10/4/2015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10/4/2015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10/4/2015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10/4/2015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10/4/2015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10/4/2015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10/4/2015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smtClean="0"/>
              <a:t>The Art of Persuasion</a:t>
            </a:r>
            <a:endParaRPr lang="en-US" dirty="0" smtClean="0"/>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Look for buy-in signals:</a:t>
            </a:r>
          </a:p>
          <a:p>
            <a:pPr marL="925830" lvl="1" indent="-514350">
              <a:buFont typeface="+mj-lt"/>
              <a:buAutoNum type="arabicPeriod"/>
            </a:pPr>
            <a:r>
              <a:rPr lang="en-US" dirty="0" smtClean="0"/>
              <a:t>How soon do I have to start?</a:t>
            </a:r>
          </a:p>
          <a:p>
            <a:pPr marL="925830" lvl="1" indent="-514350">
              <a:buFont typeface="+mj-lt"/>
              <a:buAutoNum type="arabicPeriod"/>
            </a:pPr>
            <a:r>
              <a:rPr lang="en-US" dirty="0" smtClean="0"/>
              <a:t>What training will I need?</a:t>
            </a:r>
          </a:p>
          <a:p>
            <a:pPr marL="925830" lvl="1" indent="-514350">
              <a:buFont typeface="+mj-lt"/>
              <a:buAutoNum type="arabicPeriod"/>
            </a:pPr>
            <a:r>
              <a:rPr lang="en-US" dirty="0" smtClean="0"/>
              <a:t>Who’s on the team?</a:t>
            </a:r>
          </a:p>
          <a:p>
            <a:pPr marL="925830" lvl="1" indent="-514350">
              <a:buFont typeface="+mj-lt"/>
              <a:buAutoNum type="arabicPeriod"/>
            </a:pPr>
            <a:r>
              <a:rPr lang="en-US" dirty="0" smtClean="0"/>
              <a:t>What information do I need?</a:t>
            </a:r>
          </a:p>
          <a:p>
            <a:pPr marL="925830" lvl="1" indent="-514350">
              <a:buFont typeface="+mj-lt"/>
              <a:buAutoNum type="arabicPeriod"/>
            </a:pPr>
            <a:r>
              <a:rPr lang="en-US" dirty="0" smtClean="0"/>
              <a:t>How long is the commitment</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To bring people alongside your vision depends a lot on being able to persuasion.  Your vision must be worthy and compelling; your strategy must be clear and your commitment and character without question.  </a:t>
            </a:r>
            <a:endParaRPr lang="en-US" dirty="0" smtClean="0"/>
          </a:p>
          <a:p>
            <a:r>
              <a:rPr lang="en-US" dirty="0" smtClean="0"/>
              <a:t>Persuasion </a:t>
            </a:r>
            <a:r>
              <a:rPr lang="en-US" dirty="0" smtClean="0"/>
              <a:t>involves showing teammates that they will be blessed if they join you in the mission—that it is paramount.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Jesus demonstrated this when he said to the disciples that they would be fishers of men and they immediately left their nets and followed him.  </a:t>
            </a:r>
            <a:endParaRPr lang="en-US" dirty="0" smtClean="0"/>
          </a:p>
          <a:p>
            <a:r>
              <a:rPr lang="en-US" dirty="0" smtClean="0"/>
              <a:t>Everyone </a:t>
            </a:r>
            <a:r>
              <a:rPr lang="en-US" dirty="0" smtClean="0"/>
              <a:t>living is involved in the art of persuasion.  But it should never be manipulation—they should never feel intimidated.  People want to serve, but not feel used in the process.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Gain access and engage their attention; present your mission and deal with objections.  The ethics of persuasion involves total honesty and full disclosure</a:t>
            </a:r>
            <a:r>
              <a:rPr lang="en-US" dirty="0" smtClean="0"/>
              <a:t>.</a:t>
            </a:r>
          </a:p>
          <a:p>
            <a:r>
              <a:rPr lang="en-US" dirty="0" smtClean="0"/>
              <a:t>They need to agree that it’s a good cause.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fontScale="92500"/>
          </a:bodyPr>
          <a:lstStyle/>
          <a:p>
            <a:r>
              <a:rPr lang="en-US" dirty="0" smtClean="0"/>
              <a:t>Four steps in persuasion:</a:t>
            </a:r>
          </a:p>
          <a:p>
            <a:pPr marL="925830" lvl="1" indent="-514350">
              <a:buFont typeface="+mj-lt"/>
              <a:buAutoNum type="arabicPeriod"/>
            </a:pPr>
            <a:r>
              <a:rPr lang="en-US" dirty="0" smtClean="0"/>
              <a:t>You must be persuaded.  You must be convinced.</a:t>
            </a:r>
          </a:p>
          <a:p>
            <a:pPr marL="925830" lvl="1" indent="-514350">
              <a:buFont typeface="+mj-lt"/>
              <a:buAutoNum type="arabicPeriod"/>
            </a:pPr>
            <a:r>
              <a:rPr lang="en-US" dirty="0" smtClean="0"/>
              <a:t>You must do your homework.  Know those who labor among you.  Clarify what you are asking them to do.</a:t>
            </a:r>
          </a:p>
          <a:p>
            <a:pPr marL="925830" lvl="1" indent="-514350">
              <a:buFont typeface="+mj-lt"/>
              <a:buAutoNum type="arabicPeriod"/>
            </a:pPr>
            <a:r>
              <a:rPr lang="en-US" dirty="0" smtClean="0"/>
              <a:t>Engage your potential team members.  Be informed, professional, respectful, and be appreciative.</a:t>
            </a:r>
          </a:p>
          <a:p>
            <a:pPr marL="925830" lvl="1" indent="-514350">
              <a:buFont typeface="+mj-lt"/>
              <a:buAutoNum type="arabicPeriod"/>
            </a:pPr>
            <a:r>
              <a:rPr lang="en-US" dirty="0" smtClean="0"/>
              <a:t>Anticipate objections and negotiate agreement.  When objections are dealt with, ask for commitment.  People often need a nudge.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Learn to master the rules of engagement.  Find a way to engage the person.  There are gatekeepers, or protectors of those you need to see.  Don’t get irritated with them.  Show respect for their position.</a:t>
            </a:r>
          </a:p>
          <a:p>
            <a:r>
              <a:rPr lang="en-US" dirty="0" smtClean="0"/>
              <a:t>You seldom overcome disagreement with argument or being disagreeable.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Here are some steps to overcome resistance:</a:t>
            </a:r>
          </a:p>
          <a:p>
            <a:pPr marL="925830" lvl="1" indent="-514350">
              <a:buFont typeface="+mj-lt"/>
              <a:buAutoNum type="arabicPeriod"/>
            </a:pPr>
            <a:r>
              <a:rPr lang="en-US" dirty="0" smtClean="0"/>
              <a:t>Act like it’s part of the process.  People are resistant to new things.</a:t>
            </a:r>
          </a:p>
          <a:p>
            <a:pPr marL="925830" lvl="1" indent="-514350">
              <a:buFont typeface="+mj-lt"/>
              <a:buAutoNum type="arabicPeriod"/>
            </a:pPr>
            <a:r>
              <a:rPr lang="en-US" dirty="0" smtClean="0"/>
              <a:t>Try to identify the objections.</a:t>
            </a:r>
          </a:p>
          <a:p>
            <a:pPr marL="925830" lvl="1" indent="-514350">
              <a:buFont typeface="+mj-lt"/>
              <a:buAutoNum type="arabicPeriod"/>
            </a:pPr>
            <a:r>
              <a:rPr lang="en-US" dirty="0" smtClean="0"/>
              <a:t>Address specific resistance issues.</a:t>
            </a:r>
          </a:p>
          <a:p>
            <a:pPr marL="925830" lvl="1" indent="-514350">
              <a:buFont typeface="+mj-lt"/>
              <a:buAutoNum type="arabicPeriod"/>
            </a:pPr>
            <a:r>
              <a:rPr lang="en-US" dirty="0" smtClean="0"/>
              <a:t>Counter with an emotional appeal.</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There are three levels of resistance:</a:t>
            </a:r>
          </a:p>
          <a:p>
            <a:pPr marL="925830" lvl="1" indent="-514350">
              <a:buFont typeface="+mj-lt"/>
              <a:buAutoNum type="arabicPeriod"/>
            </a:pPr>
            <a:r>
              <a:rPr lang="en-US" dirty="0" smtClean="0"/>
              <a:t>General resistance: too busy, etc.</a:t>
            </a:r>
          </a:p>
          <a:p>
            <a:pPr marL="925830" lvl="1" indent="-514350">
              <a:buFont typeface="+mj-lt"/>
              <a:buAutoNum type="arabicPeriod"/>
            </a:pPr>
            <a:r>
              <a:rPr lang="en-US" dirty="0" smtClean="0"/>
              <a:t>Specific resistance: not a priority.</a:t>
            </a:r>
          </a:p>
          <a:p>
            <a:pPr marL="925830" lvl="1" indent="-514350">
              <a:buFont typeface="+mj-lt"/>
              <a:buAutoNum type="arabicPeriod"/>
            </a:pPr>
            <a:r>
              <a:rPr lang="en-US" dirty="0" smtClean="0"/>
              <a:t>Ultimate resistance: What is it that is really causing them to resist?</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Art of Persuasion</a:t>
            </a:r>
          </a:p>
        </p:txBody>
      </p:sp>
      <p:sp>
        <p:nvSpPr>
          <p:cNvPr id="3" name="Content Placeholder 2"/>
          <p:cNvSpPr>
            <a:spLocks noGrp="1"/>
          </p:cNvSpPr>
          <p:nvPr>
            <p:ph idx="1"/>
          </p:nvPr>
        </p:nvSpPr>
        <p:spPr/>
        <p:txBody>
          <a:bodyPr>
            <a:normAutofit/>
          </a:bodyPr>
          <a:lstStyle/>
          <a:p>
            <a:r>
              <a:rPr lang="en-US" dirty="0" smtClean="0"/>
              <a:t>Cast a compelling vision.  </a:t>
            </a:r>
            <a:r>
              <a:rPr lang="en-US" dirty="0" smtClean="0"/>
              <a:t>Build </a:t>
            </a:r>
            <a:r>
              <a:rPr lang="en-US" dirty="0" smtClean="0"/>
              <a:t>a bridge to ask for commitment: </a:t>
            </a:r>
          </a:p>
          <a:p>
            <a:pPr marL="925830" lvl="1" indent="-514350">
              <a:buFont typeface="+mj-lt"/>
              <a:buAutoNum type="arabicPeriod"/>
            </a:pPr>
            <a:r>
              <a:rPr lang="en-US" dirty="0" smtClean="0"/>
              <a:t>Reflect rather than correct.  This lets them know they can express their true feelings.  People do things for people they like and trust.  The disciples saw how Jesus handled himself.  He was able to persuade them to give up what they were doing to pursue His mission.</a:t>
            </a:r>
          </a:p>
          <a:p>
            <a:pPr marL="925830" lvl="1" indent="-514350">
              <a:buFont typeface="+mj-lt"/>
              <a:buAutoNum type="arabicPeriod"/>
            </a:pPr>
            <a:r>
              <a:rPr lang="en-US" dirty="0" smtClean="0"/>
              <a:t>Sensitivity and timing are vital for asking for a decision.  People have a built-in need to serve.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5921</TotalTime>
  <Words>541</Words>
  <Application>Microsoft Office PowerPoint</Application>
  <PresentationFormat>On-screen Show (4:3)</PresentationFormat>
  <Paragraphs>51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Urban</vt:lpstr>
      <vt:lpstr>COACHING 4 MINISTERS PRESENTS</vt:lpstr>
      <vt:lpstr>The Art of Persuasion</vt:lpstr>
      <vt:lpstr>The Art of Persuasion</vt:lpstr>
      <vt:lpstr>The Art of Persuasion</vt:lpstr>
      <vt:lpstr>The Art of Persuasion</vt:lpstr>
      <vt:lpstr>The Art of Persuasion</vt:lpstr>
      <vt:lpstr>The Art of Persuasion</vt:lpstr>
      <vt:lpstr>The Art of Persuasion</vt:lpstr>
      <vt:lpstr>The Art of Persuasion</vt:lpstr>
      <vt:lpstr>The Art of Persuasion</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47</cp:revision>
  <dcterms:created xsi:type="dcterms:W3CDTF">2015-03-08T21:37:46Z</dcterms:created>
  <dcterms:modified xsi:type="dcterms:W3CDTF">2015-10-08T01:27:05Z</dcterms:modified>
</cp:coreProperties>
</file>