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330" r:id="rId3"/>
    <p:sldId id="331" r:id="rId4"/>
    <p:sldId id="332" r:id="rId5"/>
    <p:sldId id="333" r:id="rId6"/>
    <p:sldId id="334" r:id="rId7"/>
    <p:sldId id="335" r:id="rId8"/>
    <p:sldId id="336" r:id="rId9"/>
    <p:sldId id="337" r:id="rId10"/>
    <p:sldId id="338" r:id="rId11"/>
    <p:sldId id="339" r:id="rId12"/>
    <p:sldId id="342" r:id="rId13"/>
    <p:sldId id="343" r:id="rId14"/>
    <p:sldId id="344" r:id="rId15"/>
    <p:sldId id="340" r:id="rId16"/>
    <p:sldId id="260"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3" d="100"/>
          <a:sy n="53" d="100"/>
        </p:scale>
        <p:origin x="-96" y="-34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68A4921B-08E2-490E-B26E-6C4701621126}" type="datetimeFigureOut">
              <a:rPr lang="en-US" smtClean="0"/>
              <a:pPr/>
              <a:t>10/7/2015</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6876FCF3-9C23-405D-B816-BE03D71465B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10/7/2015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10/7/2015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10/7/2015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8A4921B-08E2-490E-B26E-6C4701621126}" type="datetimeFigureOut">
              <a:rPr lang="en-US" smtClean="0"/>
              <a:pPr/>
              <a:t>10/7/2015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10/7/2015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68A4921B-08E2-490E-B26E-6C4701621126}" type="datetimeFigureOut">
              <a:rPr lang="en-US" smtClean="0"/>
              <a:pPr/>
              <a:t>10/7/2015</a:t>
            </a:fld>
            <a:endParaRPr lang="en-US"/>
          </a:p>
        </p:txBody>
      </p:sp>
      <p:sp>
        <p:nvSpPr>
          <p:cNvPr id="27" name="Slide Number Placeholder 26"/>
          <p:cNvSpPr>
            <a:spLocks noGrp="1"/>
          </p:cNvSpPr>
          <p:nvPr>
            <p:ph type="sldNum" sz="quarter" idx="11"/>
          </p:nvPr>
        </p:nvSpPr>
        <p:spPr/>
        <p:txBody>
          <a:bodyPr rtlCol="0"/>
          <a:lstStyle/>
          <a:p>
            <a:fld id="{6876FCF3-9C23-405D-B816-BE03D71465B0}"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68A4921B-08E2-490E-B26E-6C4701621126}" type="datetimeFigureOut">
              <a:rPr lang="en-US" smtClean="0"/>
              <a:pPr/>
              <a:t>10/7/2015</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6876FCF3-9C23-405D-B816-BE03D71465B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A4921B-08E2-490E-B26E-6C4701621126}" type="datetimeFigureOut">
              <a:rPr lang="en-US" smtClean="0"/>
              <a:pPr/>
              <a:t>10/7/2015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10/7/2015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8A4921B-08E2-490E-B26E-6C4701621126}" type="datetimeFigureOut">
              <a:rPr lang="en-US" smtClean="0"/>
              <a:pPr/>
              <a:t>10/7/2015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68A4921B-08E2-490E-B26E-6C4701621126}" type="datetimeFigureOut">
              <a:rPr lang="en-US" smtClean="0"/>
              <a:pPr/>
              <a:t>10/7/2015</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6876FCF3-9C23-405D-B816-BE03D71465B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57200" y="2401888"/>
            <a:ext cx="8458200" cy="1470025"/>
          </a:xfrm>
        </p:spPr>
        <p:txBody>
          <a:bodyPr/>
          <a:lstStyle/>
          <a:p>
            <a:r>
              <a:rPr lang="en-US" dirty="0" smtClean="0"/>
              <a:t>COACHING 4 MINISTERS PRESENTS</a:t>
            </a:r>
          </a:p>
        </p:txBody>
      </p:sp>
      <p:sp>
        <p:nvSpPr>
          <p:cNvPr id="5123" name="Rectangle 3"/>
          <p:cNvSpPr>
            <a:spLocks noGrp="1" noChangeArrowheads="1"/>
          </p:cNvSpPr>
          <p:nvPr>
            <p:ph type="subTitle" idx="1"/>
          </p:nvPr>
        </p:nvSpPr>
        <p:spPr>
          <a:xfrm>
            <a:off x="457200" y="3900488"/>
            <a:ext cx="4953000" cy="1752600"/>
          </a:xfrm>
        </p:spPr>
        <p:txBody>
          <a:bodyPr>
            <a:normAutofit/>
          </a:bodyPr>
          <a:lstStyle/>
          <a:p>
            <a:pPr marL="63500"/>
            <a:r>
              <a:rPr lang="fr-FR" dirty="0" smtClean="0"/>
              <a:t>Vision </a:t>
            </a:r>
            <a:r>
              <a:rPr lang="fr-FR" dirty="0" err="1" smtClean="0"/>
              <a:t>Makers</a:t>
            </a:r>
            <a:r>
              <a:rPr lang="fr-FR" dirty="0" smtClean="0"/>
              <a:t>, Vision Supporters, Vision </a:t>
            </a:r>
            <a:r>
              <a:rPr lang="fr-FR" dirty="0" err="1" smtClean="0"/>
              <a:t>Drainers</a:t>
            </a:r>
            <a:endParaRPr lang="en-US" dirty="0" smtClean="0"/>
          </a:p>
        </p:txBody>
      </p:sp>
      <p:pic>
        <p:nvPicPr>
          <p:cNvPr id="4"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Vision Makers, Vision Supporters, Vision Drainers</a:t>
            </a:r>
          </a:p>
        </p:txBody>
      </p:sp>
      <p:sp>
        <p:nvSpPr>
          <p:cNvPr id="3" name="Content Placeholder 2"/>
          <p:cNvSpPr>
            <a:spLocks noGrp="1"/>
          </p:cNvSpPr>
          <p:nvPr>
            <p:ph idx="1"/>
          </p:nvPr>
        </p:nvSpPr>
        <p:spPr/>
        <p:txBody>
          <a:bodyPr>
            <a:normAutofit/>
          </a:bodyPr>
          <a:lstStyle/>
          <a:p>
            <a:r>
              <a:rPr lang="en-US" dirty="0" smtClean="0"/>
              <a:t>Look at the above with the 4 Ds and the 3 Qs: Know what to Delete, Delay (not procrastination [as putting off writing until fresh]), Delegate (not deferring), or Diminish (reduce in level of priority).  </a:t>
            </a:r>
            <a:endParaRPr lang="en-US" dirty="0" smtClean="0"/>
          </a:p>
          <a:p>
            <a:r>
              <a:rPr lang="en-US" dirty="0" smtClean="0"/>
              <a:t>How </a:t>
            </a:r>
            <a:r>
              <a:rPr lang="en-US" dirty="0" smtClean="0"/>
              <a:t>long will it take?  </a:t>
            </a:r>
            <a:endParaRPr lang="en-US" dirty="0" smtClean="0"/>
          </a:p>
          <a:p>
            <a:r>
              <a:rPr lang="en-US" dirty="0" smtClean="0"/>
              <a:t>What </a:t>
            </a:r>
            <a:r>
              <a:rPr lang="en-US" dirty="0" smtClean="0"/>
              <a:t>is the return on investment?  </a:t>
            </a:r>
            <a:endParaRPr lang="en-US" dirty="0" smtClean="0"/>
          </a:p>
          <a:p>
            <a:r>
              <a:rPr lang="en-US" dirty="0" smtClean="0"/>
              <a:t>What </a:t>
            </a:r>
            <a:r>
              <a:rPr lang="en-US" dirty="0" smtClean="0"/>
              <a:t>is the deadline?</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Vision Makers, Vision Supporters, Vision Drainers</a:t>
            </a:r>
          </a:p>
        </p:txBody>
      </p:sp>
      <p:sp>
        <p:nvSpPr>
          <p:cNvPr id="3" name="Content Placeholder 2"/>
          <p:cNvSpPr>
            <a:spLocks noGrp="1"/>
          </p:cNvSpPr>
          <p:nvPr>
            <p:ph idx="1"/>
          </p:nvPr>
        </p:nvSpPr>
        <p:spPr/>
        <p:txBody>
          <a:bodyPr>
            <a:normAutofit/>
          </a:bodyPr>
          <a:lstStyle/>
          <a:p>
            <a:r>
              <a:rPr lang="en-US" dirty="0" smtClean="0"/>
              <a:t>Vision makers know how to “create” time—to work more efficiently.  </a:t>
            </a:r>
          </a:p>
          <a:p>
            <a:pPr marL="925830" lvl="1" indent="-514350">
              <a:buFont typeface="+mj-lt"/>
              <a:buAutoNum type="arabicPeriod"/>
            </a:pPr>
            <a:r>
              <a:rPr lang="en-US" dirty="0" smtClean="0"/>
              <a:t>Work on the most important tasks first.  “Eat the frog first.”  Set a time to handle email.  Process emails fully.  Start longer emails by telling what you need up front.  Set filters on your email.</a:t>
            </a:r>
          </a:p>
          <a:p>
            <a:pPr marL="925830" lvl="1" indent="-514350">
              <a:buFont typeface="+mj-lt"/>
              <a:buAutoNum type="arabicPeriod"/>
            </a:pPr>
            <a:r>
              <a:rPr lang="en-US" dirty="0" smtClean="0"/>
              <a:t>Know your concentration threshold.  When do you need a break?</a:t>
            </a:r>
          </a:p>
          <a:p>
            <a:pPr marL="925830" lvl="1" indent="-514350">
              <a:buFont typeface="+mj-lt"/>
              <a:buAutoNum type="arabicPeriod"/>
            </a:pPr>
            <a:r>
              <a:rPr lang="en-US" dirty="0" smtClean="0"/>
              <a:t>Work with your energy cycle</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Vision Makers, Vision Supporters, Vision Drainers</a:t>
            </a:r>
          </a:p>
        </p:txBody>
      </p:sp>
      <p:sp>
        <p:nvSpPr>
          <p:cNvPr id="3" name="Content Placeholder 2"/>
          <p:cNvSpPr>
            <a:spLocks noGrp="1"/>
          </p:cNvSpPr>
          <p:nvPr>
            <p:ph idx="1"/>
          </p:nvPr>
        </p:nvSpPr>
        <p:spPr/>
        <p:txBody>
          <a:bodyPr>
            <a:normAutofit/>
          </a:bodyPr>
          <a:lstStyle/>
          <a:p>
            <a:pPr lvl="0"/>
            <a:r>
              <a:rPr lang="en-US" dirty="0" smtClean="0"/>
              <a:t>Delegate in the proper way: time, task, trust.  Some things you don’t delegate:</a:t>
            </a:r>
          </a:p>
          <a:p>
            <a:pPr marL="925830" lvl="1" indent="-514350">
              <a:buFont typeface="+mj-lt"/>
              <a:buAutoNum type="arabicPeriod"/>
            </a:pPr>
            <a:r>
              <a:rPr lang="en-US" sz="2800" dirty="0" smtClean="0"/>
              <a:t>Your main function.</a:t>
            </a:r>
          </a:p>
          <a:p>
            <a:pPr marL="925830" lvl="1" indent="-514350">
              <a:buFont typeface="+mj-lt"/>
              <a:buAutoNum type="arabicPeriod"/>
            </a:pPr>
            <a:r>
              <a:rPr lang="en-US" sz="2800" dirty="0" smtClean="0"/>
              <a:t>When you are the only one who can make the tough decision.</a:t>
            </a:r>
          </a:p>
          <a:p>
            <a:pPr marL="925830" lvl="1" indent="-514350">
              <a:buFont typeface="+mj-lt"/>
              <a:buAutoNum type="arabicPeriod"/>
            </a:pPr>
            <a:r>
              <a:rPr lang="en-US" sz="2800" dirty="0" smtClean="0"/>
              <a:t>The greatest value.</a:t>
            </a:r>
          </a:p>
          <a:p>
            <a:pPr marL="925830" lvl="1" indent="-514350">
              <a:buFont typeface="+mj-lt"/>
              <a:buAutoNum type="arabicPeriod"/>
            </a:pPr>
            <a:r>
              <a:rPr lang="en-US" sz="2800" dirty="0" smtClean="0"/>
              <a:t>What brings you </a:t>
            </a:r>
            <a:r>
              <a:rPr lang="en-US" sz="2800" dirty="0" smtClean="0"/>
              <a:t>joy</a:t>
            </a:r>
            <a:r>
              <a:rPr lang="en-US" sz="2800"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Vision Makers, Vision Supporters, Vision Drainers</a:t>
            </a:r>
          </a:p>
        </p:txBody>
      </p:sp>
      <p:sp>
        <p:nvSpPr>
          <p:cNvPr id="3" name="Content Placeholder 2"/>
          <p:cNvSpPr>
            <a:spLocks noGrp="1"/>
          </p:cNvSpPr>
          <p:nvPr>
            <p:ph idx="1"/>
          </p:nvPr>
        </p:nvSpPr>
        <p:spPr/>
        <p:txBody>
          <a:bodyPr>
            <a:normAutofit/>
          </a:bodyPr>
          <a:lstStyle/>
          <a:p>
            <a:r>
              <a:rPr lang="en-US" dirty="0" smtClean="0"/>
              <a:t>Some things you do delegate:</a:t>
            </a:r>
          </a:p>
          <a:p>
            <a:pPr marL="925830" lvl="1" indent="-514350">
              <a:buFont typeface="+mj-lt"/>
              <a:buAutoNum type="arabicPeriod"/>
            </a:pPr>
            <a:r>
              <a:rPr lang="en-US" dirty="0" smtClean="0"/>
              <a:t>Tasks that drain energy.</a:t>
            </a:r>
          </a:p>
          <a:p>
            <a:pPr marL="925830" lvl="1" indent="-514350">
              <a:buFont typeface="+mj-lt"/>
              <a:buAutoNum type="arabicPeriod"/>
            </a:pPr>
            <a:r>
              <a:rPr lang="en-US" dirty="0" smtClean="0"/>
              <a:t>Things you aren’t good at doing.</a:t>
            </a:r>
          </a:p>
          <a:p>
            <a:pPr marL="925830" lvl="1" indent="-514350">
              <a:buFont typeface="+mj-lt"/>
              <a:buAutoNum type="arabicPeriod"/>
            </a:pPr>
            <a:r>
              <a:rPr lang="en-US" dirty="0" smtClean="0"/>
              <a:t>Choose the right person</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Vision Makers, Vision Supporters, Vision Drainers</a:t>
            </a:r>
          </a:p>
        </p:txBody>
      </p:sp>
      <p:sp>
        <p:nvSpPr>
          <p:cNvPr id="3" name="Content Placeholder 2"/>
          <p:cNvSpPr>
            <a:spLocks noGrp="1"/>
          </p:cNvSpPr>
          <p:nvPr>
            <p:ph idx="1"/>
          </p:nvPr>
        </p:nvSpPr>
        <p:spPr/>
        <p:txBody>
          <a:bodyPr>
            <a:normAutofit/>
          </a:bodyPr>
          <a:lstStyle/>
          <a:p>
            <a:r>
              <a:rPr lang="en-US" dirty="0" smtClean="0"/>
              <a:t>Two questions to ask when you delegate:</a:t>
            </a:r>
          </a:p>
          <a:p>
            <a:pPr marL="925830" lvl="1" indent="-514350">
              <a:buFont typeface="+mj-lt"/>
              <a:buAutoNum type="arabicPeriod"/>
            </a:pPr>
            <a:r>
              <a:rPr lang="en-US" dirty="0" smtClean="0"/>
              <a:t>Does the person have the skill?</a:t>
            </a:r>
          </a:p>
          <a:p>
            <a:pPr marL="925830" lvl="1" indent="-514350">
              <a:buFont typeface="+mj-lt"/>
              <a:buAutoNum type="arabicPeriod"/>
            </a:pPr>
            <a:r>
              <a:rPr lang="en-US" dirty="0" smtClean="0"/>
              <a:t>Does the person have the motivation to succeed</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Vision Makers, Vision Supporters, Vision Drainers</a:t>
            </a:r>
          </a:p>
        </p:txBody>
      </p:sp>
      <p:sp>
        <p:nvSpPr>
          <p:cNvPr id="3" name="Content Placeholder 2"/>
          <p:cNvSpPr>
            <a:spLocks noGrp="1"/>
          </p:cNvSpPr>
          <p:nvPr>
            <p:ph idx="1"/>
          </p:nvPr>
        </p:nvSpPr>
        <p:spPr/>
        <p:txBody>
          <a:bodyPr>
            <a:normAutofit/>
          </a:bodyPr>
          <a:lstStyle/>
          <a:p>
            <a:r>
              <a:rPr lang="en-US" dirty="0" smtClean="0"/>
              <a:t>Define the due date, limits of authority, and define follow-up procedures.</a:t>
            </a:r>
          </a:p>
          <a:p>
            <a:r>
              <a:rPr lang="en-US" dirty="0" smtClean="0"/>
              <a:t>Vision makers work well with others.  They create an energetic environment.  They have accessibility.  They are respectful and honor boundaries</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For more information and other leadership development opportunities and products, </a:t>
            </a:r>
            <a:br>
              <a:rPr lang="en-US" dirty="0" smtClean="0"/>
            </a:br>
            <a:r>
              <a:rPr lang="en-US" dirty="0" smtClean="0"/>
              <a:t>please contact:</a:t>
            </a:r>
          </a:p>
          <a:p>
            <a:pPr lvl="2"/>
            <a:r>
              <a:rPr lang="en-US" dirty="0" smtClean="0"/>
              <a:t>Coaching 4 Ministers</a:t>
            </a:r>
          </a:p>
          <a:p>
            <a:pPr lvl="2"/>
            <a:r>
              <a:rPr lang="en-US" dirty="0" smtClean="0"/>
              <a:t>PO Box 6086</a:t>
            </a:r>
          </a:p>
          <a:p>
            <a:pPr lvl="2"/>
            <a:r>
              <a:rPr lang="en-US" dirty="0" smtClean="0"/>
              <a:t>Elgin IL  60121</a:t>
            </a:r>
          </a:p>
          <a:p>
            <a:pPr lvl="2"/>
            <a:r>
              <a:rPr lang="en-US" dirty="0" smtClean="0"/>
              <a:t>www.coaching4minsiters.com </a:t>
            </a:r>
          </a:p>
          <a:p>
            <a:pPr lvl="2"/>
            <a:r>
              <a:rPr lang="en-US" dirty="0" smtClean="0"/>
              <a:t> 847-417-8234	</a:t>
            </a:r>
          </a:p>
          <a:p>
            <a:r>
              <a:rPr lang="en-US" dirty="0" smtClean="0"/>
              <a:t>David P. Robinson, Founder/President</a:t>
            </a:r>
          </a:p>
          <a:p>
            <a:endParaRPr lang="en-US" dirty="0"/>
          </a:p>
        </p:txBody>
      </p:sp>
      <p:sp>
        <p:nvSpPr>
          <p:cNvPr id="5" name="Rectangle 16"/>
          <p:cNvSpPr>
            <a:spLocks noChangeArrowheads="1"/>
          </p:cNvSpPr>
          <p:nvPr/>
        </p:nvSpPr>
        <p:spPr bwMode="auto">
          <a:xfrm>
            <a:off x="304800" y="381000"/>
            <a:ext cx="5029200" cy="519113"/>
          </a:xfrm>
          <a:prstGeom prst="rect">
            <a:avLst/>
          </a:prstGeom>
          <a:noFill/>
          <a:ln w="9525">
            <a:noFill/>
            <a:miter lim="800000"/>
            <a:headEnd/>
            <a:tailEnd/>
          </a:ln>
        </p:spPr>
        <p:txBody>
          <a:bodyPr wrap="square" anchor="ctr">
            <a:spAutoFit/>
          </a:bodyPr>
          <a:lstStyle/>
          <a:p>
            <a:pPr algn="ctr"/>
            <a:r>
              <a:rPr lang="en-US" altLang="ja-JP" sz="2800" i="1" dirty="0">
                <a:latin typeface="Times New Roman" pitchFamily="18" charset="0"/>
                <a:ea typeface="MS Mincho" pitchFamily="49" charset="-128"/>
              </a:rPr>
              <a:t> </a:t>
            </a:r>
            <a:r>
              <a:rPr lang="en-US" altLang="ja-JP" sz="2800" b="1" i="1" dirty="0">
                <a:solidFill>
                  <a:srgbClr val="002060"/>
                </a:solidFill>
                <a:latin typeface="Arial Narrow" pitchFamily="34" charset="0"/>
                <a:ea typeface="MS Mincho" pitchFamily="49" charset="-128"/>
                <a:cs typeface="Times New Roman" pitchFamily="18" charset="0"/>
              </a:rPr>
              <a:t>“Your Mission </a:t>
            </a:r>
            <a:r>
              <a:rPr lang="en-US" altLang="ja-JP" sz="2800" b="1" i="1" dirty="0" smtClean="0">
                <a:solidFill>
                  <a:srgbClr val="002060"/>
                </a:solidFill>
                <a:latin typeface="Arial Narrow" pitchFamily="34" charset="0"/>
                <a:ea typeface="MS Mincho" pitchFamily="49" charset="-128"/>
                <a:cs typeface="Times New Roman" pitchFamily="18" charset="0"/>
              </a:rPr>
              <a:t>Is Our Motivation”</a:t>
            </a:r>
            <a:endParaRPr lang="en-US" altLang="ja-JP" sz="2800" dirty="0">
              <a:solidFill>
                <a:srgbClr val="002060"/>
              </a:solidFill>
              <a:latin typeface="Arial" pitchFamily="34" charset="0"/>
              <a:ea typeface="MS PGothic" pitchFamily="34" charset="-128"/>
            </a:endParaRPr>
          </a:p>
        </p:txBody>
      </p:sp>
      <p:pic>
        <p:nvPicPr>
          <p:cNvPr id="6"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
        <p:nvSpPr>
          <p:cNvPr id="7" name="Title 6"/>
          <p:cNvSpPr>
            <a:spLocks noGrp="1"/>
          </p:cNvSpPr>
          <p:nvPr>
            <p:ph type="title"/>
          </p:nvPr>
        </p:nvSpPr>
        <p:spPr/>
        <p:txBody>
          <a:bodyPr/>
          <a:lstStyle/>
          <a:p>
            <a:r>
              <a:rPr lang="en-US" dirty="0" smtClean="0"/>
              <a:t>Coaching 4 Ministers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Vision Makers, Vision Supporters, Vision Drainers</a:t>
            </a:r>
          </a:p>
        </p:txBody>
      </p:sp>
      <p:sp>
        <p:nvSpPr>
          <p:cNvPr id="3" name="Content Placeholder 2"/>
          <p:cNvSpPr>
            <a:spLocks noGrp="1"/>
          </p:cNvSpPr>
          <p:nvPr>
            <p:ph idx="1"/>
          </p:nvPr>
        </p:nvSpPr>
        <p:spPr/>
        <p:txBody>
          <a:bodyPr>
            <a:normAutofit lnSpcReduction="10000"/>
          </a:bodyPr>
          <a:lstStyle/>
          <a:p>
            <a:r>
              <a:rPr lang="en-US" dirty="0" smtClean="0"/>
              <a:t>Vision makers are in the top 15 percent—high performers, lead the way, most committed.  </a:t>
            </a:r>
            <a:endParaRPr lang="en-US" dirty="0" smtClean="0"/>
          </a:p>
          <a:p>
            <a:r>
              <a:rPr lang="en-US" dirty="0" smtClean="0"/>
              <a:t>The </a:t>
            </a:r>
            <a:r>
              <a:rPr lang="en-US" dirty="0" smtClean="0"/>
              <a:t>middle 65 to 70 percent are vision supporters—reliable, respectful.  Treat them fairly.  </a:t>
            </a:r>
            <a:endParaRPr lang="en-US" dirty="0" smtClean="0"/>
          </a:p>
          <a:p>
            <a:r>
              <a:rPr lang="en-US" dirty="0" smtClean="0"/>
              <a:t>The </a:t>
            </a:r>
            <a:r>
              <a:rPr lang="en-US" dirty="0" smtClean="0"/>
              <a:t>bottom 15 percent are the vision drainers—always negative.  Move them into a less responsible job.  Unfortunately, most people spend most of their time with the vision drainers—trying to change them.</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Vision Makers, Vision Supporters, Vision Drainers</a:t>
            </a:r>
          </a:p>
        </p:txBody>
      </p:sp>
      <p:sp>
        <p:nvSpPr>
          <p:cNvPr id="3" name="Content Placeholder 2"/>
          <p:cNvSpPr>
            <a:spLocks noGrp="1"/>
          </p:cNvSpPr>
          <p:nvPr>
            <p:ph idx="1"/>
          </p:nvPr>
        </p:nvSpPr>
        <p:spPr/>
        <p:txBody>
          <a:bodyPr>
            <a:normAutofit/>
          </a:bodyPr>
          <a:lstStyle/>
          <a:p>
            <a:r>
              <a:rPr lang="en-US" dirty="0" smtClean="0"/>
              <a:t>Spend 80 percent of your time with the vision makers.  How do you analyze vision makers?</a:t>
            </a:r>
          </a:p>
          <a:p>
            <a:pPr marL="925830" lvl="1" indent="-514350">
              <a:buFont typeface="+mj-lt"/>
              <a:buAutoNum type="arabicPeriod"/>
            </a:pPr>
            <a:r>
              <a:rPr lang="en-US" dirty="0" smtClean="0"/>
              <a:t>Attitude</a:t>
            </a:r>
          </a:p>
          <a:p>
            <a:pPr marL="925830" lvl="1" indent="-514350">
              <a:buFont typeface="+mj-lt"/>
              <a:buAutoNum type="arabicPeriod"/>
            </a:pPr>
            <a:r>
              <a:rPr lang="en-US" dirty="0" smtClean="0"/>
              <a:t>Performance</a:t>
            </a:r>
          </a:p>
          <a:p>
            <a:pPr marL="925830" lvl="1" indent="-514350">
              <a:buFont typeface="+mj-lt"/>
              <a:buAutoNum type="arabicPeriod"/>
            </a:pPr>
            <a:r>
              <a:rPr lang="en-US" dirty="0" smtClean="0"/>
              <a:t>Productivity</a:t>
            </a:r>
          </a:p>
          <a:p>
            <a:pPr marL="925830" lvl="1" indent="-514350">
              <a:buFont typeface="+mj-lt"/>
              <a:buAutoNum type="arabicPeriod"/>
            </a:pPr>
            <a:r>
              <a:rPr lang="en-US" dirty="0" smtClean="0"/>
              <a:t>Talent and Gifting</a:t>
            </a:r>
          </a:p>
          <a:p>
            <a:pPr marL="925830" lvl="1" indent="-514350">
              <a:buFont typeface="+mj-lt"/>
              <a:buAutoNum type="arabicPeriod"/>
            </a:pPr>
            <a:r>
              <a:rPr lang="en-US" dirty="0" smtClean="0"/>
              <a:t>Efficiency—doing the right things</a:t>
            </a:r>
          </a:p>
          <a:p>
            <a:pPr marL="925830" lvl="1" indent="-514350">
              <a:buFont typeface="+mj-lt"/>
              <a:buAutoNum type="arabicPeriod"/>
            </a:pPr>
            <a:r>
              <a:rPr lang="en-US" dirty="0" smtClean="0"/>
              <a:t>Effectiveness—doing the right things well</a:t>
            </a:r>
          </a:p>
          <a:p>
            <a:pPr marL="925830" lvl="1" indent="-514350">
              <a:buFont typeface="+mj-lt"/>
              <a:buAutoNum type="arabicPeriod"/>
            </a:pPr>
            <a:r>
              <a:rPr lang="en-US" dirty="0" smtClean="0"/>
              <a:t>Results</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Vision Makers, Vision Supporters, Vision Drainers</a:t>
            </a:r>
          </a:p>
        </p:txBody>
      </p:sp>
      <p:sp>
        <p:nvSpPr>
          <p:cNvPr id="3" name="Content Placeholder 2"/>
          <p:cNvSpPr>
            <a:spLocks noGrp="1"/>
          </p:cNvSpPr>
          <p:nvPr>
            <p:ph idx="1"/>
          </p:nvPr>
        </p:nvSpPr>
        <p:spPr/>
        <p:txBody>
          <a:bodyPr>
            <a:normAutofit fontScale="92500" lnSpcReduction="10000"/>
          </a:bodyPr>
          <a:lstStyle/>
          <a:p>
            <a:r>
              <a:rPr lang="en-US" dirty="0" smtClean="0"/>
              <a:t>Vision makers have some common traits:</a:t>
            </a:r>
          </a:p>
          <a:p>
            <a:pPr marL="925830" lvl="1" indent="-514350">
              <a:buFont typeface="+mj-lt"/>
              <a:buAutoNum type="arabicPeriod"/>
            </a:pPr>
            <a:r>
              <a:rPr lang="en-US" dirty="0" smtClean="0"/>
              <a:t>Understand and believe in the mission and vision</a:t>
            </a:r>
          </a:p>
          <a:p>
            <a:pPr marL="925830" lvl="1" indent="-514350">
              <a:buFont typeface="+mj-lt"/>
              <a:buAutoNum type="arabicPeriod"/>
            </a:pPr>
            <a:r>
              <a:rPr lang="en-US" dirty="0" smtClean="0"/>
              <a:t>Able to connect daily task with the mission and deliver measurable results.</a:t>
            </a:r>
          </a:p>
          <a:p>
            <a:pPr marL="925830" lvl="1" indent="-514350">
              <a:buFont typeface="+mj-lt"/>
              <a:buAutoNum type="arabicPeriod"/>
            </a:pPr>
            <a:r>
              <a:rPr lang="en-US" dirty="0" smtClean="0"/>
              <a:t>They are able to capitalize on their best gifts and skills.</a:t>
            </a:r>
          </a:p>
          <a:p>
            <a:pPr marL="925830" lvl="1" indent="-514350">
              <a:buFont typeface="+mj-lt"/>
              <a:buAutoNum type="arabicPeriod"/>
            </a:pPr>
            <a:r>
              <a:rPr lang="en-US" dirty="0" smtClean="0"/>
              <a:t>Confident about their God-given abilities and always willing to go beyond the call of duty.</a:t>
            </a:r>
          </a:p>
          <a:p>
            <a:pPr marL="925830" lvl="1" indent="-514350">
              <a:buFont typeface="+mj-lt"/>
              <a:buAutoNum type="arabicPeriod"/>
            </a:pPr>
            <a:r>
              <a:rPr lang="en-US" dirty="0" smtClean="0"/>
              <a:t>They live a balanced life and know how to disconnect and recharge—they don’t burn out or rust out.</a:t>
            </a:r>
          </a:p>
          <a:p>
            <a:pPr marL="925830" lvl="1" indent="-514350">
              <a:buFont typeface="+mj-lt"/>
              <a:buAutoNum type="arabicPeriod"/>
            </a:pPr>
            <a:r>
              <a:rPr lang="en-US" dirty="0" smtClean="0"/>
              <a:t>They know how to be brutally honest with themselves</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Vision Makers, Vision Supporters, Vision Drainers</a:t>
            </a:r>
          </a:p>
        </p:txBody>
      </p:sp>
      <p:sp>
        <p:nvSpPr>
          <p:cNvPr id="3" name="Content Placeholder 2"/>
          <p:cNvSpPr>
            <a:spLocks noGrp="1"/>
          </p:cNvSpPr>
          <p:nvPr>
            <p:ph idx="1"/>
          </p:nvPr>
        </p:nvSpPr>
        <p:spPr/>
        <p:txBody>
          <a:bodyPr>
            <a:normAutofit fontScale="92500" lnSpcReduction="10000"/>
          </a:bodyPr>
          <a:lstStyle/>
          <a:p>
            <a:r>
              <a:rPr lang="en-US" dirty="0" smtClean="0"/>
              <a:t>What questions to ask?</a:t>
            </a:r>
          </a:p>
          <a:p>
            <a:pPr marL="925830" lvl="1" indent="-514350">
              <a:buFont typeface="+mj-lt"/>
              <a:buAutoNum type="arabicPeriod"/>
            </a:pPr>
            <a:r>
              <a:rPr lang="en-US" dirty="0" smtClean="0"/>
              <a:t>When overloaded, are you able to prioritize and focus on the critical things?  Sometimes---Always</a:t>
            </a:r>
          </a:p>
          <a:p>
            <a:pPr marL="925830" lvl="1" indent="-514350">
              <a:buFont typeface="+mj-lt"/>
              <a:buAutoNum type="arabicPeriod"/>
            </a:pPr>
            <a:r>
              <a:rPr lang="en-US" dirty="0" smtClean="0"/>
              <a:t>Do you turn work around quickly or let it pile up?</a:t>
            </a:r>
          </a:p>
          <a:p>
            <a:pPr marL="925830" lvl="1" indent="-514350">
              <a:buFont typeface="+mj-lt"/>
              <a:buAutoNum type="arabicPeriod"/>
            </a:pPr>
            <a:r>
              <a:rPr lang="en-US" dirty="0" smtClean="0"/>
              <a:t>Do you have a good way of tracking your “To Dos”?  Capture it in one place.</a:t>
            </a:r>
          </a:p>
          <a:p>
            <a:pPr marL="925830" lvl="1" indent="-514350">
              <a:buFont typeface="+mj-lt"/>
              <a:buAutoNum type="arabicPeriod"/>
            </a:pPr>
            <a:r>
              <a:rPr lang="en-US" dirty="0" smtClean="0"/>
              <a:t>Do you have a general structure to your day?  Lead your ministry or it will drive you.</a:t>
            </a:r>
          </a:p>
          <a:p>
            <a:pPr marL="925830" lvl="1" indent="-514350">
              <a:buFont typeface="+mj-lt"/>
              <a:buAutoNum type="arabicPeriod"/>
            </a:pPr>
            <a:r>
              <a:rPr lang="en-US" dirty="0" smtClean="0"/>
              <a:t>Is your work place organized?</a:t>
            </a:r>
          </a:p>
          <a:p>
            <a:pPr marL="925830" lvl="1" indent="-514350">
              <a:buFont typeface="+mj-lt"/>
              <a:buAutoNum type="arabicPeriod"/>
            </a:pPr>
            <a:r>
              <a:rPr lang="en-US" dirty="0" smtClean="0"/>
              <a:t>Do you have a productive and efficient working relationship with your ministry leader, team members, etc</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Vision Makers, Vision Supporters, Vision Drainers</a:t>
            </a:r>
          </a:p>
        </p:txBody>
      </p:sp>
      <p:sp>
        <p:nvSpPr>
          <p:cNvPr id="3" name="Content Placeholder 2"/>
          <p:cNvSpPr>
            <a:spLocks noGrp="1"/>
          </p:cNvSpPr>
          <p:nvPr>
            <p:ph idx="1"/>
          </p:nvPr>
        </p:nvSpPr>
        <p:spPr/>
        <p:txBody>
          <a:bodyPr>
            <a:normAutofit fontScale="85000" lnSpcReduction="20000"/>
          </a:bodyPr>
          <a:lstStyle/>
          <a:p>
            <a:pPr marL="925830" lvl="1" indent="-514350">
              <a:buFont typeface="+mj-lt"/>
              <a:buAutoNum type="arabicPeriod"/>
            </a:pPr>
            <a:r>
              <a:rPr lang="en-US" dirty="0" smtClean="0"/>
              <a:t>Are you generally pleased with your work/family/ministry balance?</a:t>
            </a:r>
          </a:p>
          <a:p>
            <a:pPr marL="925830" lvl="1" indent="-514350">
              <a:buFont typeface="+mj-lt"/>
              <a:buAutoNum type="arabicPeriod"/>
            </a:pPr>
            <a:r>
              <a:rPr lang="en-US" dirty="0" smtClean="0"/>
              <a:t>Can you clearly identify the core responsibilities of your ministry assignment?</a:t>
            </a:r>
          </a:p>
          <a:p>
            <a:pPr marL="925830" lvl="1" indent="-514350">
              <a:buFont typeface="+mj-lt"/>
              <a:buAutoNum type="arabicPeriod"/>
            </a:pPr>
            <a:r>
              <a:rPr lang="en-US" dirty="0" smtClean="0"/>
              <a:t>Do you feel secure in your ability to perform in your key ministry areas?</a:t>
            </a:r>
          </a:p>
          <a:p>
            <a:pPr marL="925830" lvl="1" indent="-514350">
              <a:buFont typeface="+mj-lt"/>
              <a:buAutoNum type="arabicPeriod"/>
            </a:pPr>
            <a:r>
              <a:rPr lang="en-US" dirty="0" smtClean="0"/>
              <a:t>Can you easily release low-priority items without feeling guilty?</a:t>
            </a:r>
          </a:p>
          <a:p>
            <a:pPr marL="925830" lvl="1" indent="-514350">
              <a:buFont typeface="+mj-lt"/>
              <a:buAutoNum type="arabicPeriod"/>
            </a:pPr>
            <a:r>
              <a:rPr lang="en-US" dirty="0" smtClean="0"/>
              <a:t>Do you understand and believe in the mission, vision, and strategy of the ministry you serve?</a:t>
            </a:r>
          </a:p>
          <a:p>
            <a:pPr marL="925830" lvl="1" indent="-514350">
              <a:buFont typeface="+mj-lt"/>
              <a:buAutoNum type="arabicPeriod"/>
            </a:pPr>
            <a:r>
              <a:rPr lang="en-US" dirty="0" smtClean="0"/>
              <a:t>Do you know how your valuable contribution and uniqueness connects to the vision?</a:t>
            </a:r>
          </a:p>
          <a:p>
            <a:pPr marL="925830" lvl="1" indent="-514350">
              <a:buFont typeface="+mj-lt"/>
              <a:buAutoNum type="arabicPeriod"/>
            </a:pPr>
            <a:r>
              <a:rPr lang="en-US" dirty="0" smtClean="0"/>
              <a:t>Is your most valuable contribution needed by the ministry?  (Do you belong somewhere else</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Vision Makers, Vision Supporters, Vision Drainers</a:t>
            </a:r>
          </a:p>
        </p:txBody>
      </p:sp>
      <p:sp>
        <p:nvSpPr>
          <p:cNvPr id="3" name="Content Placeholder 2"/>
          <p:cNvSpPr>
            <a:spLocks noGrp="1"/>
          </p:cNvSpPr>
          <p:nvPr>
            <p:ph idx="1"/>
          </p:nvPr>
        </p:nvSpPr>
        <p:spPr/>
        <p:txBody>
          <a:bodyPr>
            <a:normAutofit fontScale="85000" lnSpcReduction="10000"/>
          </a:bodyPr>
          <a:lstStyle/>
          <a:p>
            <a:r>
              <a:rPr lang="en-US" dirty="0" smtClean="0"/>
              <a:t>Vision makers know how to prepare themselves spiritually and stay current.  Leaders are always trying to improve.</a:t>
            </a:r>
          </a:p>
          <a:p>
            <a:pPr marL="925830" lvl="1" indent="-514350">
              <a:buFont typeface="+mj-lt"/>
              <a:buAutoNum type="arabicPeriod"/>
            </a:pPr>
            <a:r>
              <a:rPr lang="en-US" dirty="0" smtClean="0"/>
              <a:t>Performance assessment: Never - 1, Rarely - 2, Sometimes - 3, Usually - 4, etc. </a:t>
            </a:r>
          </a:p>
          <a:p>
            <a:pPr marL="925830" lvl="1" indent="-514350">
              <a:buFont typeface="+mj-lt"/>
              <a:buAutoNum type="arabicPeriod"/>
            </a:pPr>
            <a:r>
              <a:rPr lang="en-US" dirty="0" smtClean="0"/>
              <a:t>Vision makers lead a Spirit-led, balanced life.  Lk. 2:52  Balancing is a way of life.</a:t>
            </a:r>
          </a:p>
          <a:p>
            <a:pPr marL="1161288" lvl="2" indent="-457200">
              <a:buFont typeface="+mj-lt"/>
              <a:buAutoNum type="alphaLcPeriod"/>
            </a:pPr>
            <a:r>
              <a:rPr lang="en-US" dirty="0" smtClean="0"/>
              <a:t>It provides energy.  Energy management is very important.  When your energy level is low, you can make mistakes.</a:t>
            </a:r>
          </a:p>
          <a:p>
            <a:pPr marL="1161288" lvl="2" indent="-457200">
              <a:buFont typeface="+mj-lt"/>
              <a:buAutoNum type="alphaLcPeriod"/>
            </a:pPr>
            <a:r>
              <a:rPr lang="en-US" dirty="0" smtClean="0"/>
              <a:t>It provides innovation.  Fatigue makes cowards of us all.</a:t>
            </a:r>
          </a:p>
          <a:p>
            <a:pPr marL="1161288" lvl="2" indent="-457200">
              <a:buFont typeface="+mj-lt"/>
              <a:buAutoNum type="alphaLcPeriod"/>
            </a:pPr>
            <a:r>
              <a:rPr lang="en-US" dirty="0" smtClean="0"/>
              <a:t>It brings patience.  Faith is never in a hurry.  “God is the slowest person I know to always be on time.” </a:t>
            </a:r>
          </a:p>
          <a:p>
            <a:pPr marL="1161288" lvl="2" indent="-457200">
              <a:buFont typeface="+mj-lt"/>
              <a:buAutoNum type="alphaLcPeriod"/>
            </a:pPr>
            <a:r>
              <a:rPr lang="en-US" dirty="0" smtClean="0"/>
              <a:t>It brings motivation—it helps you be inspired.</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Vision Makers, Vision Supporters, Vision Drainers</a:t>
            </a:r>
          </a:p>
        </p:txBody>
      </p:sp>
      <p:sp>
        <p:nvSpPr>
          <p:cNvPr id="3" name="Content Placeholder 2"/>
          <p:cNvSpPr>
            <a:spLocks noGrp="1"/>
          </p:cNvSpPr>
          <p:nvPr>
            <p:ph idx="1"/>
          </p:nvPr>
        </p:nvSpPr>
        <p:spPr/>
        <p:txBody>
          <a:bodyPr>
            <a:normAutofit fontScale="92500"/>
          </a:bodyPr>
          <a:lstStyle/>
          <a:p>
            <a:pPr marL="925830" lvl="1" indent="-514350">
              <a:buFont typeface="+mj-lt"/>
              <a:buAutoNum type="arabicPeriod" startAt="3"/>
            </a:pPr>
            <a:r>
              <a:rPr lang="en-US" dirty="0" smtClean="0"/>
              <a:t>They know how to focus, filter, and laser.  They know how to invest their energy and resources into tasks that generate the most return.  They can distinguish the critical next steps and generate the necessary resources and critical path to completion.  </a:t>
            </a:r>
            <a:endParaRPr lang="en-US" dirty="0" smtClean="0"/>
          </a:p>
          <a:p>
            <a:pPr marL="1191006" lvl="2" indent="-514350">
              <a:buFont typeface="+mj-lt"/>
              <a:buAutoNum type="alphaLcPeriod"/>
            </a:pPr>
            <a:r>
              <a:rPr lang="en-US" dirty="0" smtClean="0"/>
              <a:t>Focus </a:t>
            </a:r>
            <a:r>
              <a:rPr lang="en-US" dirty="0" smtClean="0"/>
              <a:t>on the priorities, filter out the lesser important things, and laser in on the most critical things.  </a:t>
            </a:r>
            <a:endParaRPr lang="en-US" dirty="0" smtClean="0"/>
          </a:p>
          <a:p>
            <a:pPr marL="1191006" lvl="2" indent="-514350">
              <a:buFont typeface="+mj-lt"/>
              <a:buAutoNum type="alphaLcPeriod"/>
            </a:pPr>
            <a:r>
              <a:rPr lang="en-US" dirty="0" smtClean="0"/>
              <a:t>In </a:t>
            </a:r>
            <a:r>
              <a:rPr lang="en-US" dirty="0" smtClean="0"/>
              <a:t>the Marketplace, the revenue line is of most importance.  The revenue line is what produces new income or new influence.  It’s not about urgency, but importance</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Vision Makers, Vision Supporters, Vision Drainers</a:t>
            </a:r>
          </a:p>
        </p:txBody>
      </p:sp>
      <p:sp>
        <p:nvSpPr>
          <p:cNvPr id="3" name="Content Placeholder 2"/>
          <p:cNvSpPr>
            <a:spLocks noGrp="1"/>
          </p:cNvSpPr>
          <p:nvPr>
            <p:ph idx="1"/>
          </p:nvPr>
        </p:nvSpPr>
        <p:spPr/>
        <p:txBody>
          <a:bodyPr>
            <a:normAutofit/>
          </a:bodyPr>
          <a:lstStyle/>
          <a:p>
            <a:pPr marL="925830" lvl="1" indent="-514350">
              <a:buFont typeface="+mj-lt"/>
              <a:buAutoNum type="arabicPeriod" startAt="4"/>
            </a:pPr>
            <a:r>
              <a:rPr lang="en-US" dirty="0" smtClean="0"/>
              <a:t>They know how to complete priority number 1 before going to number 2.  Start every day with a priority list you made the night before.  They know how to define a critical task, prioritize them, and develop a strategy to fulfill them</a:t>
            </a:r>
            <a:r>
              <a:rPr lang="en-US" dirty="0" smtClean="0"/>
              <a:t>.</a:t>
            </a:r>
            <a:endParaRPr lang="en-US" dirty="0"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1653</TotalTime>
  <Words>1062</Words>
  <Application>Microsoft Office PowerPoint</Application>
  <PresentationFormat>On-screen Show (4:3)</PresentationFormat>
  <Paragraphs>90</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Urban</vt:lpstr>
      <vt:lpstr>COACHING 4 MINISTERS PRESENTS</vt:lpstr>
      <vt:lpstr>Vision Makers, Vision Supporters, Vision Drainers</vt:lpstr>
      <vt:lpstr>Vision Makers, Vision Supporters, Vision Drainers</vt:lpstr>
      <vt:lpstr>Vision Makers, Vision Supporters, Vision Drainers</vt:lpstr>
      <vt:lpstr>Vision Makers, Vision Supporters, Vision Drainers</vt:lpstr>
      <vt:lpstr>Vision Makers, Vision Supporters, Vision Drainers</vt:lpstr>
      <vt:lpstr>Vision Makers, Vision Supporters, Vision Drainers</vt:lpstr>
      <vt:lpstr>Vision Makers, Vision Supporters, Vision Drainers</vt:lpstr>
      <vt:lpstr>Vision Makers, Vision Supporters, Vision Drainers</vt:lpstr>
      <vt:lpstr>Vision Makers, Vision Supporters, Vision Drainers</vt:lpstr>
      <vt:lpstr>Vision Makers, Vision Supporters, Vision Drainers</vt:lpstr>
      <vt:lpstr>Vision Makers, Vision Supporters, Vision Drainers</vt:lpstr>
      <vt:lpstr>Vision Makers, Vision Supporters, Vision Drainers</vt:lpstr>
      <vt:lpstr>Vision Makers, Vision Supporters, Vision Drainers</vt:lpstr>
      <vt:lpstr>Vision Makers, Vision Supporters, Vision Drainers</vt:lpstr>
      <vt:lpstr>Coaching 4 Ministers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COACHING4MINISTERS PRESENTS</dc:title>
  <dc:creator>Randy Colver</dc:creator>
  <cp:lastModifiedBy>Randy Colver</cp:lastModifiedBy>
  <cp:revision>41</cp:revision>
  <dcterms:created xsi:type="dcterms:W3CDTF">2015-03-08T21:37:46Z</dcterms:created>
  <dcterms:modified xsi:type="dcterms:W3CDTF">2015-10-08T01:56:58Z</dcterms:modified>
</cp:coreProperties>
</file>