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6" r:id="rId6"/>
    <p:sldId id="275" r:id="rId7"/>
    <p:sldId id="261" r:id="rId8"/>
    <p:sldId id="267" r:id="rId9"/>
    <p:sldId id="276" r:id="rId10"/>
    <p:sldId id="268" r:id="rId11"/>
    <p:sldId id="269" r:id="rId12"/>
    <p:sldId id="270" r:id="rId13"/>
    <p:sldId id="279" r:id="rId14"/>
    <p:sldId id="280" r:id="rId15"/>
    <p:sldId id="278" r:id="rId16"/>
    <p:sldId id="271" r:id="rId17"/>
    <p:sldId id="272" r:id="rId18"/>
    <p:sldId id="273" r:id="rId1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139E"/>
    <a:srgbClr val="E3CD74"/>
    <a:srgbClr val="EEB42D"/>
    <a:srgbClr val="BA0003"/>
    <a:srgbClr val="219797"/>
    <a:srgbClr val="EED41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7" autoAdjust="0"/>
    <p:restoredTop sz="94649" autoAdjust="0"/>
  </p:normalViewPr>
  <p:slideViewPr>
    <p:cSldViewPr>
      <p:cViewPr varScale="1">
        <p:scale>
          <a:sx n="68" d="100"/>
          <a:sy n="68" d="100"/>
        </p:scale>
        <p:origin x="-96" y="-5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28600" y="4267200"/>
            <a:ext cx="4114800" cy="1143000"/>
          </a:xfrm>
        </p:spPr>
        <p:txBody>
          <a:bodyPr/>
          <a:lstStyle>
            <a:lvl1pPr>
              <a:lnSpc>
                <a:spcPct val="80000"/>
              </a:lnSpc>
              <a:defRPr sz="3400"/>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228600" y="5562600"/>
            <a:ext cx="8686800" cy="519113"/>
          </a:xfrm>
        </p:spPr>
        <p:txBody>
          <a:bodyPr/>
          <a:lstStyle>
            <a:lvl1pPr marL="0" indent="0">
              <a:buFontTx/>
              <a:buNone/>
              <a:defRPr sz="2800"/>
            </a:lvl1pPr>
          </a:lstStyle>
          <a:p>
            <a:r>
              <a:rPr lang="en-US" smtClean="0"/>
              <a:t>Click to edit Master subtitle style</a:t>
            </a:r>
            <a:endParaRPr lang="en-US"/>
          </a:p>
        </p:txBody>
      </p:sp>
      <p:sp>
        <p:nvSpPr>
          <p:cNvPr id="4" name="Rectangle 4"/>
          <p:cNvSpPr>
            <a:spLocks noGrp="1" noChangeArrowheads="1"/>
          </p:cNvSpPr>
          <p:nvPr>
            <p:ph type="dt" sz="half" idx="10"/>
          </p:nvPr>
        </p:nvSpPr>
        <p:spPr>
          <a:xfrm>
            <a:off x="228600" y="6172200"/>
            <a:ext cx="1905000" cy="457200"/>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2362200" y="6172200"/>
            <a:ext cx="4343400" cy="457200"/>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7010400" y="6172200"/>
            <a:ext cx="1905000" cy="457200"/>
          </a:xfrm>
        </p:spPr>
        <p:txBody>
          <a:bodyPr/>
          <a:lstStyle>
            <a:lvl1pPr>
              <a:defRPr/>
            </a:lvl1pPr>
          </a:lstStyle>
          <a:p>
            <a:pPr>
              <a:defRPr/>
            </a:pPr>
            <a:fld id="{AF56E814-F2BC-41D1-9E7D-8C4E54D985D9}"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C2C2AE-46B7-4301-A5F4-175BC8AE9941}"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1600200"/>
            <a:ext cx="21907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1600200"/>
            <a:ext cx="64198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892583E-3D73-4611-A57C-852023755C04}"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4668C7-8612-46C9-98FD-91823BF47300}"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3BB019-8595-4E90-9C24-5EFA2CBFEADA}"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2590800"/>
            <a:ext cx="43053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2590800"/>
            <a:ext cx="43053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C83FF10-0D7E-46AE-9754-3470A834876E}"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AB0729-3953-4181-BE72-17CC9BE0366D}"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02E6F02-C58F-4A93-9F99-B4F507BB9FEB}"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A373E6F-8091-4209-8C16-106D8B1A4E92}"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C45F3EA-0DAA-4FB9-B94D-53253DC9B42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3B0AB62-9B64-4CC2-B214-D479F0B01305}"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1600200"/>
            <a:ext cx="87630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52400" y="2590800"/>
            <a:ext cx="87630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8194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vl1pPr>
          </a:lstStyle>
          <a:p>
            <a:pPr>
              <a:defRPr/>
            </a:pPr>
            <a:endParaRPr lang="en-US"/>
          </a:p>
        </p:txBody>
      </p:sp>
      <p:sp>
        <p:nvSpPr>
          <p:cNvPr id="1029" name="Rectangle 5"/>
          <p:cNvSpPr>
            <a:spLocks noGrp="1" noChangeArrowheads="1"/>
          </p:cNvSpPr>
          <p:nvPr>
            <p:ph type="ftr" sz="quarter" idx="3"/>
          </p:nvPr>
        </p:nvSpPr>
        <p:spPr bwMode="auto">
          <a:xfrm>
            <a:off x="44196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vl1pPr>
          </a:lstStyle>
          <a:p>
            <a:pPr>
              <a:defRPr/>
            </a:pPr>
            <a:endParaRPr lang="en-US"/>
          </a:p>
        </p:txBody>
      </p:sp>
      <p:sp>
        <p:nvSpPr>
          <p:cNvPr id="1030" name="Rectangle 6"/>
          <p:cNvSpPr>
            <a:spLocks noGrp="1" noChangeArrowheads="1"/>
          </p:cNvSpPr>
          <p:nvPr>
            <p:ph type="sldNum" sz="quarter" idx="4"/>
          </p:nvPr>
        </p:nvSpPr>
        <p:spPr bwMode="auto">
          <a:xfrm>
            <a:off x="76200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2F013172-2226-44E8-8041-69641FDC0B5E}"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Black" pitchFamily="34" charset="0"/>
        </a:defRPr>
      </a:lvl2pPr>
      <a:lvl3pPr algn="l" rtl="0" eaLnBrk="0" fontAlgn="base" hangingPunct="0">
        <a:spcBef>
          <a:spcPct val="0"/>
        </a:spcBef>
        <a:spcAft>
          <a:spcPct val="0"/>
        </a:spcAft>
        <a:defRPr sz="3600">
          <a:solidFill>
            <a:schemeClr val="tx2"/>
          </a:solidFill>
          <a:latin typeface="Arial Black" pitchFamily="34" charset="0"/>
        </a:defRPr>
      </a:lvl3pPr>
      <a:lvl4pPr algn="l" rtl="0" eaLnBrk="0" fontAlgn="base" hangingPunct="0">
        <a:spcBef>
          <a:spcPct val="0"/>
        </a:spcBef>
        <a:spcAft>
          <a:spcPct val="0"/>
        </a:spcAft>
        <a:defRPr sz="3600">
          <a:solidFill>
            <a:schemeClr val="tx2"/>
          </a:solidFill>
          <a:latin typeface="Arial Black" pitchFamily="34" charset="0"/>
        </a:defRPr>
      </a:lvl4pPr>
      <a:lvl5pPr algn="l" rtl="0" eaLnBrk="0" fontAlgn="base" hangingPunct="0">
        <a:spcBef>
          <a:spcPct val="0"/>
        </a:spcBef>
        <a:spcAft>
          <a:spcPct val="0"/>
        </a:spcAft>
        <a:defRPr sz="3600">
          <a:solidFill>
            <a:schemeClr val="tx2"/>
          </a:solidFill>
          <a:latin typeface="Arial Black" pitchFamily="34" charset="0"/>
        </a:defRPr>
      </a:lvl5pPr>
      <a:lvl6pPr marL="457200" algn="l" rtl="0" eaLnBrk="1" fontAlgn="base" hangingPunct="1">
        <a:spcBef>
          <a:spcPct val="0"/>
        </a:spcBef>
        <a:spcAft>
          <a:spcPct val="0"/>
        </a:spcAft>
        <a:defRPr sz="3600">
          <a:solidFill>
            <a:schemeClr val="tx2"/>
          </a:solidFill>
          <a:latin typeface="Arial Black" pitchFamily="34" charset="0"/>
        </a:defRPr>
      </a:lvl6pPr>
      <a:lvl7pPr marL="914400" algn="l" rtl="0" eaLnBrk="1" fontAlgn="base" hangingPunct="1">
        <a:spcBef>
          <a:spcPct val="0"/>
        </a:spcBef>
        <a:spcAft>
          <a:spcPct val="0"/>
        </a:spcAft>
        <a:defRPr sz="3600">
          <a:solidFill>
            <a:schemeClr val="tx2"/>
          </a:solidFill>
          <a:latin typeface="Arial Black" pitchFamily="34" charset="0"/>
        </a:defRPr>
      </a:lvl7pPr>
      <a:lvl8pPr marL="1371600" algn="l" rtl="0" eaLnBrk="1" fontAlgn="base" hangingPunct="1">
        <a:spcBef>
          <a:spcPct val="0"/>
        </a:spcBef>
        <a:spcAft>
          <a:spcPct val="0"/>
        </a:spcAft>
        <a:defRPr sz="3600">
          <a:solidFill>
            <a:schemeClr val="tx2"/>
          </a:solidFill>
          <a:latin typeface="Arial Black" pitchFamily="34" charset="0"/>
        </a:defRPr>
      </a:lvl8pPr>
      <a:lvl9pPr marL="1828800" algn="l" rtl="0" eaLnBrk="1" fontAlgn="base" hangingPunct="1">
        <a:spcBef>
          <a:spcPct val="0"/>
        </a:spcBef>
        <a:spcAft>
          <a:spcPct val="0"/>
        </a:spcAft>
        <a:defRPr sz="3600">
          <a:solidFill>
            <a:schemeClr val="tx2"/>
          </a:solidFill>
          <a:latin typeface="Arial Black"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Subtitle 2"/>
          <p:cNvSpPr>
            <a:spLocks noGrp="1"/>
          </p:cNvSpPr>
          <p:nvPr>
            <p:ph type="subTitle" idx="1"/>
          </p:nvPr>
        </p:nvSpPr>
        <p:spPr/>
        <p:txBody>
          <a:bodyPr/>
          <a:lstStyle/>
          <a:p>
            <a:pPr eaLnBrk="1" hangingPunct="1"/>
            <a:r>
              <a:rPr lang="en-US" smtClean="0"/>
              <a:t>Treating Others as God’s Image Bearers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smtClean="0"/>
              <a:t>But when Christ breaks into a person’s life, that person suddenly sees everything differently.  They see everything with moral clarity.</a:t>
            </a:r>
          </a:p>
          <a:p>
            <a:pPr eaLnBrk="1" hangingPunct="1"/>
            <a:r>
              <a:rPr lang="en-US" smtClean="0"/>
              <a:t>And they see how they have been treating people as objects, and what they must do to correct that.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smtClean="0"/>
              <a:t>That’s repentance.</a:t>
            </a:r>
          </a:p>
          <a:p>
            <a:pPr eaLnBrk="1" hangingPunct="1"/>
            <a:r>
              <a:rPr lang="en-US" smtClean="0"/>
              <a:t>“See what this godly sorrow has produced in you: what earnestness, what eagerness to clear yourselves, what indignation, what alarm, what longing, what concern, </a:t>
            </a:r>
            <a:r>
              <a:rPr lang="en-US" i="1" smtClean="0"/>
              <a:t>what readiness to see justice done</a:t>
            </a:r>
            <a:r>
              <a:rPr lang="en-US" smtClean="0"/>
              <a:t>.”—2 Cor. 7:11</a:t>
            </a:r>
          </a:p>
          <a:p>
            <a:pPr eaLnBrk="1" hangingPunct="1"/>
            <a:r>
              <a:rPr lang="en-US" smtClean="0"/>
              <a:t>Repentance breaks through the self-deception and leads to treating others according to the Golden Rule.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dirty="0" smtClean="0"/>
              <a:t>Here are some extreme examples of treating others as objects:</a:t>
            </a:r>
          </a:p>
          <a:p>
            <a:pPr lvl="1" eaLnBrk="1" hangingPunct="1"/>
            <a:r>
              <a:rPr lang="en-US" dirty="0" smtClean="0"/>
              <a:t>Road Rage</a:t>
            </a:r>
          </a:p>
          <a:p>
            <a:pPr lvl="1" eaLnBrk="1" hangingPunct="1"/>
            <a:r>
              <a:rPr lang="en-US" dirty="0" smtClean="0"/>
              <a:t>Pornographic Industry</a:t>
            </a:r>
          </a:p>
          <a:p>
            <a:pPr lvl="1" eaLnBrk="1" hangingPunct="1"/>
            <a:r>
              <a:rPr lang="en-US" dirty="0" smtClean="0"/>
              <a:t>Strip Clubs</a:t>
            </a:r>
          </a:p>
          <a:p>
            <a:pPr lvl="1" eaLnBrk="1" hangingPunct="1"/>
            <a:r>
              <a:rPr lang="en-US" dirty="0" smtClean="0"/>
              <a:t>Prostitution and the Sex Slave Industry (Treating Young Ladies as “Product</a:t>
            </a:r>
            <a:r>
              <a:rPr lang="en-US" dirty="0" smtClean="0"/>
              <a:t>”)</a:t>
            </a:r>
          </a:p>
          <a:p>
            <a:pPr lvl="1" eaLnBrk="1" hangingPunct="1"/>
            <a:r>
              <a:rPr lang="en-US" dirty="0" smtClean="0"/>
              <a:t>Abortion</a:t>
            </a:r>
            <a:endParaRPr lang="en-US" dirty="0" smtClean="0"/>
          </a:p>
          <a:p>
            <a:pPr lvl="1"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dirty="0" smtClean="0"/>
              <a:t>In all of these “industries” people are treated as objects.  When we look at people as objects, then we can deceive ourselves into believing that we can treat them anyway we want to our advantage.</a:t>
            </a:r>
          </a:p>
          <a:p>
            <a:pPr eaLnBrk="1" hangingPunct="1"/>
            <a:r>
              <a:rPr lang="en-US" dirty="0" smtClean="0"/>
              <a:t>Let’s take a further look at the strip club industry.  </a:t>
            </a:r>
            <a:endParaRPr lang="en-US" dirty="0" smtClean="0"/>
          </a:p>
          <a:p>
            <a:pPr lvl="1"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dirty="0" smtClean="0"/>
              <a:t>In such industries, people </a:t>
            </a:r>
            <a:r>
              <a:rPr lang="en-US" dirty="0" smtClean="0"/>
              <a:t>are treated as “</a:t>
            </a:r>
            <a:r>
              <a:rPr lang="en-US" dirty="0" smtClean="0"/>
              <a:t>product.”</a:t>
            </a:r>
          </a:p>
          <a:p>
            <a:pPr lvl="1" eaLnBrk="1" hangingPunct="1"/>
            <a:r>
              <a:rPr lang="en-US" dirty="0" smtClean="0"/>
              <a:t>New </a:t>
            </a:r>
            <a:r>
              <a:rPr lang="en-US" dirty="0" smtClean="0"/>
              <a:t>product is brought into the best (“A”) clubs and used to entice people to spend money.</a:t>
            </a:r>
            <a:endParaRPr lang="en-US" dirty="0" smtClean="0"/>
          </a:p>
          <a:p>
            <a:pPr lvl="1" eaLnBrk="1" hangingPunct="1"/>
            <a:r>
              <a:rPr lang="en-US" dirty="0" smtClean="0"/>
              <a:t>In time, drugs, alcohol and shame begin to destroy the “product.”</a:t>
            </a:r>
          </a:p>
          <a:p>
            <a:pPr lvl="1" eaLnBrk="1" hangingPunct="1"/>
            <a:r>
              <a:rPr lang="en-US" dirty="0" smtClean="0"/>
              <a:t>Soon the strippers can only work for “B” clubs, then “C” clubs, then they are tossed out into the gutter.</a:t>
            </a:r>
            <a:r>
              <a:rPr lang="en-US" dirty="0" smtClean="0"/>
              <a:t> </a:t>
            </a:r>
            <a:endParaRPr lang="en-US" dirty="0" smtClean="0"/>
          </a:p>
          <a:p>
            <a:pPr lvl="1"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0" y="0"/>
            <a:ext cx="9144000" cy="6858000"/>
          </a:xfrm>
          <a:prstGeom prst="rect">
            <a:avLst/>
          </a:prstGeom>
          <a:gradFill flip="none" rotWithShape="1">
            <a:gsLst>
              <a:gs pos="100000">
                <a:schemeClr val="accent1"/>
              </a:gs>
              <a:gs pos="50000">
                <a:schemeClr val="accent1">
                  <a:tint val="44500"/>
                  <a:satMod val="160000"/>
                </a:schemeClr>
              </a:gs>
              <a:gs pos="100000">
                <a:schemeClr val="accent1">
                  <a:tint val="23500"/>
                  <a:satMod val="160000"/>
                </a:schemeClr>
              </a:gs>
            </a:gsLst>
            <a:lin ang="5400000" scaled="1"/>
            <a:tileRect/>
          </a:gradFill>
          <a:ln w="57150" cap="flat" cmpd="sng" algn="ctr">
            <a:solidFill>
              <a:schemeClr val="tx1"/>
            </a:solidFill>
            <a:prstDash val="solid"/>
            <a:round/>
            <a:headEnd type="none" w="med" len="med"/>
            <a:tailEnd type="none" w="med" len="med"/>
          </a:ln>
          <a:effectLst/>
        </p:spPr>
        <p:txBody>
          <a:bodyPr/>
          <a:lstStyle/>
          <a:p>
            <a:pPr>
              <a:defRPr/>
            </a:pPr>
            <a:endParaRPr lang="en-US" dirty="0"/>
          </a:p>
        </p:txBody>
      </p:sp>
      <p:sp>
        <p:nvSpPr>
          <p:cNvPr id="5" name="TextBox 4"/>
          <p:cNvSpPr txBox="1">
            <a:spLocks noChangeArrowheads="1"/>
          </p:cNvSpPr>
          <p:nvPr/>
        </p:nvSpPr>
        <p:spPr bwMode="auto">
          <a:xfrm>
            <a:off x="5054600" y="1905000"/>
            <a:ext cx="766763" cy="584200"/>
          </a:xfrm>
          <a:prstGeom prst="rect">
            <a:avLst/>
          </a:prstGeom>
          <a:noFill/>
          <a:ln w="9525">
            <a:noFill/>
            <a:miter lim="800000"/>
            <a:headEnd/>
            <a:tailEnd/>
          </a:ln>
        </p:spPr>
        <p:txBody>
          <a:bodyPr wrap="none">
            <a:spAutoFit/>
          </a:bodyPr>
          <a:lstStyle/>
          <a:p>
            <a:r>
              <a:rPr lang="en-US" sz="3200"/>
              <a:t>&gt; $</a:t>
            </a:r>
          </a:p>
        </p:txBody>
      </p:sp>
      <p:sp>
        <p:nvSpPr>
          <p:cNvPr id="6" name="Right Arrow 5"/>
          <p:cNvSpPr/>
          <p:nvPr/>
        </p:nvSpPr>
        <p:spPr bwMode="auto">
          <a:xfrm>
            <a:off x="2974344" y="1981200"/>
            <a:ext cx="609600" cy="457200"/>
          </a:xfrm>
          <a:prstGeom prst="rightArrow">
            <a:avLst/>
          </a:prstGeom>
          <a:solidFill>
            <a:schemeClr val="accent1"/>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a:lstStyle/>
          <a:p>
            <a:pPr>
              <a:defRPr/>
            </a:pPr>
            <a:endParaRPr lang="en-US" dirty="0"/>
          </a:p>
        </p:txBody>
      </p:sp>
      <p:sp>
        <p:nvSpPr>
          <p:cNvPr id="7" name="Rectangle 6"/>
          <p:cNvSpPr/>
          <p:nvPr/>
        </p:nvSpPr>
        <p:spPr bwMode="auto">
          <a:xfrm>
            <a:off x="3736344" y="1752600"/>
            <a:ext cx="1219200" cy="914400"/>
          </a:xfrm>
          <a:prstGeom prst="rect">
            <a:avLst/>
          </a:prstGeom>
          <a:solidFill>
            <a:srgbClr val="E3CD74"/>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prst="slope"/>
          </a:sp3d>
        </p:spPr>
        <p:txBody>
          <a:bodyPr/>
          <a:lstStyle/>
          <a:p>
            <a:pPr algn="ctr">
              <a:defRPr/>
            </a:pPr>
            <a:endParaRPr lang="en-US" dirty="0"/>
          </a:p>
          <a:p>
            <a:pPr algn="ctr">
              <a:defRPr/>
            </a:pPr>
            <a:r>
              <a:rPr lang="en-US" dirty="0"/>
              <a:t>A Club</a:t>
            </a:r>
          </a:p>
        </p:txBody>
      </p:sp>
      <p:sp>
        <p:nvSpPr>
          <p:cNvPr id="8" name="Right Arrow 7"/>
          <p:cNvSpPr/>
          <p:nvPr/>
        </p:nvSpPr>
        <p:spPr bwMode="auto">
          <a:xfrm rot="5400000">
            <a:off x="4041144" y="2819400"/>
            <a:ext cx="609600" cy="457200"/>
          </a:xfrm>
          <a:prstGeom prst="rightArrow">
            <a:avLst/>
          </a:prstGeom>
          <a:solidFill>
            <a:schemeClr val="accent1"/>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a:lstStyle/>
          <a:p>
            <a:pPr>
              <a:defRPr/>
            </a:pPr>
            <a:endParaRPr lang="en-US" dirty="0"/>
          </a:p>
        </p:txBody>
      </p:sp>
      <p:sp>
        <p:nvSpPr>
          <p:cNvPr id="9" name="Rectangle 8"/>
          <p:cNvSpPr/>
          <p:nvPr/>
        </p:nvSpPr>
        <p:spPr bwMode="auto">
          <a:xfrm>
            <a:off x="3736344" y="3429000"/>
            <a:ext cx="1219200" cy="914400"/>
          </a:xfrm>
          <a:prstGeom prst="rect">
            <a:avLst/>
          </a:prstGeom>
          <a:solidFill>
            <a:srgbClr val="E3CD74"/>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prst="slope"/>
          </a:sp3d>
        </p:spPr>
        <p:txBody>
          <a:bodyPr/>
          <a:lstStyle/>
          <a:p>
            <a:pPr algn="ctr">
              <a:defRPr/>
            </a:pPr>
            <a:endParaRPr lang="en-US" dirty="0"/>
          </a:p>
          <a:p>
            <a:pPr algn="ctr">
              <a:defRPr/>
            </a:pPr>
            <a:r>
              <a:rPr lang="en-US" dirty="0"/>
              <a:t>B Club</a:t>
            </a:r>
          </a:p>
        </p:txBody>
      </p:sp>
      <p:sp>
        <p:nvSpPr>
          <p:cNvPr id="10" name="Right Arrow 9"/>
          <p:cNvSpPr/>
          <p:nvPr/>
        </p:nvSpPr>
        <p:spPr bwMode="auto">
          <a:xfrm rot="5400000">
            <a:off x="4041144" y="4495800"/>
            <a:ext cx="609600" cy="457200"/>
          </a:xfrm>
          <a:prstGeom prst="rightArrow">
            <a:avLst/>
          </a:prstGeom>
          <a:solidFill>
            <a:schemeClr val="accent1"/>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a:lstStyle/>
          <a:p>
            <a:pPr>
              <a:defRPr/>
            </a:pPr>
            <a:endParaRPr lang="en-US" dirty="0"/>
          </a:p>
        </p:txBody>
      </p:sp>
      <p:sp>
        <p:nvSpPr>
          <p:cNvPr id="11" name="Rectangle 10"/>
          <p:cNvSpPr/>
          <p:nvPr/>
        </p:nvSpPr>
        <p:spPr bwMode="auto">
          <a:xfrm>
            <a:off x="3736344" y="5105400"/>
            <a:ext cx="1219200" cy="914400"/>
          </a:xfrm>
          <a:prstGeom prst="rect">
            <a:avLst/>
          </a:prstGeom>
          <a:solidFill>
            <a:srgbClr val="E3CD74"/>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prst="slope"/>
          </a:sp3d>
        </p:spPr>
        <p:txBody>
          <a:bodyPr/>
          <a:lstStyle/>
          <a:p>
            <a:pPr algn="ctr">
              <a:defRPr/>
            </a:pPr>
            <a:endParaRPr lang="en-US" dirty="0"/>
          </a:p>
          <a:p>
            <a:pPr algn="ctr">
              <a:defRPr/>
            </a:pPr>
            <a:r>
              <a:rPr lang="en-US" dirty="0"/>
              <a:t>C Club</a:t>
            </a:r>
          </a:p>
        </p:txBody>
      </p:sp>
      <p:sp>
        <p:nvSpPr>
          <p:cNvPr id="12" name="TextBox 11"/>
          <p:cNvSpPr txBox="1">
            <a:spLocks noChangeArrowheads="1"/>
          </p:cNvSpPr>
          <p:nvPr/>
        </p:nvSpPr>
        <p:spPr bwMode="auto">
          <a:xfrm>
            <a:off x="5260975" y="2514600"/>
            <a:ext cx="914400" cy="923925"/>
          </a:xfrm>
          <a:prstGeom prst="rect">
            <a:avLst/>
          </a:prstGeom>
          <a:noFill/>
          <a:ln w="9525">
            <a:noFill/>
            <a:miter lim="800000"/>
            <a:headEnd/>
            <a:tailEnd/>
          </a:ln>
        </p:spPr>
        <p:txBody>
          <a:bodyPr wrap="none">
            <a:spAutoFit/>
          </a:bodyPr>
          <a:lstStyle/>
          <a:p>
            <a:r>
              <a:rPr lang="en-US"/>
              <a:t>Shame</a:t>
            </a:r>
          </a:p>
          <a:p>
            <a:r>
              <a:rPr lang="en-US"/>
              <a:t>Drugs</a:t>
            </a:r>
          </a:p>
          <a:p>
            <a:r>
              <a:rPr lang="en-US"/>
              <a:t>STDs</a:t>
            </a:r>
          </a:p>
        </p:txBody>
      </p:sp>
      <p:sp>
        <p:nvSpPr>
          <p:cNvPr id="13" name="Right Arrow 12"/>
          <p:cNvSpPr/>
          <p:nvPr/>
        </p:nvSpPr>
        <p:spPr bwMode="auto">
          <a:xfrm>
            <a:off x="5107944" y="5334000"/>
            <a:ext cx="609600" cy="457200"/>
          </a:xfrm>
          <a:prstGeom prst="rightArrow">
            <a:avLst/>
          </a:prstGeom>
          <a:solidFill>
            <a:schemeClr val="accent1"/>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a:lstStyle/>
          <a:p>
            <a:pPr>
              <a:defRPr/>
            </a:pPr>
            <a:endParaRPr lang="en-US" dirty="0"/>
          </a:p>
        </p:txBody>
      </p:sp>
      <p:sp>
        <p:nvSpPr>
          <p:cNvPr id="14" name="TextBox 13"/>
          <p:cNvSpPr txBox="1">
            <a:spLocks noChangeArrowheads="1"/>
          </p:cNvSpPr>
          <p:nvPr/>
        </p:nvSpPr>
        <p:spPr bwMode="auto">
          <a:xfrm>
            <a:off x="5870575" y="5329238"/>
            <a:ext cx="1038225" cy="461962"/>
          </a:xfrm>
          <a:prstGeom prst="rect">
            <a:avLst/>
          </a:prstGeom>
          <a:noFill/>
          <a:ln w="9525">
            <a:noFill/>
            <a:miter lim="800000"/>
            <a:headEnd/>
            <a:tailEnd/>
          </a:ln>
        </p:spPr>
        <p:txBody>
          <a:bodyPr wrap="none">
            <a:spAutoFit/>
          </a:bodyPr>
          <a:lstStyle/>
          <a:p>
            <a:r>
              <a:rPr lang="en-US" sz="2400"/>
              <a:t>Gutter</a:t>
            </a:r>
          </a:p>
        </p:txBody>
      </p:sp>
      <p:sp>
        <p:nvSpPr>
          <p:cNvPr id="15" name="TextBox 14"/>
          <p:cNvSpPr txBox="1">
            <a:spLocks noChangeArrowheads="1"/>
          </p:cNvSpPr>
          <p:nvPr/>
        </p:nvSpPr>
        <p:spPr bwMode="auto">
          <a:xfrm>
            <a:off x="1524000" y="1760538"/>
            <a:ext cx="1246188" cy="830262"/>
          </a:xfrm>
          <a:prstGeom prst="rect">
            <a:avLst/>
          </a:prstGeom>
          <a:noFill/>
          <a:ln w="9525">
            <a:noFill/>
            <a:miter lim="800000"/>
            <a:headEnd/>
            <a:tailEnd/>
          </a:ln>
        </p:spPr>
        <p:txBody>
          <a:bodyPr wrap="none">
            <a:spAutoFit/>
          </a:bodyPr>
          <a:lstStyle/>
          <a:p>
            <a:pPr algn="r"/>
            <a:r>
              <a:rPr lang="en-US" sz="2400"/>
              <a:t>New</a:t>
            </a:r>
          </a:p>
          <a:p>
            <a:pPr algn="r"/>
            <a:r>
              <a:rPr lang="en-US" sz="2400"/>
              <a:t>Product</a:t>
            </a:r>
          </a:p>
        </p:txBody>
      </p:sp>
      <p:sp>
        <p:nvSpPr>
          <p:cNvPr id="16" name="TextBox 15"/>
          <p:cNvSpPr txBox="1">
            <a:spLocks noChangeArrowheads="1"/>
          </p:cNvSpPr>
          <p:nvPr/>
        </p:nvSpPr>
        <p:spPr bwMode="auto">
          <a:xfrm>
            <a:off x="6964363" y="5221288"/>
            <a:ext cx="1158875" cy="646112"/>
          </a:xfrm>
          <a:prstGeom prst="rect">
            <a:avLst/>
          </a:prstGeom>
          <a:noFill/>
          <a:ln w="9525">
            <a:noFill/>
            <a:miter lim="800000"/>
            <a:headEnd/>
            <a:tailEnd/>
          </a:ln>
        </p:spPr>
        <p:txBody>
          <a:bodyPr wrap="none">
            <a:spAutoFit/>
          </a:bodyPr>
          <a:lstStyle/>
          <a:p>
            <a:r>
              <a:rPr lang="en-US"/>
              <a:t>Abortions</a:t>
            </a:r>
          </a:p>
          <a:p>
            <a:r>
              <a:rPr lang="en-US"/>
              <a:t>Suicide</a:t>
            </a:r>
          </a:p>
        </p:txBody>
      </p:sp>
      <p:sp>
        <p:nvSpPr>
          <p:cNvPr id="17" name="TextBox 16"/>
          <p:cNvSpPr txBox="1">
            <a:spLocks noChangeArrowheads="1"/>
          </p:cNvSpPr>
          <p:nvPr/>
        </p:nvSpPr>
        <p:spPr bwMode="auto">
          <a:xfrm>
            <a:off x="5059363" y="3530600"/>
            <a:ext cx="766762" cy="584200"/>
          </a:xfrm>
          <a:prstGeom prst="rect">
            <a:avLst/>
          </a:prstGeom>
          <a:noFill/>
          <a:ln w="9525">
            <a:noFill/>
            <a:miter lim="800000"/>
            <a:headEnd/>
            <a:tailEnd/>
          </a:ln>
        </p:spPr>
        <p:txBody>
          <a:bodyPr wrap="none">
            <a:spAutoFit/>
          </a:bodyPr>
          <a:lstStyle/>
          <a:p>
            <a:r>
              <a:rPr lang="en-US" sz="3200"/>
              <a:t>&lt; $</a:t>
            </a:r>
          </a:p>
        </p:txBody>
      </p:sp>
      <p:sp>
        <p:nvSpPr>
          <p:cNvPr id="18" name="TextBox 17"/>
          <p:cNvSpPr txBox="1">
            <a:spLocks noChangeArrowheads="1"/>
          </p:cNvSpPr>
          <p:nvPr/>
        </p:nvSpPr>
        <p:spPr bwMode="auto">
          <a:xfrm>
            <a:off x="5064125" y="4419600"/>
            <a:ext cx="766763" cy="584200"/>
          </a:xfrm>
          <a:prstGeom prst="rect">
            <a:avLst/>
          </a:prstGeom>
          <a:noFill/>
          <a:ln w="9525">
            <a:noFill/>
            <a:miter lim="800000"/>
            <a:headEnd/>
            <a:tailEnd/>
          </a:ln>
        </p:spPr>
        <p:txBody>
          <a:bodyPr wrap="none">
            <a:spAutoFit/>
          </a:bodyPr>
          <a:lstStyle/>
          <a:p>
            <a:r>
              <a:rPr lang="en-US" sz="3200"/>
              <a:t>&lt; $</a:t>
            </a:r>
          </a:p>
        </p:txBody>
      </p:sp>
      <p:sp>
        <p:nvSpPr>
          <p:cNvPr id="19" name="TextBox 18"/>
          <p:cNvSpPr txBox="1"/>
          <p:nvPr/>
        </p:nvSpPr>
        <p:spPr>
          <a:xfrm>
            <a:off x="2895600" y="533400"/>
            <a:ext cx="3141663" cy="523875"/>
          </a:xfrm>
          <a:prstGeom prst="rect">
            <a:avLst/>
          </a:prstGeom>
          <a:noFill/>
        </p:spPr>
        <p:txBody>
          <a:bodyPr wrap="none">
            <a:spAutoFit/>
          </a:bodyPr>
          <a:lstStyle/>
          <a:p>
            <a:pPr>
              <a:defRPr/>
            </a:pPr>
            <a:r>
              <a:rPr lang="en-US" sz="2800" dirty="0">
                <a:solidFill>
                  <a:schemeClr val="accent6">
                    <a:lumMod val="50000"/>
                  </a:schemeClr>
                </a:solidFill>
                <a:effectLst>
                  <a:outerShdw blurRad="38100" dist="38100" dir="2700000" algn="tl">
                    <a:srgbClr val="000000">
                      <a:alpha val="43137"/>
                    </a:srgbClr>
                  </a:outerShdw>
                </a:effectLst>
              </a:rPr>
              <a:t>Strip Club Industry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4" grpId="0"/>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dirty="0" smtClean="0"/>
              <a:t>Here are some more </a:t>
            </a:r>
            <a:r>
              <a:rPr lang="en-US" i="1" dirty="0" smtClean="0"/>
              <a:t>subtle</a:t>
            </a:r>
            <a:r>
              <a:rPr lang="en-US" dirty="0" smtClean="0"/>
              <a:t> examples of treating others as objects:</a:t>
            </a:r>
          </a:p>
          <a:p>
            <a:pPr lvl="1" eaLnBrk="1" hangingPunct="1"/>
            <a:r>
              <a:rPr lang="en-US" dirty="0" smtClean="0"/>
              <a:t>Betraying the leading of the Holy Spirit when He prompts us to help others</a:t>
            </a:r>
          </a:p>
          <a:p>
            <a:pPr lvl="1" eaLnBrk="1" hangingPunct="1"/>
            <a:r>
              <a:rPr lang="en-US" dirty="0" smtClean="0"/>
              <a:t>Justifying why I can’t serve</a:t>
            </a:r>
          </a:p>
          <a:p>
            <a:pPr lvl="1" eaLnBrk="1" hangingPunct="1"/>
            <a:r>
              <a:rPr lang="en-US" dirty="0" smtClean="0"/>
              <a:t>Justifying why I can’t be generous</a:t>
            </a:r>
          </a:p>
          <a:p>
            <a:pPr lvl="1" eaLnBrk="1" hangingPunct="1"/>
            <a:r>
              <a:rPr lang="en-US" dirty="0" smtClean="0"/>
              <a:t>Placing my needs above those of my wife and family, then using their faults as justification for my bad behavior</a:t>
            </a:r>
          </a:p>
          <a:p>
            <a:pPr lvl="1"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lvl="1" eaLnBrk="1" hangingPunct="1"/>
            <a:r>
              <a:rPr lang="en-US" smtClean="0"/>
              <a:t>Placing my desires over the desires of others</a:t>
            </a:r>
          </a:p>
          <a:p>
            <a:pPr lvl="1" eaLnBrk="1" hangingPunct="1"/>
            <a:r>
              <a:rPr lang="en-US" smtClean="0"/>
              <a:t>Focusing on how others are mistreating me</a:t>
            </a:r>
          </a:p>
          <a:p>
            <a:pPr lvl="1" eaLnBrk="1" hangingPunct="1"/>
            <a:r>
              <a:rPr lang="en-US" smtClean="0"/>
              <a:t>Blaming others for my sin</a:t>
            </a:r>
          </a:p>
          <a:p>
            <a:pPr lvl="1" eaLnBrk="1" hangingPunct="1"/>
            <a:r>
              <a:rPr lang="en-US" smtClean="0"/>
              <a:t>Seeking justification for my sin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dirty="0" smtClean="0"/>
              <a:t>An encounter with Christ changes </a:t>
            </a:r>
            <a:r>
              <a:rPr lang="en-US" dirty="0" smtClean="0"/>
              <a:t>everything, just as it did with </a:t>
            </a:r>
            <a:r>
              <a:rPr lang="en-US" dirty="0" err="1" smtClean="0"/>
              <a:t>Zacchaeus</a:t>
            </a:r>
            <a:r>
              <a:rPr lang="en-US" dirty="0" smtClean="0"/>
              <a:t>.</a:t>
            </a:r>
            <a:endParaRPr lang="en-US" dirty="0" smtClean="0"/>
          </a:p>
          <a:p>
            <a:pPr eaLnBrk="1" hangingPunct="1"/>
            <a:r>
              <a:rPr lang="en-US" dirty="0" smtClean="0"/>
              <a:t>Repentance leads us to treat others not as objects—not in self-justifying, self-deceiving ways, but as persons bearing the image of God and deserving dignity and respect.</a:t>
            </a:r>
          </a:p>
          <a:p>
            <a:pPr eaLnBrk="1" hangingPunct="1"/>
            <a:r>
              <a:rPr lang="en-US" dirty="0" smtClean="0"/>
              <a:t>Only when we break out of such self-deception can we be true, generous servants to one another.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smtClean="0"/>
              <a:t>“So in everything, do to others what you would have them do to you, for this sums up the Law and the Prophets.”—Matthew 7:12</a:t>
            </a:r>
          </a:p>
          <a:p>
            <a:pPr eaLnBrk="1" hangingPunct="1"/>
            <a:r>
              <a:rPr lang="en-US" i="1" smtClean="0"/>
              <a:t>Two Moral Absolutes</a:t>
            </a:r>
            <a:r>
              <a:rPr lang="en-US" smtClean="0"/>
              <a:t> (Deut. 6:4-5; Lev. 19:18; Mt. 22:36-40; Jn. 13:34-35; Gal. 5:13-14)</a:t>
            </a:r>
          </a:p>
          <a:p>
            <a:pPr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762000" y="0"/>
            <a:ext cx="10668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smtClean="0"/>
              <a:t>Laws and commands are nothing more than restatements of the two moral absolutes to a specific situation.</a:t>
            </a:r>
          </a:p>
          <a:p>
            <a:pPr eaLnBrk="1" hangingPunct="1"/>
            <a:r>
              <a:rPr lang="en-US" smtClean="0"/>
              <a:t>The two absolutes are interrelated.  You cannot say you love God and hate your brother (1 Jn. 4:19-21).</a:t>
            </a:r>
          </a:p>
          <a:p>
            <a:pPr eaLnBrk="1" hangingPunct="1"/>
            <a:r>
              <a:rPr lang="en-US" smtClean="0"/>
              <a:t>Further, Christ defined both kinds of love in His Person and actions: “Love one another </a:t>
            </a:r>
            <a:r>
              <a:rPr lang="en-US" i="1" smtClean="0"/>
              <a:t>as I have loved you</a:t>
            </a:r>
            <a:r>
              <a:rPr lang="en-US" smtClean="0"/>
              <a:t>” (Jn. 13:34).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dirty="0" smtClean="0"/>
              <a:t>Splitting the Ten Commandments</a:t>
            </a:r>
          </a:p>
          <a:p>
            <a:pPr eaLnBrk="1" hangingPunct="1"/>
            <a:r>
              <a:rPr lang="en-US" dirty="0" err="1" smtClean="0"/>
              <a:t>Zac</a:t>
            </a:r>
            <a:r>
              <a:rPr lang="en-US" dirty="0" smtClean="0"/>
              <a:t> – A Wee Little </a:t>
            </a:r>
            <a:r>
              <a:rPr lang="en-US" dirty="0" smtClean="0"/>
              <a:t>Man (Lk. 19:1-10)</a:t>
            </a:r>
            <a:endParaRPr lang="en-US" dirty="0" smtClean="0"/>
          </a:p>
          <a:p>
            <a:pPr lvl="1" eaLnBrk="1" hangingPunct="1"/>
            <a:r>
              <a:rPr lang="en-US" dirty="0" smtClean="0"/>
              <a:t>Ostracized, An Outcast, Wealthy at the Expense of Others</a:t>
            </a:r>
          </a:p>
          <a:p>
            <a:pPr lvl="1" eaLnBrk="1" hangingPunct="1"/>
            <a:r>
              <a:rPr lang="en-US" dirty="0" smtClean="0"/>
              <a:t>Probably Self-Centered, Self-Justified, Self-Deceived</a:t>
            </a:r>
          </a:p>
          <a:p>
            <a:pPr eaLnBrk="1" hangingPunct="1"/>
            <a:r>
              <a:rPr lang="en-US" dirty="0" smtClean="0"/>
              <a:t>But </a:t>
            </a:r>
            <a:r>
              <a:rPr lang="en-US" dirty="0" err="1" smtClean="0"/>
              <a:t>Zac</a:t>
            </a:r>
            <a:r>
              <a:rPr lang="en-US" dirty="0" smtClean="0"/>
              <a:t> “put himself in the path of God’s grace” (David Mathis).</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smtClean="0"/>
              <a:t>When Christ interrupts Zac’s life, everything changes.</a:t>
            </a:r>
          </a:p>
          <a:p>
            <a:pPr eaLnBrk="1" hangingPunct="1"/>
            <a:r>
              <a:rPr lang="en-US" smtClean="0"/>
              <a:t>Christ touched Zac at his greatest point of need.  He broke through the prejudice and self-deception with a simple directive.</a:t>
            </a:r>
          </a:p>
          <a:p>
            <a:pPr eaLnBrk="1" hangingPunct="1"/>
            <a:r>
              <a:rPr lang="en-US" smtClean="0"/>
              <a:t>And Christ demonstrated the Golden Rule by being willing to step into the house of someone “unclean.”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smtClean="0"/>
              <a:t>Zac had been treating people as objects, not as they are—bearers of the image of God—with aspirations, hopes, challenges, fears, and needs.</a:t>
            </a:r>
          </a:p>
          <a:p>
            <a:pPr eaLnBrk="1" hangingPunct="1"/>
            <a:r>
              <a:rPr lang="en-US" smtClean="0"/>
              <a:t>He saw them only as a means to his benefit</a:t>
            </a:r>
            <a:br>
              <a:rPr lang="en-US" smtClean="0"/>
            </a:br>
            <a:r>
              <a:rPr lang="en-US" smtClean="0"/>
              <a:t>—as objects.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4419600" cy="990600"/>
          </a:xfrm>
        </p:spPr>
        <p:txBody>
          <a:bodyPr/>
          <a:lstStyle/>
          <a:p>
            <a:pPr eaLnBrk="1" hangingPunct="1">
              <a:defRPr/>
            </a:pPr>
            <a:r>
              <a:rPr lang="en-US" dirty="0" smtClean="0">
                <a:solidFill>
                  <a:srgbClr val="EEB42D"/>
                </a:solidFill>
                <a:effectLst>
                  <a:outerShdw blurRad="38100" dist="38100" dir="2700000" algn="tl">
                    <a:srgbClr val="000000">
                      <a:alpha val="43137"/>
                    </a:srgbClr>
                  </a:outerShdw>
                </a:effectLst>
              </a:rPr>
              <a:t>The Golden Rule</a:t>
            </a:r>
          </a:p>
        </p:txBody>
      </p:sp>
      <p:sp>
        <p:nvSpPr>
          <p:cNvPr id="3" name="Content Placeholder 2"/>
          <p:cNvSpPr>
            <a:spLocks noGrp="1"/>
          </p:cNvSpPr>
          <p:nvPr>
            <p:ph idx="1"/>
          </p:nvPr>
        </p:nvSpPr>
        <p:spPr>
          <a:xfrm>
            <a:off x="152400" y="1905000"/>
            <a:ext cx="8763000" cy="4343400"/>
          </a:xfrm>
        </p:spPr>
        <p:txBody>
          <a:bodyPr/>
          <a:lstStyle/>
          <a:p>
            <a:pPr eaLnBrk="1" hangingPunct="1"/>
            <a:r>
              <a:rPr lang="en-US" smtClean="0"/>
              <a:t>When we treat others as objects, we are living in self-deception.  </a:t>
            </a:r>
          </a:p>
          <a:p>
            <a:pPr eaLnBrk="1" hangingPunct="1"/>
            <a:r>
              <a:rPr lang="en-US" smtClean="0"/>
              <a:t>Since they are merely objects to us, we can </a:t>
            </a:r>
            <a:r>
              <a:rPr lang="en-US" i="1" smtClean="0"/>
              <a:t>justify our sinful behavior toward them because they have no significance</a:t>
            </a:r>
            <a:r>
              <a:rPr lang="en-US" smtClean="0"/>
              <a:t>.</a:t>
            </a:r>
          </a:p>
          <a:p>
            <a:pPr eaLnBrk="1" hangingPunct="1"/>
            <a:r>
              <a:rPr lang="en-US" smtClean="0"/>
              <a:t>In fact, we can go so far as to blame them for the sinful way we treat them!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rust design template">
  <a:themeElements>
    <a:clrScheme name="Default Design 12">
      <a:dk1>
        <a:srgbClr val="003366"/>
      </a:dk1>
      <a:lt1>
        <a:srgbClr val="565400"/>
      </a:lt1>
      <a:dk2>
        <a:srgbClr val="993300"/>
      </a:dk2>
      <a:lt2>
        <a:srgbClr val="414C24"/>
      </a:lt2>
      <a:accent1>
        <a:srgbClr val="CCC692"/>
      </a:accent1>
      <a:accent2>
        <a:srgbClr val="949B01"/>
      </a:accent2>
      <a:accent3>
        <a:srgbClr val="CAADAA"/>
      </a:accent3>
      <a:accent4>
        <a:srgbClr val="484600"/>
      </a:accent4>
      <a:accent5>
        <a:srgbClr val="E2DFC7"/>
      </a:accent5>
      <a:accent6>
        <a:srgbClr val="868C01"/>
      </a:accent6>
      <a:hlink>
        <a:srgbClr val="E5F0B8"/>
      </a:hlink>
      <a:folHlink>
        <a:srgbClr val="FFE701"/>
      </a:folHlink>
    </a:clrScheme>
    <a:fontScheme name="Default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EFE8B5"/>
        </a:lt1>
        <a:dk2>
          <a:srgbClr val="000000"/>
        </a:dk2>
        <a:lt2>
          <a:srgbClr val="777777"/>
        </a:lt2>
        <a:accent1>
          <a:srgbClr val="E6E5CA"/>
        </a:accent1>
        <a:accent2>
          <a:srgbClr val="C6BA44"/>
        </a:accent2>
        <a:accent3>
          <a:srgbClr val="F6F2D7"/>
        </a:accent3>
        <a:accent4>
          <a:srgbClr val="000000"/>
        </a:accent4>
        <a:accent5>
          <a:srgbClr val="F0F0E1"/>
        </a:accent5>
        <a:accent6>
          <a:srgbClr val="B3A83D"/>
        </a:accent6>
        <a:hlink>
          <a:srgbClr val="CC4630"/>
        </a:hlink>
        <a:folHlink>
          <a:srgbClr val="FF99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FFFFFF"/>
        </a:folHlink>
      </a:clrScheme>
      <a:clrMap bg1="lt1" tx1="dk1" bg2="lt2" tx2="dk2" accent1="accent1" accent2="accent2" accent3="accent3" accent4="accent4" accent5="accent5" accent6="accent6" hlink="hlink" folHlink="folHlink"/>
    </a:extraClrScheme>
    <a:extraClrScheme>
      <a:clrScheme name="Default Design 3">
        <a:dk1>
          <a:srgbClr val="666633"/>
        </a:dk1>
        <a:lt1>
          <a:srgbClr val="FFFFFF"/>
        </a:lt1>
        <a:dk2>
          <a:srgbClr val="000000"/>
        </a:dk2>
        <a:lt2>
          <a:srgbClr val="808080"/>
        </a:lt2>
        <a:accent1>
          <a:srgbClr val="DDE5B9"/>
        </a:accent1>
        <a:accent2>
          <a:srgbClr val="333399"/>
        </a:accent2>
        <a:accent3>
          <a:srgbClr val="FFFFFF"/>
        </a:accent3>
        <a:accent4>
          <a:srgbClr val="56562A"/>
        </a:accent4>
        <a:accent5>
          <a:srgbClr val="EBF0D9"/>
        </a:accent5>
        <a:accent6>
          <a:srgbClr val="2D2D8A"/>
        </a:accent6>
        <a:hlink>
          <a:srgbClr val="8F9212"/>
        </a:hlink>
        <a:folHlink>
          <a:srgbClr val="666633"/>
        </a:folHlink>
      </a:clrScheme>
      <a:clrMap bg1="lt1" tx1="dk1" bg2="lt2" tx2="dk2" accent1="accent1" accent2="accent2" accent3="accent3" accent4="accent4" accent5="accent5" accent6="accent6" hlink="hlink" folHlink="folHlink"/>
    </a:extraClrScheme>
    <a:extraClrScheme>
      <a:clrScheme name="Default Design 4">
        <a:dk1>
          <a:srgbClr val="4A4925"/>
        </a:dk1>
        <a:lt1>
          <a:srgbClr val="53554B"/>
        </a:lt1>
        <a:dk2>
          <a:srgbClr val="D1D1CB"/>
        </a:dk2>
        <a:lt2>
          <a:srgbClr val="655F21"/>
        </a:lt2>
        <a:accent1>
          <a:srgbClr val="909082"/>
        </a:accent1>
        <a:accent2>
          <a:srgbClr val="809EA8"/>
        </a:accent2>
        <a:accent3>
          <a:srgbClr val="B3B4B1"/>
        </a:accent3>
        <a:accent4>
          <a:srgbClr val="3E3D1E"/>
        </a:accent4>
        <a:accent5>
          <a:srgbClr val="C6C6C1"/>
        </a:accent5>
        <a:accent6>
          <a:srgbClr val="738F98"/>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3F7DD"/>
        </a:lt1>
        <a:dk2>
          <a:srgbClr val="000000"/>
        </a:dk2>
        <a:lt2>
          <a:srgbClr val="969696"/>
        </a:lt2>
        <a:accent1>
          <a:srgbClr val="F1E3A7"/>
        </a:accent1>
        <a:accent2>
          <a:srgbClr val="B0BB47"/>
        </a:accent2>
        <a:accent3>
          <a:srgbClr val="F8FAEB"/>
        </a:accent3>
        <a:accent4>
          <a:srgbClr val="000000"/>
        </a:accent4>
        <a:accent5>
          <a:srgbClr val="F7EFD0"/>
        </a:accent5>
        <a:accent6>
          <a:srgbClr val="9FA93F"/>
        </a:accent6>
        <a:hlink>
          <a:srgbClr val="0094CC"/>
        </a:hlink>
        <a:folHlink>
          <a:srgbClr val="839216"/>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969696"/>
        </a:lt2>
        <a:accent1>
          <a:srgbClr val="DEC970"/>
        </a:accent1>
        <a:accent2>
          <a:srgbClr val="FF9966"/>
        </a:accent2>
        <a:accent3>
          <a:srgbClr val="FFFFFF"/>
        </a:accent3>
        <a:accent4>
          <a:srgbClr val="000000"/>
        </a:accent4>
        <a:accent5>
          <a:srgbClr val="ECE1BB"/>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7">
        <a:dk1>
          <a:srgbClr val="484600"/>
        </a:dk1>
        <a:lt1>
          <a:srgbClr val="C5AE6D"/>
        </a:lt1>
        <a:dk2>
          <a:srgbClr val="DFC08D"/>
        </a:dk2>
        <a:lt2>
          <a:srgbClr val="2D2015"/>
        </a:lt2>
        <a:accent1>
          <a:srgbClr val="A1A075"/>
        </a:accent1>
        <a:accent2>
          <a:srgbClr val="8F5F2F"/>
        </a:accent2>
        <a:accent3>
          <a:srgbClr val="DFD3BA"/>
        </a:accent3>
        <a:accent4>
          <a:srgbClr val="3C3A00"/>
        </a:accent4>
        <a:accent5>
          <a:srgbClr val="CDCDBD"/>
        </a:accent5>
        <a:accent6>
          <a:srgbClr val="81552A"/>
        </a:accent6>
        <a:hlink>
          <a:srgbClr val="F0D300"/>
        </a:hlink>
        <a:folHlink>
          <a:srgbClr val="424230"/>
        </a:folHlink>
      </a:clrScheme>
      <a:clrMap bg1="lt1" tx1="dk1" bg2="lt2" tx2="dk2" accent1="accent1" accent2="accent2" accent3="accent3" accent4="accent4" accent5="accent5" accent6="accent6" hlink="hlink" folHlink="folHlink"/>
    </a:extraClrScheme>
    <a:extraClrScheme>
      <a:clrScheme name="Default Design 8">
        <a:dk1>
          <a:srgbClr val="C3CD85"/>
        </a:dk1>
        <a:lt1>
          <a:srgbClr val="DCCD5E"/>
        </a:lt1>
        <a:dk2>
          <a:srgbClr val="800000"/>
        </a:dk2>
        <a:lt2>
          <a:srgbClr val="777777"/>
        </a:lt2>
        <a:accent1>
          <a:srgbClr val="E6E5CA"/>
        </a:accent1>
        <a:accent2>
          <a:srgbClr val="C6BA44"/>
        </a:accent2>
        <a:accent3>
          <a:srgbClr val="EBE3B6"/>
        </a:accent3>
        <a:accent4>
          <a:srgbClr val="A6AF71"/>
        </a:accent4>
        <a:accent5>
          <a:srgbClr val="F0F0E1"/>
        </a:accent5>
        <a:accent6>
          <a:srgbClr val="B3A83D"/>
        </a:accent6>
        <a:hlink>
          <a:srgbClr val="CC4630"/>
        </a:hlink>
        <a:folHlink>
          <a:srgbClr val="FF9900"/>
        </a:folHlink>
      </a:clrScheme>
      <a:clrMap bg1="lt1" tx1="dk1" bg2="lt2" tx2="dk2" accent1="accent1" accent2="accent2" accent3="accent3" accent4="accent4" accent5="accent5" accent6="accent6" hlink="hlink" folHlink="folHlink"/>
    </a:extraClrScheme>
    <a:extraClrScheme>
      <a:clrScheme name="Default Design 9">
        <a:dk1>
          <a:srgbClr val="C0BE7C"/>
        </a:dk1>
        <a:lt1>
          <a:srgbClr val="39381D"/>
        </a:lt1>
        <a:dk2>
          <a:srgbClr val="333300"/>
        </a:dk2>
        <a:lt2>
          <a:srgbClr val="663300"/>
        </a:lt2>
        <a:accent1>
          <a:srgbClr val="ADAC75"/>
        </a:accent1>
        <a:accent2>
          <a:srgbClr val="468A4B"/>
        </a:accent2>
        <a:accent3>
          <a:srgbClr val="ADADAA"/>
        </a:accent3>
        <a:accent4>
          <a:srgbClr val="2F2E17"/>
        </a:accent4>
        <a:accent5>
          <a:srgbClr val="D3D2BD"/>
        </a:accent5>
        <a:accent6>
          <a:srgbClr val="3F7D43"/>
        </a:accent6>
        <a:hlink>
          <a:srgbClr val="E8EFC9"/>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003366"/>
        </a:dk1>
        <a:lt1>
          <a:srgbClr val="808000"/>
        </a:lt1>
        <a:dk2>
          <a:srgbClr val="336600"/>
        </a:dk2>
        <a:lt2>
          <a:srgbClr val="6A5814"/>
        </a:lt2>
        <a:accent1>
          <a:srgbClr val="CCC692"/>
        </a:accent1>
        <a:accent2>
          <a:srgbClr val="949B01"/>
        </a:accent2>
        <a:accent3>
          <a:srgbClr val="ADB8AA"/>
        </a:accent3>
        <a:accent4>
          <a:srgbClr val="6C6C00"/>
        </a:accent4>
        <a:accent5>
          <a:srgbClr val="E2DFC7"/>
        </a:accent5>
        <a:accent6>
          <a:srgbClr val="868C01"/>
        </a:accent6>
        <a:hlink>
          <a:srgbClr val="E5F0B8"/>
        </a:hlink>
        <a:folHlink>
          <a:srgbClr val="FFE701"/>
        </a:folHlink>
      </a:clrScheme>
      <a:clrMap bg1="dk2" tx1="lt1" bg2="dk1" tx2="lt2" accent1="accent1" accent2="accent2" accent3="accent3" accent4="accent4" accent5="accent5" accent6="accent6" hlink="hlink" folHlink="folHlink"/>
    </a:extraClrScheme>
    <a:extraClrScheme>
      <a:clrScheme name="Default Design 11">
        <a:dk1>
          <a:srgbClr val="333333"/>
        </a:dk1>
        <a:lt1>
          <a:srgbClr val="DBCCBD"/>
        </a:lt1>
        <a:dk2>
          <a:srgbClr val="800000"/>
        </a:dk2>
        <a:lt2>
          <a:srgbClr val="3E3E5C"/>
        </a:lt2>
        <a:accent1>
          <a:srgbClr val="B7997B"/>
        </a:accent1>
        <a:accent2>
          <a:srgbClr val="6666FF"/>
        </a:accent2>
        <a:accent3>
          <a:srgbClr val="EAE2DB"/>
        </a:accent3>
        <a:accent4>
          <a:srgbClr val="2A2A2A"/>
        </a:accent4>
        <a:accent5>
          <a:srgbClr val="D8CABF"/>
        </a:accent5>
        <a:accent6>
          <a:srgbClr val="5C5CE7"/>
        </a:accent6>
        <a:hlink>
          <a:srgbClr val="B5B575"/>
        </a:hlink>
        <a:folHlink>
          <a:srgbClr val="FFEE99"/>
        </a:folHlink>
      </a:clrScheme>
      <a:clrMap bg1="lt1" tx1="dk1" bg2="lt2" tx2="dk2" accent1="accent1" accent2="accent2" accent3="accent3" accent4="accent4" accent5="accent5" accent6="accent6" hlink="hlink" folHlink="folHlink"/>
    </a:extraClrScheme>
    <a:extraClrScheme>
      <a:clrScheme name="Default Design 12">
        <a:dk1>
          <a:srgbClr val="003366"/>
        </a:dk1>
        <a:lt1>
          <a:srgbClr val="565400"/>
        </a:lt1>
        <a:dk2>
          <a:srgbClr val="993300"/>
        </a:dk2>
        <a:lt2>
          <a:srgbClr val="414C24"/>
        </a:lt2>
        <a:accent1>
          <a:srgbClr val="CCC692"/>
        </a:accent1>
        <a:accent2>
          <a:srgbClr val="949B01"/>
        </a:accent2>
        <a:accent3>
          <a:srgbClr val="CAADAA"/>
        </a:accent3>
        <a:accent4>
          <a:srgbClr val="484600"/>
        </a:accent4>
        <a:accent5>
          <a:srgbClr val="E2DFC7"/>
        </a:accent5>
        <a:accent6>
          <a:srgbClr val="868C01"/>
        </a:accent6>
        <a:hlink>
          <a:srgbClr val="E5F0B8"/>
        </a:hlink>
        <a:folHlink>
          <a:srgbClr val="FFE701"/>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Trust design template</Template>
  <TotalTime>3591</TotalTime>
  <Words>794</Words>
  <Application>Microsoft Office PowerPoint</Application>
  <PresentationFormat>On-screen Show (4:3)</PresentationFormat>
  <Paragraphs>81</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Trust design template</vt:lpstr>
      <vt:lpstr>The Golden Rule</vt:lpstr>
      <vt:lpstr>The Golden Rule</vt:lpstr>
      <vt:lpstr>Slide 3</vt:lpstr>
      <vt:lpstr>The Golden Rule</vt:lpstr>
      <vt:lpstr>The Golden Rule</vt:lpstr>
      <vt:lpstr>Slide 6</vt:lpstr>
      <vt:lpstr>The Golden Rule</vt:lpstr>
      <vt:lpstr>The Golden Rule</vt:lpstr>
      <vt:lpstr>The Golden Rule</vt:lpstr>
      <vt:lpstr>The Golden Rule</vt:lpstr>
      <vt:lpstr>The Golden Rule</vt:lpstr>
      <vt:lpstr>The Golden Rule</vt:lpstr>
      <vt:lpstr>The Golden Rule</vt:lpstr>
      <vt:lpstr>The Golden Rule</vt:lpstr>
      <vt:lpstr>Slide 15</vt:lpstr>
      <vt:lpstr>The Golden Rule</vt:lpstr>
      <vt:lpstr>The Golden Rule</vt:lpstr>
      <vt:lpstr>The Golden Rule</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Golden Rule</dc:title>
  <dc:creator>Randy Colver</dc:creator>
  <cp:lastModifiedBy>Randy Colver</cp:lastModifiedBy>
  <cp:revision>29</cp:revision>
  <cp:lastPrinted>1601-01-01T00:00:00Z</cp:lastPrinted>
  <dcterms:created xsi:type="dcterms:W3CDTF">2015-10-08T03:27:10Z</dcterms:created>
  <dcterms:modified xsi:type="dcterms:W3CDTF">2015-10-24T16:56:51Z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TC010721151033</vt:lpwstr>
  </property>
</Properties>
</file>