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96" r:id="rId1"/>
  </p:sldMasterIdLst>
  <p:sldIdLst>
    <p:sldId id="256" r:id="rId2"/>
    <p:sldId id="257" r:id="rId3"/>
    <p:sldId id="258" r:id="rId4"/>
    <p:sldId id="259" r:id="rId5"/>
    <p:sldId id="261" r:id="rId6"/>
    <p:sldId id="265" r:id="rId7"/>
    <p:sldId id="260" r:id="rId8"/>
    <p:sldId id="263" r:id="rId9"/>
    <p:sldId id="262" r:id="rId10"/>
    <p:sldId id="266" r:id="rId11"/>
    <p:sldId id="267" r:id="rId12"/>
    <p:sldId id="264"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50" d="100"/>
          <a:sy n="50" d="100"/>
        </p:scale>
        <p:origin x="-72" y="-154"/>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109980" y="882376"/>
            <a:ext cx="9966960" cy="2926080"/>
          </a:xfrm>
        </p:spPr>
        <p:txBody>
          <a:bodyPr anchor="b">
            <a:normAutofit/>
          </a:bodyPr>
          <a:lstStyle>
            <a:lvl1pPr algn="ctr">
              <a:lnSpc>
                <a:spcPct val="85000"/>
              </a:lnSpc>
              <a:defRPr sz="7200" b="1" cap="all" baseline="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709530" y="3869634"/>
            <a:ext cx="8767860" cy="1388165"/>
          </a:xfrm>
        </p:spPr>
        <p:txBody>
          <a:bodyPr>
            <a:normAutofit/>
          </a:bodyPr>
          <a:lstStyle>
            <a:lvl1pPr marL="0" indent="0" algn="ctr">
              <a:buNone/>
              <a:defRPr sz="2200">
                <a:solidFill>
                  <a:srgbClr val="FFFFFF"/>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96DFF08F-DC6B-4601-B491-B0F83F6DD2DA}" type="datetimeFigureOut">
              <a:rPr lang="en-US" smtClean="0"/>
              <a:pPr/>
              <a:t>11/18/2015</a:t>
            </a:fld>
            <a:endParaRPr lang="en-US" dirty="0"/>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4FAB73BC-B049-4115-A692-8D63A059BFB8}" type="slidenum">
              <a:rPr lang="en-US" smtClean="0"/>
              <a:pPr/>
              <a:t>‹#›</a:t>
            </a:fld>
            <a:endParaRPr lang="en-US" dirty="0"/>
          </a:p>
        </p:txBody>
      </p:sp>
      <p:cxnSp>
        <p:nvCxnSpPr>
          <p:cNvPr id="8" name="Straight Connector 7"/>
          <p:cNvCxnSpPr/>
          <p:nvPr/>
        </p:nvCxnSpPr>
        <p:spPr>
          <a:xfrm>
            <a:off x="1978660" y="3733800"/>
            <a:ext cx="82296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4193046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pPr/>
              <a:t>11/18/2015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xmlns="" val="26576845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324100" cy="54102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43000" y="762000"/>
            <a:ext cx="74295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pPr/>
              <a:t>11/18/2015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xmlns="" val="41950615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pPr/>
              <a:t>11/18/2015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xmlns="" val="9288692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06424" y="1173575"/>
            <a:ext cx="9966960" cy="2926080"/>
          </a:xfrm>
        </p:spPr>
        <p:txBody>
          <a:bodyPr anchor="b">
            <a:noAutofit/>
          </a:bodyPr>
          <a:lstStyle>
            <a:lvl1pPr algn="ctr">
              <a:lnSpc>
                <a:spcPct val="85000"/>
              </a:lnSpc>
              <a:defRPr sz="7200" b="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709928" y="4154520"/>
            <a:ext cx="8769096" cy="1363806"/>
          </a:xfrm>
        </p:spPr>
        <p:txBody>
          <a:bodyPr anchor="t">
            <a:normAutofit/>
          </a:bodyPr>
          <a:lstStyle>
            <a:lvl1pPr marL="0" indent="0" algn="ctr">
              <a:buNone/>
              <a:defRPr sz="22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6DFF08F-DC6B-4601-B491-B0F83F6DD2DA}" type="datetimeFigureOut">
              <a:rPr lang="en-US" smtClean="0"/>
              <a:pPr/>
              <a:t>11/18/2015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cxnSp>
        <p:nvCxnSpPr>
          <p:cNvPr id="7" name="Straight Connector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0853687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43000" y="2057399"/>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67612" y="2057400"/>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smtClean="0"/>
              <a:pPr/>
              <a:t>11/18/2015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xmlns="" val="21251016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43000" y="2001511"/>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43000" y="2721483"/>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69173" y="1999032"/>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69173" y="2719322"/>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smtClean="0"/>
              <a:pPr/>
              <a:t>11/18/2015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xmlns="" val="4185496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smtClean="0"/>
              <a:pPr/>
              <a:t>11/18/2015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xmlns="" val="29330503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DFF08F-DC6B-4601-B491-B0F83F6DD2DA}" type="datetimeFigureOut">
              <a:rPr lang="en-US" smtClean="0"/>
              <a:pPr/>
              <a:t>11/18/2015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xmlns="" val="15843882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smtClean="0"/>
              <a:t>Click to edit Master title style</a:t>
            </a:r>
            <a:endParaRPr lang="en-US" dirty="0"/>
          </a:p>
        </p:txBody>
      </p:sp>
      <p:sp>
        <p:nvSpPr>
          <p:cNvPr id="3" name="Content Placeholder 2"/>
          <p:cNvSpPr>
            <a:spLocks noGrp="1"/>
          </p:cNvSpPr>
          <p:nvPr>
            <p:ph idx="1"/>
          </p:nvPr>
        </p:nvSpPr>
        <p:spPr>
          <a:xfrm>
            <a:off x="5852159" y="1097280"/>
            <a:ext cx="5212080" cy="46634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43000" y="2834640"/>
            <a:ext cx="3931920" cy="301752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DFF08F-DC6B-4601-B491-B0F83F6DD2DA}" type="datetimeFigureOut">
              <a:rPr lang="en-US" smtClean="0"/>
              <a:pPr/>
              <a:t>11/18/2015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xmlns="" val="10248859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413248" y="1069847"/>
            <a:ext cx="6099048" cy="4800600"/>
          </a:xfrm>
        </p:spPr>
        <p:txBody>
          <a:bodyPr lIns="274320" tIns="182880" anchor="t">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143000" y="2834640"/>
            <a:ext cx="3931920" cy="288036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DFF08F-DC6B-4601-B491-B0F83F6DD2DA}" type="datetimeFigureOut">
              <a:rPr lang="en-US" smtClean="0"/>
              <a:pPr/>
              <a:t>11/18/2015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xmlns="" val="42877231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defRPr>
            </a:lvl1pPr>
          </a:lstStyle>
          <a:p>
            <a:fld id="{96DFF08F-DC6B-4601-B491-B0F83F6DD2DA}" type="datetimeFigureOut">
              <a:rPr lang="en-US" smtClean="0"/>
              <a:pPr/>
              <a:t>11/18/2015</a:t>
            </a:fld>
            <a:endParaRPr lang="en-US" dirty="0"/>
          </a:p>
        </p:txBody>
      </p:sp>
      <p:sp>
        <p:nvSpPr>
          <p:cNvPr id="5" name="Footer Placeholder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defRPr>
            </a:lvl1pPr>
          </a:lstStyle>
          <a:p>
            <a:endParaRPr lang="en-US" dirty="0"/>
          </a:p>
        </p:txBody>
      </p:sp>
      <p:sp>
        <p:nvSpPr>
          <p:cNvPr id="6" name="Slide Number Placeholder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xmlns="" val="93833026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The disciple’s community</a:t>
            </a:r>
            <a:endParaRPr lang="en-US" dirty="0"/>
          </a:p>
        </p:txBody>
      </p:sp>
    </p:spTree>
    <p:extLst>
      <p:ext uri="{BB962C8B-B14F-4D97-AF65-F5344CB8AC3E}">
        <p14:creationId xmlns:p14="http://schemas.microsoft.com/office/powerpoint/2010/main" xmlns="" val="19908322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444" y="609600"/>
            <a:ext cx="11712632" cy="1356360"/>
          </a:xfrm>
        </p:spPr>
        <p:txBody>
          <a:bodyPr/>
          <a:lstStyle/>
          <a:p>
            <a:pPr algn="ctr"/>
            <a:r>
              <a:rPr lang="en-US" dirty="0" smtClean="0"/>
              <a:t>The Need for Community in Other Epistles</a:t>
            </a:r>
            <a:endParaRPr lang="en-US" dirty="0"/>
          </a:p>
        </p:txBody>
      </p:sp>
      <p:sp>
        <p:nvSpPr>
          <p:cNvPr id="3" name="Content Placeholder 2"/>
          <p:cNvSpPr>
            <a:spLocks noGrp="1"/>
          </p:cNvSpPr>
          <p:nvPr>
            <p:ph idx="1"/>
          </p:nvPr>
        </p:nvSpPr>
        <p:spPr>
          <a:xfrm>
            <a:off x="1143000" y="1630680"/>
            <a:ext cx="9872871" cy="4907280"/>
          </a:xfrm>
        </p:spPr>
        <p:txBody>
          <a:bodyPr>
            <a:normAutofit/>
          </a:bodyPr>
          <a:lstStyle/>
          <a:p>
            <a:pPr>
              <a:buNone/>
            </a:pPr>
            <a:r>
              <a:rPr lang="en-US" sz="3200" dirty="0" smtClean="0"/>
              <a:t>James </a:t>
            </a:r>
            <a:r>
              <a:rPr lang="en-US" sz="3200" dirty="0" smtClean="0"/>
              <a:t>5:14-20</a:t>
            </a:r>
          </a:p>
          <a:p>
            <a:pPr>
              <a:buNone/>
            </a:pPr>
            <a:r>
              <a:rPr lang="en-US" sz="2500" dirty="0" smtClean="0">
                <a:solidFill>
                  <a:schemeClr val="tx2"/>
                </a:solidFill>
              </a:rPr>
              <a:t>“</a:t>
            </a:r>
            <a:r>
              <a:rPr lang="en-US" sz="2500" dirty="0" smtClean="0">
                <a:solidFill>
                  <a:schemeClr val="tx2"/>
                </a:solidFill>
              </a:rPr>
              <a:t> Is any one of you sick? He should call the elders of the church to pray over him and anoint him with oil in the name of the Lord. </a:t>
            </a:r>
            <a:r>
              <a:rPr lang="en-US" sz="2500" dirty="0" smtClean="0">
                <a:solidFill>
                  <a:schemeClr val="tx2"/>
                </a:solidFill>
              </a:rPr>
              <a:t>And </a:t>
            </a:r>
            <a:r>
              <a:rPr lang="en-US" sz="2500" dirty="0" smtClean="0">
                <a:solidFill>
                  <a:schemeClr val="tx2"/>
                </a:solidFill>
              </a:rPr>
              <a:t>the prayer offered in faith will make the sick person well; the Lord will raise him up. If he has sinned, he will be forgiven. </a:t>
            </a:r>
            <a:r>
              <a:rPr lang="en-US" sz="2500" dirty="0" smtClean="0">
                <a:solidFill>
                  <a:schemeClr val="tx2"/>
                </a:solidFill>
              </a:rPr>
              <a:t>Therefore </a:t>
            </a:r>
            <a:r>
              <a:rPr lang="en-US" sz="2500" dirty="0" smtClean="0">
                <a:solidFill>
                  <a:schemeClr val="tx2"/>
                </a:solidFill>
              </a:rPr>
              <a:t>confess your </a:t>
            </a:r>
            <a:r>
              <a:rPr lang="en-US" sz="2500" dirty="0" smtClean="0">
                <a:solidFill>
                  <a:schemeClr val="tx2"/>
                </a:solidFill>
              </a:rPr>
              <a:t>sins to </a:t>
            </a:r>
            <a:r>
              <a:rPr lang="en-US" sz="2500" dirty="0" smtClean="0">
                <a:solidFill>
                  <a:schemeClr val="tx2"/>
                </a:solidFill>
              </a:rPr>
              <a:t>each other and pray for each other so that you may be healed. The prayer of a righteous man is powerful and effective. </a:t>
            </a:r>
            <a:r>
              <a:rPr lang="en-US" sz="2500" dirty="0" smtClean="0">
                <a:solidFill>
                  <a:schemeClr val="tx2"/>
                </a:solidFill>
              </a:rPr>
              <a:t> Elijah </a:t>
            </a:r>
            <a:r>
              <a:rPr lang="en-US" sz="2500" dirty="0" smtClean="0">
                <a:solidFill>
                  <a:schemeClr val="tx2"/>
                </a:solidFill>
              </a:rPr>
              <a:t>was a man just like us. He prayed earnestly that it would not rain, and it did not rain on the land for three and a half years. </a:t>
            </a:r>
            <a:r>
              <a:rPr lang="en-US" sz="2500" dirty="0" smtClean="0">
                <a:solidFill>
                  <a:schemeClr val="tx2"/>
                </a:solidFill>
              </a:rPr>
              <a:t>Again </a:t>
            </a:r>
            <a:r>
              <a:rPr lang="en-US" sz="2500" dirty="0" smtClean="0">
                <a:solidFill>
                  <a:schemeClr val="tx2"/>
                </a:solidFill>
              </a:rPr>
              <a:t>he prayed, and the heavens gave rain, and the earth produced its crops</a:t>
            </a:r>
            <a:r>
              <a:rPr lang="en-US" sz="2500" dirty="0" smtClean="0">
                <a:solidFill>
                  <a:schemeClr val="tx2"/>
                </a:solidFill>
              </a:rPr>
              <a:t>. My </a:t>
            </a:r>
            <a:r>
              <a:rPr lang="en-US" sz="2500" dirty="0" smtClean="0">
                <a:solidFill>
                  <a:schemeClr val="tx2"/>
                </a:solidFill>
              </a:rPr>
              <a:t>brothers, if one of you should wander from the </a:t>
            </a:r>
            <a:r>
              <a:rPr lang="en-US" sz="2500" dirty="0" smtClean="0">
                <a:solidFill>
                  <a:schemeClr val="tx2"/>
                </a:solidFill>
              </a:rPr>
              <a:t>truth and </a:t>
            </a:r>
            <a:r>
              <a:rPr lang="en-US" sz="2500" dirty="0" smtClean="0">
                <a:solidFill>
                  <a:schemeClr val="tx2"/>
                </a:solidFill>
              </a:rPr>
              <a:t>someone should bring him back, </a:t>
            </a:r>
            <a:r>
              <a:rPr lang="en-US" sz="2500" dirty="0" smtClean="0">
                <a:solidFill>
                  <a:schemeClr val="tx2"/>
                </a:solidFill>
              </a:rPr>
              <a:t>remember </a:t>
            </a:r>
            <a:r>
              <a:rPr lang="en-US" sz="2500" dirty="0" smtClean="0">
                <a:solidFill>
                  <a:schemeClr val="tx2"/>
                </a:solidFill>
              </a:rPr>
              <a:t>this: Whoever turns a sinner from the error of his way will </a:t>
            </a:r>
            <a:r>
              <a:rPr lang="en-US" sz="2500" dirty="0" smtClean="0">
                <a:solidFill>
                  <a:schemeClr val="tx2"/>
                </a:solidFill>
              </a:rPr>
              <a:t>save him </a:t>
            </a:r>
            <a:r>
              <a:rPr lang="en-US" sz="2500" dirty="0" smtClean="0">
                <a:solidFill>
                  <a:schemeClr val="tx2"/>
                </a:solidFill>
              </a:rPr>
              <a:t>from death and cover over a multitude of sins</a:t>
            </a:r>
            <a:r>
              <a:rPr lang="en-US" sz="2500" dirty="0" smtClean="0">
                <a:solidFill>
                  <a:schemeClr val="tx2"/>
                </a:solidFill>
              </a:rPr>
              <a:t>.”</a:t>
            </a:r>
            <a:endParaRPr lang="en-US" sz="2500" dirty="0" smtClean="0">
              <a:solidFill>
                <a:schemeClr val="tx2"/>
              </a:solidFill>
            </a:endParaRPr>
          </a:p>
          <a:p>
            <a:pPr>
              <a:buNone/>
            </a:pPr>
            <a:endParaRPr lang="en-US" dirty="0"/>
          </a:p>
        </p:txBody>
      </p:sp>
    </p:spTree>
    <p:extLst>
      <p:ext uri="{BB962C8B-B14F-4D97-AF65-F5344CB8AC3E}">
        <p14:creationId xmlns:p14="http://schemas.microsoft.com/office/powerpoint/2010/main" xmlns="" val="22683940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444" y="609600"/>
            <a:ext cx="11712632" cy="1356360"/>
          </a:xfrm>
        </p:spPr>
        <p:txBody>
          <a:bodyPr/>
          <a:lstStyle/>
          <a:p>
            <a:pPr algn="ctr"/>
            <a:r>
              <a:rPr lang="en-US" dirty="0" smtClean="0"/>
              <a:t>The Need for Community in Other Epistles</a:t>
            </a:r>
            <a:endParaRPr lang="en-US" dirty="0"/>
          </a:p>
        </p:txBody>
      </p:sp>
      <p:sp>
        <p:nvSpPr>
          <p:cNvPr id="3" name="Content Placeholder 2"/>
          <p:cNvSpPr>
            <a:spLocks noGrp="1"/>
          </p:cNvSpPr>
          <p:nvPr>
            <p:ph idx="1"/>
          </p:nvPr>
        </p:nvSpPr>
        <p:spPr>
          <a:xfrm>
            <a:off x="1143000" y="1737360"/>
            <a:ext cx="9872871" cy="4846320"/>
          </a:xfrm>
        </p:spPr>
        <p:txBody>
          <a:bodyPr>
            <a:normAutofit fontScale="85000" lnSpcReduction="10000"/>
          </a:bodyPr>
          <a:lstStyle/>
          <a:p>
            <a:pPr>
              <a:buNone/>
            </a:pPr>
            <a:r>
              <a:rPr lang="en-US" sz="3300" dirty="0" smtClean="0"/>
              <a:t>1 </a:t>
            </a:r>
            <a:r>
              <a:rPr lang="en-US" sz="3300" dirty="0" smtClean="0"/>
              <a:t>Peter </a:t>
            </a:r>
            <a:r>
              <a:rPr lang="en-US" sz="3300" dirty="0" smtClean="0"/>
              <a:t>2:4-10</a:t>
            </a:r>
          </a:p>
          <a:p>
            <a:pPr>
              <a:buNone/>
            </a:pPr>
            <a:r>
              <a:rPr lang="en-US" sz="2500" dirty="0" smtClean="0">
                <a:solidFill>
                  <a:schemeClr val="tx2"/>
                </a:solidFill>
              </a:rPr>
              <a:t>“</a:t>
            </a:r>
            <a:r>
              <a:rPr lang="en-US" sz="2800" dirty="0" smtClean="0">
                <a:solidFill>
                  <a:schemeClr val="tx2"/>
                </a:solidFill>
              </a:rPr>
              <a:t> As you come to him, the living Stone--rejected by men but chosen by God and precious to him-- </a:t>
            </a:r>
            <a:r>
              <a:rPr lang="en-US" sz="2800" dirty="0" smtClean="0">
                <a:solidFill>
                  <a:schemeClr val="tx2"/>
                </a:solidFill>
              </a:rPr>
              <a:t>you </a:t>
            </a:r>
            <a:r>
              <a:rPr lang="en-US" sz="2800" dirty="0" smtClean="0">
                <a:solidFill>
                  <a:schemeClr val="tx2"/>
                </a:solidFill>
              </a:rPr>
              <a:t>also, like living stones, are being built into a spiritual house to be a holy priesthood, offering spiritual sacrifices acceptable to God through Jesus Christ. </a:t>
            </a:r>
            <a:r>
              <a:rPr lang="en-US" sz="2800" dirty="0" smtClean="0">
                <a:solidFill>
                  <a:schemeClr val="tx2"/>
                </a:solidFill>
              </a:rPr>
              <a:t>For </a:t>
            </a:r>
            <a:r>
              <a:rPr lang="en-US" sz="2800" dirty="0" smtClean="0">
                <a:solidFill>
                  <a:schemeClr val="tx2"/>
                </a:solidFill>
              </a:rPr>
              <a:t>in Scripture it says: "See, I lay a stone in Zion, a chosen and precious cornerstone</a:t>
            </a:r>
            <a:r>
              <a:rPr lang="en-US" sz="2800" dirty="0" smtClean="0">
                <a:solidFill>
                  <a:schemeClr val="tx2"/>
                </a:solidFill>
              </a:rPr>
              <a:t>, and </a:t>
            </a:r>
            <a:r>
              <a:rPr lang="en-US" sz="2800" dirty="0" smtClean="0">
                <a:solidFill>
                  <a:schemeClr val="tx2"/>
                </a:solidFill>
              </a:rPr>
              <a:t>the one who trusts in him will never be put to shame</a:t>
            </a:r>
            <a:r>
              <a:rPr lang="en-US" sz="2800" dirty="0" smtClean="0">
                <a:solidFill>
                  <a:schemeClr val="tx2"/>
                </a:solidFill>
              </a:rPr>
              <a:t>.“ Now </a:t>
            </a:r>
            <a:r>
              <a:rPr lang="en-US" sz="2800" dirty="0" smtClean="0">
                <a:solidFill>
                  <a:schemeClr val="tx2"/>
                </a:solidFill>
              </a:rPr>
              <a:t>to you who believe, this stone is precious. But to those who do not believe, "The stone the builders </a:t>
            </a:r>
            <a:r>
              <a:rPr lang="en-US" sz="2800" dirty="0" smtClean="0">
                <a:solidFill>
                  <a:schemeClr val="tx2"/>
                </a:solidFill>
              </a:rPr>
              <a:t>rejected has </a:t>
            </a:r>
            <a:r>
              <a:rPr lang="en-US" sz="2800" dirty="0" smtClean="0">
                <a:solidFill>
                  <a:schemeClr val="tx2"/>
                </a:solidFill>
              </a:rPr>
              <a:t>become the capstone, </a:t>
            </a:r>
            <a:r>
              <a:rPr lang="en-US" sz="2800" dirty="0" smtClean="0">
                <a:solidFill>
                  <a:schemeClr val="tx2"/>
                </a:solidFill>
              </a:rPr>
              <a:t>“</a:t>
            </a:r>
            <a:r>
              <a:rPr lang="en-US" sz="2800" dirty="0" smtClean="0">
                <a:solidFill>
                  <a:schemeClr val="tx2"/>
                </a:solidFill>
              </a:rPr>
              <a:t> </a:t>
            </a:r>
            <a:r>
              <a:rPr lang="en-US" sz="2800" dirty="0" smtClean="0">
                <a:solidFill>
                  <a:schemeClr val="tx2"/>
                </a:solidFill>
              </a:rPr>
              <a:t>and</a:t>
            </a:r>
            <a:r>
              <a:rPr lang="en-US" sz="2800" dirty="0" smtClean="0">
                <a:solidFill>
                  <a:schemeClr val="tx2"/>
                </a:solidFill>
              </a:rPr>
              <a:t>, "A stone that causes men to stumble and a rock that makes them fall." They stumble because they disobey the message--which is also what they were destined for. </a:t>
            </a:r>
            <a:r>
              <a:rPr lang="en-US" sz="2800" dirty="0" smtClean="0">
                <a:solidFill>
                  <a:schemeClr val="tx2"/>
                </a:solidFill>
              </a:rPr>
              <a:t>But </a:t>
            </a:r>
            <a:r>
              <a:rPr lang="en-US" sz="2800" dirty="0" smtClean="0">
                <a:solidFill>
                  <a:schemeClr val="tx2"/>
                </a:solidFill>
              </a:rPr>
              <a:t>you are a chosen people, a royal priesthood, a holy nation, a people belonging to God, that you may declare the praises of him who called you out of darkness into his wonderful light. </a:t>
            </a:r>
            <a:r>
              <a:rPr lang="en-US" sz="2800" dirty="0" smtClean="0">
                <a:solidFill>
                  <a:schemeClr val="tx2"/>
                </a:solidFill>
              </a:rPr>
              <a:t>Once </a:t>
            </a:r>
            <a:r>
              <a:rPr lang="en-US" sz="2800" dirty="0" smtClean="0">
                <a:solidFill>
                  <a:schemeClr val="tx2"/>
                </a:solidFill>
              </a:rPr>
              <a:t>you were not a people, but now you are the people of God; once you had not received mercy, but now you have received mercy</a:t>
            </a:r>
            <a:r>
              <a:rPr lang="en-US" sz="2800" dirty="0" smtClean="0">
                <a:solidFill>
                  <a:schemeClr val="tx2"/>
                </a:solidFill>
              </a:rPr>
              <a:t>.”</a:t>
            </a:r>
            <a:endParaRPr lang="en-US" sz="2800" dirty="0" smtClean="0">
              <a:solidFill>
                <a:schemeClr val="tx2"/>
              </a:solidFill>
            </a:endParaRPr>
          </a:p>
          <a:p>
            <a:pPr>
              <a:buNone/>
            </a:pPr>
            <a:endParaRPr lang="en-US" sz="2500" dirty="0" smtClean="0"/>
          </a:p>
          <a:p>
            <a:endParaRPr lang="en-US" dirty="0"/>
          </a:p>
        </p:txBody>
      </p:sp>
    </p:spTree>
    <p:extLst>
      <p:ext uri="{BB962C8B-B14F-4D97-AF65-F5344CB8AC3E}">
        <p14:creationId xmlns:p14="http://schemas.microsoft.com/office/powerpoint/2010/main" xmlns="" val="22683940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1960" y="2057400"/>
            <a:ext cx="11292840" cy="4038600"/>
          </a:xfrm>
        </p:spPr>
        <p:txBody>
          <a:bodyPr>
            <a:normAutofit/>
          </a:bodyPr>
          <a:lstStyle/>
          <a:p>
            <a:pPr>
              <a:buNone/>
            </a:pPr>
            <a:r>
              <a:rPr lang="en-US" sz="3000" dirty="0" smtClean="0"/>
              <a:t>All quotations not from Scripture were from </a:t>
            </a:r>
            <a:r>
              <a:rPr lang="en-US" sz="3000" i="1" dirty="0" smtClean="0"/>
              <a:t>Multiply</a:t>
            </a:r>
            <a:r>
              <a:rPr lang="en-US" sz="3000" dirty="0" smtClean="0"/>
              <a:t> by Francis Chan.</a:t>
            </a:r>
            <a:endParaRPr lang="en-US" sz="3000" dirty="0"/>
          </a:p>
        </p:txBody>
      </p:sp>
    </p:spTree>
    <p:extLst>
      <p:ext uri="{BB962C8B-B14F-4D97-AF65-F5344CB8AC3E}">
        <p14:creationId xmlns:p14="http://schemas.microsoft.com/office/powerpoint/2010/main" xmlns="" val="16070982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Disciple’s Life in the Church</a:t>
            </a:r>
            <a:endParaRPr lang="en-US" dirty="0"/>
          </a:p>
        </p:txBody>
      </p:sp>
      <p:sp>
        <p:nvSpPr>
          <p:cNvPr id="3" name="Content Placeholder 2"/>
          <p:cNvSpPr>
            <a:spLocks noGrp="1"/>
          </p:cNvSpPr>
          <p:nvPr>
            <p:ph idx="1"/>
          </p:nvPr>
        </p:nvSpPr>
        <p:spPr/>
        <p:txBody>
          <a:bodyPr>
            <a:normAutofit/>
          </a:bodyPr>
          <a:lstStyle/>
          <a:p>
            <a:r>
              <a:rPr lang="en-US" sz="3000" dirty="0" smtClean="0"/>
              <a:t>“While </a:t>
            </a:r>
            <a:r>
              <a:rPr lang="en-US" sz="3000" i="1" dirty="0" smtClean="0"/>
              <a:t>every individual</a:t>
            </a:r>
            <a:r>
              <a:rPr lang="en-US" sz="3000" dirty="0" smtClean="0"/>
              <a:t> needs to obey Jesus’s call to follow, we cannot follow Jesus </a:t>
            </a:r>
            <a:r>
              <a:rPr lang="en-US" sz="3000" i="1" dirty="0" smtClean="0"/>
              <a:t>as</a:t>
            </a:r>
            <a:r>
              <a:rPr lang="en-US" sz="3000" dirty="0" smtClean="0"/>
              <a:t> </a:t>
            </a:r>
            <a:r>
              <a:rPr lang="en-US" sz="3000" i="1" dirty="0" smtClean="0"/>
              <a:t>individuals</a:t>
            </a:r>
            <a:r>
              <a:rPr lang="en-US" sz="3000" dirty="0" smtClean="0"/>
              <a:t>. The proper context for every disciple maker is the church.” (51)</a:t>
            </a:r>
          </a:p>
          <a:p>
            <a:r>
              <a:rPr lang="en-US" sz="3000" dirty="0" smtClean="0"/>
              <a:t>Therefore, we both walk as disciples and make disciples within the context of the local church.</a:t>
            </a:r>
            <a:endParaRPr lang="en-US" sz="3000" dirty="0"/>
          </a:p>
        </p:txBody>
      </p:sp>
    </p:spTree>
    <p:extLst>
      <p:ext uri="{BB962C8B-B14F-4D97-AF65-F5344CB8AC3E}">
        <p14:creationId xmlns:p14="http://schemas.microsoft.com/office/powerpoint/2010/main" xmlns="" val="32419202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Disciple’s Life in the Church</a:t>
            </a:r>
            <a:endParaRPr lang="en-US" dirty="0"/>
          </a:p>
        </p:txBody>
      </p:sp>
      <p:sp>
        <p:nvSpPr>
          <p:cNvPr id="3" name="Content Placeholder 2"/>
          <p:cNvSpPr>
            <a:spLocks noGrp="1"/>
          </p:cNvSpPr>
          <p:nvPr>
            <p:ph idx="1"/>
          </p:nvPr>
        </p:nvSpPr>
        <p:spPr/>
        <p:txBody>
          <a:bodyPr>
            <a:normAutofit/>
          </a:bodyPr>
          <a:lstStyle/>
          <a:p>
            <a:r>
              <a:rPr lang="en-US" sz="3000" dirty="0" smtClean="0"/>
              <a:t>“The New Testament is full of commands to do this or that for ‘one another.’” (51)</a:t>
            </a:r>
          </a:p>
          <a:p>
            <a:r>
              <a:rPr lang="en-US" sz="3000" dirty="0" smtClean="0"/>
              <a:t>“So how can we teach people to ‘observe all that I have commanded’ if they have no one to love, pray for, or encourage? It’s impossible to ‘one another’ yourself. It’s impossible to follow Jesus alone. We can’t claim to follow Jesus if we neglect the church He created, the church He died for, the church He entrusted His mission to.” (51-52)</a:t>
            </a:r>
          </a:p>
          <a:p>
            <a:endParaRPr lang="en-US" sz="3000" dirty="0"/>
          </a:p>
        </p:txBody>
      </p:sp>
    </p:spTree>
    <p:extLst>
      <p:ext uri="{BB962C8B-B14F-4D97-AF65-F5344CB8AC3E}">
        <p14:creationId xmlns:p14="http://schemas.microsoft.com/office/powerpoint/2010/main" xmlns="" val="17641531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Disciple’s Life in the Church</a:t>
            </a:r>
            <a:endParaRPr lang="en-US" dirty="0"/>
          </a:p>
        </p:txBody>
      </p:sp>
      <p:sp>
        <p:nvSpPr>
          <p:cNvPr id="3" name="Content Placeholder 2"/>
          <p:cNvSpPr>
            <a:spLocks noGrp="1"/>
          </p:cNvSpPr>
          <p:nvPr>
            <p:ph idx="1"/>
          </p:nvPr>
        </p:nvSpPr>
        <p:spPr/>
        <p:txBody>
          <a:bodyPr>
            <a:normAutofit/>
          </a:bodyPr>
          <a:lstStyle/>
          <a:p>
            <a:r>
              <a:rPr lang="en-US" sz="3000" dirty="0" smtClean="0"/>
              <a:t>“Our call is to make disciples, and we must learn to fulfill that calling through the God-ordained vehicle of the church.” (52)</a:t>
            </a:r>
          </a:p>
          <a:p>
            <a:r>
              <a:rPr lang="en-US" sz="3000" dirty="0" smtClean="0"/>
              <a:t>Within the context of the local church, we follow Jesus together with His body as we bear one another’s burdens (Gal. 6:1-2), grow into the likeness of Christ through the many membered body (Eph. 4:15-16), love one another (John 13:34-35), and make known Christ through our oneness (John 17:20-23).</a:t>
            </a:r>
          </a:p>
          <a:p>
            <a:endParaRPr lang="en-US" sz="3000" dirty="0"/>
          </a:p>
        </p:txBody>
      </p:sp>
    </p:spTree>
    <p:extLst>
      <p:ext uri="{BB962C8B-B14F-4D97-AF65-F5344CB8AC3E}">
        <p14:creationId xmlns:p14="http://schemas.microsoft.com/office/powerpoint/2010/main" xmlns="" val="7351352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069" y="609600"/>
            <a:ext cx="11687695" cy="1356360"/>
          </a:xfrm>
        </p:spPr>
        <p:txBody>
          <a:bodyPr/>
          <a:lstStyle/>
          <a:p>
            <a:r>
              <a:rPr lang="en-US" sz="4300" dirty="0">
                <a:solidFill>
                  <a:srgbClr val="A5300F"/>
                </a:solidFill>
              </a:rPr>
              <a:t>The Need for Community within the </a:t>
            </a:r>
            <a:r>
              <a:rPr lang="en-US" sz="4300" dirty="0" smtClean="0">
                <a:solidFill>
                  <a:srgbClr val="A5300F"/>
                </a:solidFill>
              </a:rPr>
              <a:t>Letter of Acts</a:t>
            </a:r>
            <a:endParaRPr lang="en-US" dirty="0"/>
          </a:p>
        </p:txBody>
      </p:sp>
      <p:sp>
        <p:nvSpPr>
          <p:cNvPr id="3" name="Content Placeholder 2"/>
          <p:cNvSpPr>
            <a:spLocks noGrp="1"/>
          </p:cNvSpPr>
          <p:nvPr>
            <p:ph idx="1"/>
          </p:nvPr>
        </p:nvSpPr>
        <p:spPr>
          <a:xfrm>
            <a:off x="1143000" y="1798320"/>
            <a:ext cx="9872871" cy="4648200"/>
          </a:xfrm>
        </p:spPr>
        <p:txBody>
          <a:bodyPr>
            <a:normAutofit fontScale="92500" lnSpcReduction="20000"/>
          </a:bodyPr>
          <a:lstStyle/>
          <a:p>
            <a:pPr>
              <a:buNone/>
            </a:pPr>
            <a:r>
              <a:rPr lang="en-US" sz="3500" dirty="0" smtClean="0"/>
              <a:t>Acts 2:42-47</a:t>
            </a:r>
          </a:p>
          <a:p>
            <a:pPr>
              <a:buNone/>
            </a:pPr>
            <a:r>
              <a:rPr lang="en-US" sz="3200" dirty="0" smtClean="0">
                <a:solidFill>
                  <a:schemeClr val="tx2"/>
                </a:solidFill>
              </a:rPr>
              <a:t>“They </a:t>
            </a:r>
            <a:r>
              <a:rPr lang="en-US" sz="3200" dirty="0" smtClean="0">
                <a:solidFill>
                  <a:schemeClr val="tx2"/>
                </a:solidFill>
              </a:rPr>
              <a:t>devoted themselves to the apostles' teaching and to the fellowship, to the breaking of bread and to prayer</a:t>
            </a:r>
            <a:r>
              <a:rPr lang="en-US" sz="3200" dirty="0" smtClean="0">
                <a:solidFill>
                  <a:schemeClr val="tx2"/>
                </a:solidFill>
              </a:rPr>
              <a:t>. Everyone </a:t>
            </a:r>
            <a:r>
              <a:rPr lang="en-US" sz="3200" dirty="0" smtClean="0">
                <a:solidFill>
                  <a:schemeClr val="tx2"/>
                </a:solidFill>
              </a:rPr>
              <a:t>was filled with awe, and many wonders and miraculous signs were done by the apostles. </a:t>
            </a:r>
            <a:r>
              <a:rPr lang="en-US" sz="3200" dirty="0" smtClean="0">
                <a:solidFill>
                  <a:schemeClr val="tx2"/>
                </a:solidFill>
              </a:rPr>
              <a:t>All </a:t>
            </a:r>
            <a:r>
              <a:rPr lang="en-US" sz="3200" dirty="0" smtClean="0">
                <a:solidFill>
                  <a:schemeClr val="tx2"/>
                </a:solidFill>
              </a:rPr>
              <a:t>the believers were together and had everything in </a:t>
            </a:r>
            <a:r>
              <a:rPr lang="en-US" sz="3200" dirty="0" smtClean="0">
                <a:solidFill>
                  <a:schemeClr val="tx2"/>
                </a:solidFill>
              </a:rPr>
              <a:t>common. Selling </a:t>
            </a:r>
            <a:r>
              <a:rPr lang="en-US" sz="3200" dirty="0" smtClean="0">
                <a:solidFill>
                  <a:schemeClr val="tx2"/>
                </a:solidFill>
              </a:rPr>
              <a:t>their possessions and goods, they gave to anyone as he had need</a:t>
            </a:r>
            <a:r>
              <a:rPr lang="en-US" sz="3200" dirty="0" smtClean="0">
                <a:solidFill>
                  <a:schemeClr val="tx2"/>
                </a:solidFill>
              </a:rPr>
              <a:t>. Every </a:t>
            </a:r>
            <a:r>
              <a:rPr lang="en-US" sz="3200" dirty="0" smtClean="0">
                <a:solidFill>
                  <a:schemeClr val="tx2"/>
                </a:solidFill>
              </a:rPr>
              <a:t>day they continued to meet together in the temple courts. They broke bread in their homes and ate together with glad and sincere hearts</a:t>
            </a:r>
            <a:r>
              <a:rPr lang="en-US" sz="3200" dirty="0" smtClean="0">
                <a:solidFill>
                  <a:schemeClr val="tx2"/>
                </a:solidFill>
              </a:rPr>
              <a:t>, praising </a:t>
            </a:r>
            <a:r>
              <a:rPr lang="en-US" sz="3200" dirty="0" smtClean="0">
                <a:solidFill>
                  <a:schemeClr val="tx2"/>
                </a:solidFill>
              </a:rPr>
              <a:t>God and enjoying the favor of all the people</a:t>
            </a:r>
            <a:r>
              <a:rPr lang="en-US" sz="3200" dirty="0" smtClean="0">
                <a:solidFill>
                  <a:schemeClr val="tx2"/>
                </a:solidFill>
              </a:rPr>
              <a:t>. And </a:t>
            </a:r>
            <a:r>
              <a:rPr lang="en-US" sz="3200" dirty="0" smtClean="0">
                <a:solidFill>
                  <a:schemeClr val="tx2"/>
                </a:solidFill>
              </a:rPr>
              <a:t>the Lord added to their number daily those who were being saved</a:t>
            </a:r>
            <a:r>
              <a:rPr lang="en-US" sz="3200" dirty="0" smtClean="0">
                <a:solidFill>
                  <a:schemeClr val="tx2"/>
                </a:solidFill>
              </a:rPr>
              <a:t>.”</a:t>
            </a:r>
            <a:endParaRPr lang="en-US" sz="3200" dirty="0" smtClean="0">
              <a:solidFill>
                <a:schemeClr val="tx2"/>
              </a:solidFill>
            </a:endParaRPr>
          </a:p>
          <a:p>
            <a:pPr>
              <a:buNone/>
            </a:pPr>
            <a:endParaRPr lang="en-US" sz="3000" dirty="0"/>
          </a:p>
        </p:txBody>
      </p:sp>
    </p:spTree>
    <p:extLst>
      <p:ext uri="{BB962C8B-B14F-4D97-AF65-F5344CB8AC3E}">
        <p14:creationId xmlns:p14="http://schemas.microsoft.com/office/powerpoint/2010/main" xmlns="" val="5258616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069" y="609600"/>
            <a:ext cx="11687695" cy="1356360"/>
          </a:xfrm>
        </p:spPr>
        <p:txBody>
          <a:bodyPr/>
          <a:lstStyle/>
          <a:p>
            <a:r>
              <a:rPr lang="en-US" sz="4300" dirty="0">
                <a:solidFill>
                  <a:srgbClr val="A5300F"/>
                </a:solidFill>
              </a:rPr>
              <a:t>The Need for Community within the </a:t>
            </a:r>
            <a:r>
              <a:rPr lang="en-US" sz="4300" dirty="0" smtClean="0">
                <a:solidFill>
                  <a:srgbClr val="A5300F"/>
                </a:solidFill>
              </a:rPr>
              <a:t>Letter of Acts</a:t>
            </a:r>
            <a:endParaRPr lang="en-US" dirty="0"/>
          </a:p>
        </p:txBody>
      </p:sp>
      <p:sp>
        <p:nvSpPr>
          <p:cNvPr id="3" name="Content Placeholder 2"/>
          <p:cNvSpPr>
            <a:spLocks noGrp="1"/>
          </p:cNvSpPr>
          <p:nvPr>
            <p:ph idx="1"/>
          </p:nvPr>
        </p:nvSpPr>
        <p:spPr>
          <a:xfrm>
            <a:off x="1143000" y="1752600"/>
            <a:ext cx="9872871" cy="4770120"/>
          </a:xfrm>
        </p:spPr>
        <p:txBody>
          <a:bodyPr>
            <a:normAutofit/>
          </a:bodyPr>
          <a:lstStyle/>
          <a:p>
            <a:pPr>
              <a:buNone/>
            </a:pPr>
            <a:r>
              <a:rPr lang="en-US" sz="3200" dirty="0" smtClean="0"/>
              <a:t>Acts 4:32-35</a:t>
            </a:r>
          </a:p>
          <a:p>
            <a:pPr>
              <a:buNone/>
            </a:pPr>
            <a:r>
              <a:rPr lang="en-US" sz="3000" dirty="0" smtClean="0">
                <a:solidFill>
                  <a:schemeClr val="tx2"/>
                </a:solidFill>
              </a:rPr>
              <a:t>“</a:t>
            </a:r>
            <a:r>
              <a:rPr lang="en-US" sz="3000" dirty="0" smtClean="0">
                <a:solidFill>
                  <a:schemeClr val="tx2"/>
                </a:solidFill>
              </a:rPr>
              <a:t>All the believers were one in heart and mind. No one claimed that any of his possessions was his own, but they shared everything they had. </a:t>
            </a:r>
            <a:r>
              <a:rPr lang="en-US" sz="3000" dirty="0" smtClean="0">
                <a:solidFill>
                  <a:schemeClr val="tx2"/>
                </a:solidFill>
              </a:rPr>
              <a:t>With </a:t>
            </a:r>
            <a:r>
              <a:rPr lang="en-US" sz="3000" dirty="0" smtClean="0">
                <a:solidFill>
                  <a:schemeClr val="tx2"/>
                </a:solidFill>
              </a:rPr>
              <a:t>great power the apostles continued to testify to the resurrection of the Lord Jesus, and much grace was upon them all. </a:t>
            </a:r>
            <a:r>
              <a:rPr lang="en-US" sz="3000" dirty="0" smtClean="0">
                <a:solidFill>
                  <a:schemeClr val="tx2"/>
                </a:solidFill>
              </a:rPr>
              <a:t>There </a:t>
            </a:r>
            <a:r>
              <a:rPr lang="en-US" sz="3000" dirty="0" smtClean="0">
                <a:solidFill>
                  <a:schemeClr val="tx2"/>
                </a:solidFill>
              </a:rPr>
              <a:t>were no needy persons among them. For from time to time those who owned lands or houses sold them, brought the money from the sales </a:t>
            </a:r>
            <a:r>
              <a:rPr lang="en-US" sz="3000" dirty="0" smtClean="0">
                <a:solidFill>
                  <a:schemeClr val="tx2"/>
                </a:solidFill>
              </a:rPr>
              <a:t>and </a:t>
            </a:r>
            <a:r>
              <a:rPr lang="en-US" sz="3000" dirty="0" smtClean="0">
                <a:solidFill>
                  <a:schemeClr val="tx2"/>
                </a:solidFill>
              </a:rPr>
              <a:t>put it at the apostles' feet, and it was distributed to anyone as he had need</a:t>
            </a:r>
            <a:r>
              <a:rPr lang="en-US" sz="3000" dirty="0" smtClean="0">
                <a:solidFill>
                  <a:schemeClr val="tx2"/>
                </a:solidFill>
              </a:rPr>
              <a:t>.”</a:t>
            </a:r>
            <a:endParaRPr lang="en-US" sz="3000" dirty="0" smtClean="0">
              <a:solidFill>
                <a:schemeClr val="tx2"/>
              </a:solidFill>
            </a:endParaRPr>
          </a:p>
          <a:p>
            <a:pPr>
              <a:buNone/>
            </a:pPr>
            <a:endParaRPr lang="en-US" sz="2800" dirty="0"/>
          </a:p>
        </p:txBody>
      </p:sp>
    </p:spTree>
    <p:extLst>
      <p:ext uri="{BB962C8B-B14F-4D97-AF65-F5344CB8AC3E}">
        <p14:creationId xmlns:p14="http://schemas.microsoft.com/office/powerpoint/2010/main" xmlns="" val="5258616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609600"/>
            <a:ext cx="12192000" cy="1356360"/>
          </a:xfrm>
        </p:spPr>
        <p:txBody>
          <a:bodyPr/>
          <a:lstStyle/>
          <a:p>
            <a:r>
              <a:rPr lang="en-US" dirty="0" smtClean="0"/>
              <a:t>  </a:t>
            </a:r>
            <a:r>
              <a:rPr lang="en-US" sz="4300" dirty="0" smtClean="0"/>
              <a:t>The Need for Community within the Letters of Paul</a:t>
            </a:r>
            <a:endParaRPr lang="en-US" sz="4300" dirty="0"/>
          </a:p>
        </p:txBody>
      </p:sp>
      <p:sp>
        <p:nvSpPr>
          <p:cNvPr id="3" name="Content Placeholder 2"/>
          <p:cNvSpPr>
            <a:spLocks noGrp="1"/>
          </p:cNvSpPr>
          <p:nvPr>
            <p:ph idx="1"/>
          </p:nvPr>
        </p:nvSpPr>
        <p:spPr/>
        <p:txBody>
          <a:bodyPr>
            <a:normAutofit/>
          </a:bodyPr>
          <a:lstStyle/>
          <a:p>
            <a:pPr marL="45720" indent="0">
              <a:buNone/>
            </a:pPr>
            <a:r>
              <a:rPr lang="en-US" sz="3000" u="sng" dirty="0" smtClean="0"/>
              <a:t>Read the following Scripture passages</a:t>
            </a:r>
          </a:p>
          <a:p>
            <a:r>
              <a:rPr lang="en-US" sz="3000" dirty="0" smtClean="0"/>
              <a:t>Romans 12</a:t>
            </a:r>
          </a:p>
          <a:p>
            <a:r>
              <a:rPr lang="en-US" sz="3000" dirty="0" smtClean="0"/>
              <a:t>1 Corinthians 12</a:t>
            </a:r>
          </a:p>
          <a:p>
            <a:r>
              <a:rPr lang="en-US" sz="3000" dirty="0" smtClean="0"/>
              <a:t>Galatians 6:1-10</a:t>
            </a:r>
          </a:p>
          <a:p>
            <a:r>
              <a:rPr lang="en-US" sz="3000" dirty="0" smtClean="0"/>
              <a:t>Ephesians 4:1-16</a:t>
            </a:r>
          </a:p>
          <a:p>
            <a:r>
              <a:rPr lang="en-US" sz="3000" dirty="0" smtClean="0"/>
              <a:t>Philippians 2:1-12</a:t>
            </a:r>
          </a:p>
        </p:txBody>
      </p:sp>
    </p:spTree>
    <p:extLst>
      <p:ext uri="{BB962C8B-B14F-4D97-AF65-F5344CB8AC3E}">
        <p14:creationId xmlns:p14="http://schemas.microsoft.com/office/powerpoint/2010/main" xmlns="" val="20965348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069" y="609600"/>
            <a:ext cx="11687695" cy="1356360"/>
          </a:xfrm>
        </p:spPr>
        <p:txBody>
          <a:bodyPr/>
          <a:lstStyle/>
          <a:p>
            <a:r>
              <a:rPr lang="en-US" sz="4300" dirty="0">
                <a:solidFill>
                  <a:srgbClr val="A5300F"/>
                </a:solidFill>
              </a:rPr>
              <a:t>The Need for Community within the Letters of Paul</a:t>
            </a:r>
            <a:endParaRPr lang="en-US" dirty="0"/>
          </a:p>
        </p:txBody>
      </p:sp>
      <p:sp>
        <p:nvSpPr>
          <p:cNvPr id="3" name="Content Placeholder 2"/>
          <p:cNvSpPr>
            <a:spLocks noGrp="1"/>
          </p:cNvSpPr>
          <p:nvPr>
            <p:ph idx="1"/>
          </p:nvPr>
        </p:nvSpPr>
        <p:spPr/>
        <p:txBody>
          <a:bodyPr>
            <a:normAutofit/>
          </a:bodyPr>
          <a:lstStyle/>
          <a:p>
            <a:r>
              <a:rPr lang="en-US" sz="3000" dirty="0" smtClean="0"/>
              <a:t>Within these passages of Scripture, Paul addresses the need that the early disciples had for one another.</a:t>
            </a:r>
          </a:p>
          <a:p>
            <a:r>
              <a:rPr lang="en-US" sz="3000" dirty="0" smtClean="0"/>
              <a:t>It is as one body that each local church were able to grow into the likeness of Christ, be built up, edified, and comforted by the gifts of the Spirit, bear one another’s burden, learn to have the attitude of Christ, and love and honor one another.</a:t>
            </a:r>
            <a:endParaRPr lang="en-US" sz="3000" dirty="0"/>
          </a:p>
        </p:txBody>
      </p:sp>
    </p:spTree>
    <p:extLst>
      <p:ext uri="{BB962C8B-B14F-4D97-AF65-F5344CB8AC3E}">
        <p14:creationId xmlns:p14="http://schemas.microsoft.com/office/powerpoint/2010/main" xmlns="" val="485727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444" y="609600"/>
            <a:ext cx="11712632" cy="1356360"/>
          </a:xfrm>
        </p:spPr>
        <p:txBody>
          <a:bodyPr/>
          <a:lstStyle/>
          <a:p>
            <a:pPr algn="ctr"/>
            <a:r>
              <a:rPr lang="en-US" dirty="0" smtClean="0"/>
              <a:t>The Need for Community in Other Epistles</a:t>
            </a:r>
            <a:endParaRPr lang="en-US" dirty="0"/>
          </a:p>
        </p:txBody>
      </p:sp>
      <p:sp>
        <p:nvSpPr>
          <p:cNvPr id="3" name="Content Placeholder 2"/>
          <p:cNvSpPr>
            <a:spLocks noGrp="1"/>
          </p:cNvSpPr>
          <p:nvPr>
            <p:ph idx="1"/>
          </p:nvPr>
        </p:nvSpPr>
        <p:spPr/>
        <p:txBody>
          <a:bodyPr/>
          <a:lstStyle/>
          <a:p>
            <a:pPr>
              <a:buNone/>
            </a:pPr>
            <a:r>
              <a:rPr lang="en-US" sz="3200" dirty="0" smtClean="0"/>
              <a:t>Hebrews 10:24-25</a:t>
            </a:r>
          </a:p>
          <a:p>
            <a:pPr>
              <a:buNone/>
            </a:pPr>
            <a:r>
              <a:rPr lang="en-US" sz="3000" dirty="0" smtClean="0">
                <a:solidFill>
                  <a:schemeClr val="tx2"/>
                </a:solidFill>
              </a:rPr>
              <a:t>“And </a:t>
            </a:r>
            <a:r>
              <a:rPr lang="en-US" sz="3000" dirty="0" smtClean="0">
                <a:solidFill>
                  <a:schemeClr val="tx2"/>
                </a:solidFill>
              </a:rPr>
              <a:t>let us consider how to stimulate one another to love and good deeds, not forsaking our own assembling together, as is the habit of some, but encouraging one another; and all the more as you see the day drawing near</a:t>
            </a:r>
            <a:r>
              <a:rPr lang="en-US" sz="3000" dirty="0" smtClean="0">
                <a:solidFill>
                  <a:schemeClr val="tx2"/>
                </a:solidFill>
              </a:rPr>
              <a:t>.”</a:t>
            </a:r>
            <a:endParaRPr lang="en-US" sz="3000" dirty="0" smtClean="0">
              <a:solidFill>
                <a:schemeClr val="tx2"/>
              </a:solidFill>
            </a:endParaRPr>
          </a:p>
          <a:p>
            <a:pPr>
              <a:buNone/>
            </a:pPr>
            <a:endParaRPr lang="en-US" dirty="0"/>
          </a:p>
        </p:txBody>
      </p:sp>
    </p:spTree>
    <p:extLst>
      <p:ext uri="{BB962C8B-B14F-4D97-AF65-F5344CB8AC3E}">
        <p14:creationId xmlns:p14="http://schemas.microsoft.com/office/powerpoint/2010/main" xmlns="" val="2268394071"/>
      </p:ext>
    </p:extLst>
  </p:cSld>
  <p:clrMapOvr>
    <a:masterClrMapping/>
  </p:clrMapOvr>
</p:sld>
</file>

<file path=ppt/theme/theme1.xml><?xml version="1.0" encoding="utf-8"?>
<a:theme xmlns:a="http://schemas.openxmlformats.org/drawingml/2006/main" name="Basis">
  <a:themeElements>
    <a:clrScheme name="Red">
      <a:dk1>
        <a:sysClr val="windowText" lastClr="000000"/>
      </a:dk1>
      <a:lt1>
        <a:sysClr val="window" lastClr="FFFFFF"/>
      </a:lt1>
      <a:dk2>
        <a:srgbClr val="323232"/>
      </a:dk2>
      <a:lt2>
        <a:srgbClr val="E5C243"/>
      </a:lt2>
      <a:accent1>
        <a:srgbClr val="A5300F"/>
      </a:accent1>
      <a:accent2>
        <a:srgbClr val="D55816"/>
      </a:accent2>
      <a:accent3>
        <a:srgbClr val="E19825"/>
      </a:accent3>
      <a:accent4>
        <a:srgbClr val="B19C7D"/>
      </a:accent4>
      <a:accent5>
        <a:srgbClr val="7F5F52"/>
      </a:accent5>
      <a:accent6>
        <a:srgbClr val="B27D49"/>
      </a:accent6>
      <a:hlink>
        <a:srgbClr val="6B9F25"/>
      </a:hlink>
      <a:folHlink>
        <a:srgbClr val="B26B02"/>
      </a:folHlink>
    </a:clrScheme>
    <a:fontScheme name="Basis">
      <a:maj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xmlns="" name="Basis" id="{5665723A-49BA-4B57-8411-A56F8F207965}" vid="{D9D01AC2-EE7D-4E49-99EE-8E62E4E7E8A7}"/>
    </a:ext>
  </a:extLst>
</a:theme>
</file>

<file path=docProps/app.xml><?xml version="1.0" encoding="utf-8"?>
<Properties xmlns="http://schemas.openxmlformats.org/officeDocument/2006/extended-properties" xmlns:vt="http://schemas.openxmlformats.org/officeDocument/2006/docPropsVTypes">
  <Template>TM03457444[[fn=Basis]]</Template>
  <TotalTime>192</TotalTime>
  <Words>515</Words>
  <Application>Microsoft Office PowerPoint</Application>
  <PresentationFormat>Custom</PresentationFormat>
  <Paragraphs>36</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Basis</vt:lpstr>
      <vt:lpstr>The disciple’s community</vt:lpstr>
      <vt:lpstr>A Disciple’s Life in the Church</vt:lpstr>
      <vt:lpstr>A Disciple’s Life in the Church</vt:lpstr>
      <vt:lpstr>A Disciple’s Life in the Church</vt:lpstr>
      <vt:lpstr>The Need for Community within the Letter of Acts</vt:lpstr>
      <vt:lpstr>The Need for Community within the Letter of Acts</vt:lpstr>
      <vt:lpstr>  The Need for Community within the Letters of Paul</vt:lpstr>
      <vt:lpstr>The Need for Community within the Letters of Paul</vt:lpstr>
      <vt:lpstr>The Need for Community in Other Epistles</vt:lpstr>
      <vt:lpstr>The Need for Community in Other Epistles</vt:lpstr>
      <vt:lpstr>The Need for Community in Other Epistles</vt:lpstr>
      <vt:lpstr>Slide 12</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disciple’s community</dc:title>
  <dc:creator>Joseph Tillman, Jr</dc:creator>
  <cp:lastModifiedBy>CCC</cp:lastModifiedBy>
  <cp:revision>18</cp:revision>
  <dcterms:created xsi:type="dcterms:W3CDTF">2015-11-11T05:16:04Z</dcterms:created>
  <dcterms:modified xsi:type="dcterms:W3CDTF">2015-11-18T18:01:00Z</dcterms:modified>
</cp:coreProperties>
</file>