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1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77" d="100"/>
          <a:sy n="77" d="100"/>
        </p:scale>
        <p:origin x="26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E016143-E03C-4CFD-AFDC-14E5BDEA754C}" type="datetimeFigureOut">
              <a:rPr lang="en-US" smtClean="0"/>
              <a:t>11/5/2015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29472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59FD0C-5451-4CA0-86AF-E70AE3279989}" type="datetimeFigureOut">
              <a:rPr lang="en-US" smtClean="0"/>
              <a:t>11/5/2015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38393580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59FD0C-5451-4CA0-86AF-E70AE3279989}" type="datetimeFigureOut">
              <a:rPr lang="en-US" smtClean="0"/>
              <a:t>11/5/2015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65648415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59FD0C-5451-4CA0-86AF-E70AE3279989}" type="datetimeFigureOut">
              <a:rPr lang="en-US" smtClean="0"/>
              <a:t>11/5/2015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93298089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59FD0C-5451-4CA0-86AF-E70AE3279989}" type="datetimeFigureOut">
              <a:rPr lang="en-US" smtClean="0"/>
              <a:t>11/5/2015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1296232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E59FD0C-5451-4CA0-86AF-E70AE3279989}" type="datetimeFigureOut">
              <a:rPr lang="en-US" smtClean="0"/>
              <a:t>11/5/2015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2560548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E59FD0C-5451-4CA0-86AF-E70AE3279989}" type="datetimeFigureOut">
              <a:rPr lang="en-US" smtClean="0"/>
              <a:t>11/5/2015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9489145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33E54A-A8CA-48C1-9504-691B58049D29}" type="datetimeFigureOut">
              <a:rPr lang="en-US" smtClean="0"/>
              <a:t>11/5/2015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839399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F6C806-BBF7-471C-9527-881CE2266695}" type="datetimeFigureOut">
              <a:rPr lang="en-US" smtClean="0"/>
              <a:t>11/5/2015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6473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78C94063-DF36-4330-A365-08DA1FA5B7D6}" type="datetimeFigureOut">
              <a:rPr lang="en-US" smtClean="0"/>
              <a:t>11/5/2015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37795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8A7C6C-0F39-4D70-8E8D-FE5B9C95FA73}" type="datetimeFigureOut">
              <a:rPr lang="en-US" smtClean="0"/>
              <a:t>11/5/2015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04006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FCFA4AC-08CC-42CE-BD01-C191750A04EC}" type="datetimeFigureOut">
              <a:rPr lang="en-US" smtClean="0"/>
              <a:t>11/5/2015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97624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BA7A723-92A7-435B-B681-F25B092FEFEB}" type="datetimeFigureOut">
              <a:rPr lang="en-US" smtClean="0"/>
              <a:t>11/5/2015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25614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F170639-886C-4FCF-9EAB-ABB5DA3F3F4A}" type="datetimeFigureOut">
              <a:rPr lang="en-US" smtClean="0"/>
              <a:t>11/5/2015</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89405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2230651-31F4-45D2-98AE-A2108F41BC07}" type="datetimeFigureOut">
              <a:rPr lang="en-US" smtClean="0"/>
              <a:t>11/5/2015</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35199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6F53789A-C914-4DB1-8815-80B5EC7335C5}" type="datetimeFigureOut">
              <a:rPr lang="en-US" smtClean="0"/>
              <a:t>11/5/2015</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93212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6440AA-91A0-436F-8FDB-C0F939DCAE21}" type="datetimeFigureOut">
              <a:rPr lang="en-US" smtClean="0"/>
              <a:t>11/5/2015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50376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E59FD0C-5451-4CA0-86AF-E70AE3279989}" type="datetimeFigureOut">
              <a:rPr lang="en-US" smtClean="0"/>
              <a:t>11/5/2015</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022794732"/>
      </p:ext>
    </p:extLst>
  </p:cSld>
  <p:clrMap bg1="dk1" tx1="lt1" bg2="dk2" tx2="lt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24" r:id="rId12"/>
    <p:sldLayoutId id="2147483925" r:id="rId13"/>
    <p:sldLayoutId id="2147483926" r:id="rId14"/>
    <p:sldLayoutId id="2147483927" r:id="rId15"/>
    <p:sldLayoutId id="2147483928" r:id="rId16"/>
    <p:sldLayoutId id="214748392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Global Church</a:t>
            </a:r>
            <a:endParaRPr lang="en-US" dirty="0"/>
          </a:p>
        </p:txBody>
      </p:sp>
    </p:spTree>
    <p:extLst>
      <p:ext uri="{BB962C8B-B14F-4D97-AF65-F5344CB8AC3E}">
        <p14:creationId xmlns:p14="http://schemas.microsoft.com/office/powerpoint/2010/main" val="1897282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019" y="140202"/>
            <a:ext cx="10754952" cy="959393"/>
          </a:xfrm>
        </p:spPr>
        <p:txBody>
          <a:bodyPr/>
          <a:lstStyle/>
          <a:p>
            <a:r>
              <a:rPr lang="en-US" b="1" dirty="0"/>
              <a:t>The Global Mission of a Global Church</a:t>
            </a:r>
            <a:endParaRPr lang="en-US" dirty="0"/>
          </a:p>
        </p:txBody>
      </p:sp>
      <p:sp>
        <p:nvSpPr>
          <p:cNvPr id="3" name="Content Placeholder 2"/>
          <p:cNvSpPr>
            <a:spLocks noGrp="1"/>
          </p:cNvSpPr>
          <p:nvPr>
            <p:ph idx="1"/>
          </p:nvPr>
        </p:nvSpPr>
        <p:spPr>
          <a:xfrm>
            <a:off x="509286" y="1215342"/>
            <a:ext cx="10741306" cy="5033058"/>
          </a:xfrm>
        </p:spPr>
        <p:txBody>
          <a:bodyPr>
            <a:normAutofit/>
          </a:bodyPr>
          <a:lstStyle/>
          <a:p>
            <a:pPr marL="0" lvl="0" indent="0">
              <a:buNone/>
            </a:pPr>
            <a:r>
              <a:rPr lang="en-US" sz="4000" dirty="0"/>
              <a:t>This global church, which is more connected than it has ever been, must begin to see that it has a global mission.</a:t>
            </a:r>
          </a:p>
          <a:p>
            <a:pPr marL="0" lvl="0" indent="0">
              <a:buNone/>
            </a:pPr>
            <a:r>
              <a:rPr lang="en-US" sz="4000" dirty="0"/>
              <a:t>The mission to share the good news of the gospel must be the unified mission of the global church.</a:t>
            </a:r>
          </a:p>
          <a:p>
            <a:pPr marL="0" indent="0">
              <a:buNone/>
            </a:pPr>
            <a:endParaRPr lang="en-US" sz="4000" dirty="0"/>
          </a:p>
        </p:txBody>
      </p:sp>
    </p:spTree>
    <p:extLst>
      <p:ext uri="{BB962C8B-B14F-4D97-AF65-F5344CB8AC3E}">
        <p14:creationId xmlns:p14="http://schemas.microsoft.com/office/powerpoint/2010/main" val="602825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019" y="140202"/>
            <a:ext cx="10754952" cy="959393"/>
          </a:xfrm>
        </p:spPr>
        <p:txBody>
          <a:bodyPr/>
          <a:lstStyle/>
          <a:p>
            <a:r>
              <a:rPr lang="en-US" b="1" dirty="0"/>
              <a:t>The Global Mission of a Global Church</a:t>
            </a:r>
            <a:endParaRPr lang="en-US" dirty="0"/>
          </a:p>
        </p:txBody>
      </p:sp>
      <p:sp>
        <p:nvSpPr>
          <p:cNvPr id="3" name="Content Placeholder 2"/>
          <p:cNvSpPr>
            <a:spLocks noGrp="1"/>
          </p:cNvSpPr>
          <p:nvPr>
            <p:ph idx="1"/>
          </p:nvPr>
        </p:nvSpPr>
        <p:spPr>
          <a:xfrm>
            <a:off x="509286" y="1215342"/>
            <a:ext cx="10741306" cy="5033058"/>
          </a:xfrm>
        </p:spPr>
        <p:txBody>
          <a:bodyPr>
            <a:normAutofit/>
          </a:bodyPr>
          <a:lstStyle/>
          <a:p>
            <a:pPr marL="0" lvl="0" indent="0">
              <a:buNone/>
            </a:pPr>
            <a:r>
              <a:rPr lang="en-US" sz="4000" dirty="0"/>
              <a:t>“Christian mission in the twenty-first century has become the responsibility of a global church.” (Escobar 12)</a:t>
            </a:r>
          </a:p>
          <a:p>
            <a:pPr marL="0" lvl="0" indent="0">
              <a:buNone/>
            </a:pPr>
            <a:r>
              <a:rPr lang="en-US" sz="4000" dirty="0"/>
              <a:t>The remainder of this course is to examine the theology and role we play in evangelism and missions within the context of the global church.</a:t>
            </a:r>
          </a:p>
          <a:p>
            <a:pPr marL="0" indent="0">
              <a:buNone/>
            </a:pPr>
            <a:endParaRPr lang="en-US" sz="4000" dirty="0"/>
          </a:p>
        </p:txBody>
      </p:sp>
    </p:spTree>
    <p:extLst>
      <p:ext uri="{BB962C8B-B14F-4D97-AF65-F5344CB8AC3E}">
        <p14:creationId xmlns:p14="http://schemas.microsoft.com/office/powerpoint/2010/main" val="2657866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0062" y="1246584"/>
            <a:ext cx="8946541" cy="4195481"/>
          </a:xfrm>
        </p:spPr>
        <p:txBody>
          <a:bodyPr>
            <a:normAutofit/>
          </a:bodyPr>
          <a:lstStyle/>
          <a:p>
            <a:pPr marL="0" indent="0">
              <a:buNone/>
            </a:pPr>
            <a:r>
              <a:rPr lang="en-US" sz="4000" smtClean="0"/>
              <a:t>Quotes for this PPT were from </a:t>
            </a:r>
            <a:r>
              <a:rPr lang="en-US" sz="4000" i="1" smtClean="0"/>
              <a:t>The New Global Mission</a:t>
            </a:r>
            <a:r>
              <a:rPr lang="en-US" sz="4000" smtClean="0"/>
              <a:t> by Samuel Escobar.</a:t>
            </a:r>
            <a:endParaRPr lang="en-US" sz="4000"/>
          </a:p>
        </p:txBody>
      </p:sp>
    </p:spTree>
    <p:extLst>
      <p:ext uri="{BB962C8B-B14F-4D97-AF65-F5344CB8AC3E}">
        <p14:creationId xmlns:p14="http://schemas.microsoft.com/office/powerpoint/2010/main" val="924838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966" y="563525"/>
            <a:ext cx="9624122" cy="4351337"/>
          </a:xfrm>
        </p:spPr>
        <p:txBody>
          <a:bodyPr>
            <a:normAutofit/>
          </a:bodyPr>
          <a:lstStyle/>
          <a:p>
            <a:pPr marL="0" lvl="0" indent="0">
              <a:buNone/>
            </a:pPr>
            <a:r>
              <a:rPr lang="en-US" sz="4000" dirty="0"/>
              <a:t>What comes to our mind when we think of church?</a:t>
            </a:r>
          </a:p>
          <a:p>
            <a:pPr marL="0" lvl="0" indent="0">
              <a:buNone/>
            </a:pPr>
            <a:r>
              <a:rPr lang="en-US" sz="4000" dirty="0"/>
              <a:t>A building? </a:t>
            </a:r>
            <a:endParaRPr lang="en-US" sz="4000" dirty="0" smtClean="0"/>
          </a:p>
          <a:p>
            <a:pPr marL="0" lvl="0" indent="0">
              <a:buNone/>
            </a:pPr>
            <a:r>
              <a:rPr lang="en-US" sz="4000" dirty="0" smtClean="0"/>
              <a:t>People</a:t>
            </a:r>
            <a:r>
              <a:rPr lang="en-US" sz="4000" dirty="0"/>
              <a:t>? </a:t>
            </a:r>
            <a:endParaRPr lang="en-US" sz="4000" dirty="0" smtClean="0"/>
          </a:p>
          <a:p>
            <a:pPr marL="0" lvl="0" indent="0">
              <a:buNone/>
            </a:pPr>
            <a:r>
              <a:rPr lang="en-US" sz="4000" dirty="0" smtClean="0"/>
              <a:t>Our </a:t>
            </a:r>
            <a:r>
              <a:rPr lang="en-US" sz="4000" dirty="0"/>
              <a:t>local church</a:t>
            </a:r>
            <a:r>
              <a:rPr lang="en-US" sz="4000" dirty="0" smtClean="0"/>
              <a:t>?</a:t>
            </a:r>
          </a:p>
          <a:p>
            <a:pPr marL="0" lvl="0" indent="0">
              <a:buNone/>
            </a:pPr>
            <a:r>
              <a:rPr lang="en-US" sz="4000" dirty="0" smtClean="0"/>
              <a:t> </a:t>
            </a:r>
            <a:r>
              <a:rPr lang="en-US" sz="4000" dirty="0"/>
              <a:t>The Church universal?</a:t>
            </a:r>
          </a:p>
          <a:p>
            <a:endParaRPr lang="en-US" dirty="0"/>
          </a:p>
        </p:txBody>
      </p:sp>
    </p:spTree>
    <p:extLst>
      <p:ext uri="{BB962C8B-B14F-4D97-AF65-F5344CB8AC3E}">
        <p14:creationId xmlns:p14="http://schemas.microsoft.com/office/powerpoint/2010/main" val="1980006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263" y="659758"/>
            <a:ext cx="9428969" cy="5520380"/>
          </a:xfrm>
        </p:spPr>
        <p:txBody>
          <a:bodyPr>
            <a:noAutofit/>
          </a:bodyPr>
          <a:lstStyle/>
          <a:p>
            <a:pPr marL="0" lvl="0" indent="0">
              <a:buNone/>
            </a:pPr>
            <a:r>
              <a:rPr lang="en-US" sz="4000" dirty="0"/>
              <a:t>The church of God is the people of God throughout the earth.</a:t>
            </a:r>
          </a:p>
          <a:p>
            <a:pPr marL="0" lvl="0" indent="0">
              <a:buNone/>
            </a:pPr>
            <a:r>
              <a:rPr lang="en-US" sz="4000" dirty="0"/>
              <a:t>Due to the faithfulness of believers since the time of the early church, God’s people, and thus His Kingdom, exist all over the globe. </a:t>
            </a:r>
          </a:p>
          <a:p>
            <a:pPr marL="0" lvl="0" indent="0">
              <a:buNone/>
            </a:pPr>
            <a:r>
              <a:rPr lang="en-US" sz="4000" dirty="0"/>
              <a:t>There are still people groups to be reached, but God’s Church exists in every country</a:t>
            </a:r>
            <a:r>
              <a:rPr lang="en-US" sz="4000" dirty="0" smtClean="0"/>
              <a:t>.</a:t>
            </a:r>
            <a:endParaRPr lang="en-US" sz="4000" dirty="0"/>
          </a:p>
        </p:txBody>
      </p:sp>
    </p:spTree>
    <p:extLst>
      <p:ext uri="{BB962C8B-B14F-4D97-AF65-F5344CB8AC3E}">
        <p14:creationId xmlns:p14="http://schemas.microsoft.com/office/powerpoint/2010/main" val="1484570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9838" y="601884"/>
            <a:ext cx="9417394" cy="5578253"/>
          </a:xfrm>
        </p:spPr>
        <p:txBody>
          <a:bodyPr>
            <a:normAutofit lnSpcReduction="10000"/>
          </a:bodyPr>
          <a:lstStyle/>
          <a:p>
            <a:pPr marL="0" lvl="0" indent="0">
              <a:buNone/>
            </a:pPr>
            <a:r>
              <a:rPr lang="en-US" sz="4000" dirty="0"/>
              <a:t>Therefore, we as believers are part of a global church.</a:t>
            </a:r>
          </a:p>
          <a:p>
            <a:pPr marL="0" lvl="0" indent="0">
              <a:buNone/>
            </a:pPr>
            <a:r>
              <a:rPr lang="en-US" sz="4000" dirty="0"/>
              <a:t>As part of God’s global church, we have a responsibility to the global church.</a:t>
            </a:r>
          </a:p>
          <a:p>
            <a:pPr marL="0" lvl="0" indent="0">
              <a:buNone/>
            </a:pPr>
            <a:r>
              <a:rPr lang="en-US" sz="4000" dirty="0"/>
              <a:t>Before looking at the responsibility of the global church, let us first understand the general make-up of this global church.</a:t>
            </a:r>
          </a:p>
          <a:p>
            <a:pPr marL="0" indent="0">
              <a:buNone/>
            </a:pPr>
            <a:endParaRPr lang="en-US" sz="4000" dirty="0"/>
          </a:p>
        </p:txBody>
      </p:sp>
    </p:spTree>
    <p:extLst>
      <p:ext uri="{BB962C8B-B14F-4D97-AF65-F5344CB8AC3E}">
        <p14:creationId xmlns:p14="http://schemas.microsoft.com/office/powerpoint/2010/main" val="3388446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01520"/>
          </a:xfrm>
        </p:spPr>
        <p:txBody>
          <a:bodyPr/>
          <a:lstStyle/>
          <a:p>
            <a:pPr lvl="0"/>
            <a:r>
              <a:rPr lang="en-US" b="1" dirty="0"/>
              <a:t>The Majority Church</a:t>
            </a:r>
            <a:r>
              <a:rPr lang="en-US" dirty="0"/>
              <a:t/>
            </a:r>
            <a:br>
              <a:rPr lang="en-US" dirty="0"/>
            </a:br>
            <a:endParaRPr lang="en-US" dirty="0"/>
          </a:p>
        </p:txBody>
      </p:sp>
      <p:sp>
        <p:nvSpPr>
          <p:cNvPr id="3" name="Content Placeholder 2"/>
          <p:cNvSpPr>
            <a:spLocks noGrp="1"/>
          </p:cNvSpPr>
          <p:nvPr>
            <p:ph idx="1"/>
          </p:nvPr>
        </p:nvSpPr>
        <p:spPr>
          <a:xfrm>
            <a:off x="428264" y="1435262"/>
            <a:ext cx="10706582" cy="5278054"/>
          </a:xfrm>
        </p:spPr>
        <p:txBody>
          <a:bodyPr>
            <a:normAutofit/>
          </a:bodyPr>
          <a:lstStyle/>
          <a:p>
            <a:pPr marL="0" lvl="0" indent="0">
              <a:buNone/>
            </a:pPr>
            <a:r>
              <a:rPr lang="en-US" sz="4000" dirty="0"/>
              <a:t>The global church is no longer a simple reflection of the Western Church, or the American Church in particular.</a:t>
            </a:r>
          </a:p>
          <a:p>
            <a:pPr marL="0" lvl="0" indent="0">
              <a:buNone/>
            </a:pPr>
            <a:r>
              <a:rPr lang="en-US" sz="4000" dirty="0"/>
              <a:t>In fact, the Western Church is no longer the majority church. 		</a:t>
            </a:r>
          </a:p>
          <a:p>
            <a:pPr marL="0" lvl="0" indent="0">
              <a:buNone/>
            </a:pPr>
            <a:r>
              <a:rPr lang="en-US" sz="4000" dirty="0"/>
              <a:t>Thus, an understanding of the global church begins with an understanding of the majority church. </a:t>
            </a:r>
          </a:p>
          <a:p>
            <a:pPr marL="0" indent="0">
              <a:buNone/>
            </a:pPr>
            <a:endParaRPr lang="en-US" sz="4000" dirty="0"/>
          </a:p>
        </p:txBody>
      </p:sp>
    </p:spTree>
    <p:extLst>
      <p:ext uri="{BB962C8B-B14F-4D97-AF65-F5344CB8AC3E}">
        <p14:creationId xmlns:p14="http://schemas.microsoft.com/office/powerpoint/2010/main" val="428329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01520"/>
          </a:xfrm>
        </p:spPr>
        <p:txBody>
          <a:bodyPr/>
          <a:lstStyle/>
          <a:p>
            <a:pPr lvl="0"/>
            <a:r>
              <a:rPr lang="en-US" b="1" dirty="0"/>
              <a:t>The Majority Church</a:t>
            </a:r>
            <a:r>
              <a:rPr lang="en-US" dirty="0"/>
              <a:t/>
            </a:r>
            <a:br>
              <a:rPr lang="en-US" dirty="0"/>
            </a:br>
            <a:endParaRPr lang="en-US" dirty="0"/>
          </a:p>
        </p:txBody>
      </p:sp>
      <p:sp>
        <p:nvSpPr>
          <p:cNvPr id="3" name="Content Placeholder 2"/>
          <p:cNvSpPr>
            <a:spLocks noGrp="1"/>
          </p:cNvSpPr>
          <p:nvPr>
            <p:ph idx="1"/>
          </p:nvPr>
        </p:nvSpPr>
        <p:spPr>
          <a:xfrm>
            <a:off x="428264" y="1435262"/>
            <a:ext cx="11227442" cy="5301204"/>
          </a:xfrm>
        </p:spPr>
        <p:txBody>
          <a:bodyPr>
            <a:normAutofit fontScale="92500" lnSpcReduction="10000"/>
          </a:bodyPr>
          <a:lstStyle/>
          <a:p>
            <a:pPr marL="0" lvl="0" indent="0">
              <a:buNone/>
            </a:pPr>
            <a:r>
              <a:rPr lang="en-US" sz="4000" dirty="0"/>
              <a:t>The majority church can be equated with the third world church, otherwise known as the Southern Church.</a:t>
            </a:r>
          </a:p>
          <a:p>
            <a:pPr marL="0" lvl="0" indent="0">
              <a:buNone/>
            </a:pPr>
            <a:r>
              <a:rPr lang="en-US" sz="3500" dirty="0" smtClean="0"/>
              <a:t>“</a:t>
            </a:r>
            <a:r>
              <a:rPr lang="en-US" sz="3500" dirty="0"/>
              <a:t>The recession of Christianity among the European peoples appears to be continuing. And yet we seem to stand at the threshold of a new age of Christianity, one in which its main base will be in the Southern continents, and where its dominant expressions will be filtered through the culture of those countries. Once again, Christianity has been saved for the world by its diffusion across cultural </a:t>
            </a:r>
            <a:r>
              <a:rPr lang="en-US" sz="3500" dirty="0" smtClean="0"/>
              <a:t>lines” </a:t>
            </a:r>
            <a:r>
              <a:rPr lang="en-US" sz="3500" dirty="0"/>
              <a:t>(Escobar, 15</a:t>
            </a:r>
            <a:r>
              <a:rPr lang="en-US" sz="3500" dirty="0" smtClean="0"/>
              <a:t>).</a:t>
            </a:r>
            <a:endParaRPr lang="en-US" sz="3500" dirty="0"/>
          </a:p>
          <a:p>
            <a:pPr marL="0" lvl="0" indent="0">
              <a:buNone/>
            </a:pPr>
            <a:endParaRPr lang="en-US" sz="4000" dirty="0"/>
          </a:p>
          <a:p>
            <a:pPr marL="0" indent="0">
              <a:buNone/>
            </a:pPr>
            <a:endParaRPr lang="en-US" sz="4000" dirty="0"/>
          </a:p>
        </p:txBody>
      </p:sp>
    </p:spTree>
    <p:extLst>
      <p:ext uri="{BB962C8B-B14F-4D97-AF65-F5344CB8AC3E}">
        <p14:creationId xmlns:p14="http://schemas.microsoft.com/office/powerpoint/2010/main" val="2949273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01520"/>
          </a:xfrm>
        </p:spPr>
        <p:txBody>
          <a:bodyPr/>
          <a:lstStyle/>
          <a:p>
            <a:pPr lvl="0"/>
            <a:r>
              <a:rPr lang="en-US" b="1" dirty="0"/>
              <a:t>The Majority Church</a:t>
            </a:r>
            <a:r>
              <a:rPr lang="en-US" dirty="0"/>
              <a:t/>
            </a:r>
            <a:br>
              <a:rPr lang="en-US" dirty="0"/>
            </a:br>
            <a:endParaRPr lang="en-US" dirty="0"/>
          </a:p>
        </p:txBody>
      </p:sp>
      <p:sp>
        <p:nvSpPr>
          <p:cNvPr id="3" name="Content Placeholder 2"/>
          <p:cNvSpPr>
            <a:spLocks noGrp="1"/>
          </p:cNvSpPr>
          <p:nvPr>
            <p:ph idx="1"/>
          </p:nvPr>
        </p:nvSpPr>
        <p:spPr>
          <a:xfrm>
            <a:off x="428264" y="1435262"/>
            <a:ext cx="10683432" cy="5231756"/>
          </a:xfrm>
        </p:spPr>
        <p:txBody>
          <a:bodyPr>
            <a:normAutofit/>
          </a:bodyPr>
          <a:lstStyle/>
          <a:p>
            <a:pPr marL="0" lvl="0" indent="0">
              <a:buNone/>
            </a:pPr>
            <a:r>
              <a:rPr lang="en-US" sz="4000" dirty="0" smtClean="0"/>
              <a:t>The </a:t>
            </a:r>
            <a:r>
              <a:rPr lang="en-US" sz="4000" dirty="0"/>
              <a:t>first 1000 years of Christianity was predominately led by the Eastern Church.</a:t>
            </a:r>
          </a:p>
          <a:p>
            <a:pPr marL="0" lvl="0" indent="0">
              <a:buNone/>
            </a:pPr>
            <a:r>
              <a:rPr lang="en-US" sz="4000" dirty="0"/>
              <a:t>The second 1000 years of Christianity was predominately led by the Western Church (Europe and America).</a:t>
            </a:r>
          </a:p>
          <a:p>
            <a:pPr marL="0" lvl="0" indent="0">
              <a:buNone/>
            </a:pPr>
            <a:r>
              <a:rPr lang="en-US" sz="4000" dirty="0"/>
              <a:t>The third 1000 years of Christianity seems likely to be led by the Southern Church (Latin America, Africa, and Asia).</a:t>
            </a:r>
          </a:p>
          <a:p>
            <a:pPr marL="0" lvl="0" indent="0">
              <a:buNone/>
            </a:pPr>
            <a:endParaRPr lang="en-US" sz="4000" dirty="0"/>
          </a:p>
          <a:p>
            <a:pPr marL="0" indent="0">
              <a:buNone/>
            </a:pPr>
            <a:endParaRPr lang="en-US" sz="4000" dirty="0"/>
          </a:p>
        </p:txBody>
      </p:sp>
    </p:spTree>
    <p:extLst>
      <p:ext uri="{BB962C8B-B14F-4D97-AF65-F5344CB8AC3E}">
        <p14:creationId xmlns:p14="http://schemas.microsoft.com/office/powerpoint/2010/main" val="4279180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138896"/>
            <a:ext cx="9404723" cy="1122746"/>
          </a:xfrm>
        </p:spPr>
        <p:txBody>
          <a:bodyPr/>
          <a:lstStyle/>
          <a:p>
            <a:r>
              <a:rPr lang="en-US" b="1" dirty="0" smtClean="0"/>
              <a:t>Globalization</a:t>
            </a:r>
            <a:endParaRPr lang="en-US" b="1" dirty="0"/>
          </a:p>
        </p:txBody>
      </p:sp>
      <p:sp>
        <p:nvSpPr>
          <p:cNvPr id="3" name="Content Placeholder 2"/>
          <p:cNvSpPr>
            <a:spLocks noGrp="1"/>
          </p:cNvSpPr>
          <p:nvPr>
            <p:ph idx="1"/>
          </p:nvPr>
        </p:nvSpPr>
        <p:spPr>
          <a:xfrm>
            <a:off x="466704" y="1261642"/>
            <a:ext cx="11258450" cy="5405376"/>
          </a:xfrm>
        </p:spPr>
        <p:txBody>
          <a:bodyPr>
            <a:normAutofit fontScale="92500" lnSpcReduction="20000"/>
          </a:bodyPr>
          <a:lstStyle/>
          <a:p>
            <a:pPr marL="0" lvl="0" indent="0">
              <a:buNone/>
            </a:pPr>
            <a:r>
              <a:rPr lang="en-US" sz="4000" dirty="0"/>
              <a:t>God’s Church is more connected than she has ever </a:t>
            </a:r>
            <a:r>
              <a:rPr lang="en-US" sz="4000" dirty="0" smtClean="0"/>
              <a:t>been. This </a:t>
            </a:r>
            <a:r>
              <a:rPr lang="en-US" sz="4000" dirty="0"/>
              <a:t>is primarily due to globalization.</a:t>
            </a:r>
          </a:p>
          <a:p>
            <a:pPr marL="0" lvl="0" indent="0">
              <a:buNone/>
            </a:pPr>
            <a:r>
              <a:rPr lang="en-US" sz="4000" dirty="0"/>
              <a:t>Globalization has not only influenced the market place and the global economy, but it has also impacted the way the Church must relate to one another across the globe.</a:t>
            </a:r>
          </a:p>
          <a:p>
            <a:pPr marL="0" lvl="0" indent="0">
              <a:buNone/>
            </a:pPr>
            <a:r>
              <a:rPr lang="en-US" sz="4000" dirty="0"/>
              <a:t>Through the technology and connectedness that globalization has brought the world, the church has the ability to relate, communicate, and strategize as one global church.</a:t>
            </a:r>
          </a:p>
          <a:p>
            <a:pPr marL="0" indent="0">
              <a:buNone/>
            </a:pPr>
            <a:endParaRPr lang="en-US" sz="4000" dirty="0"/>
          </a:p>
        </p:txBody>
      </p:sp>
    </p:spTree>
    <p:extLst>
      <p:ext uri="{BB962C8B-B14F-4D97-AF65-F5344CB8AC3E}">
        <p14:creationId xmlns:p14="http://schemas.microsoft.com/office/powerpoint/2010/main" val="2377421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138896"/>
            <a:ext cx="9404723" cy="960699"/>
          </a:xfrm>
        </p:spPr>
        <p:txBody>
          <a:bodyPr/>
          <a:lstStyle/>
          <a:p>
            <a:r>
              <a:rPr lang="en-US" b="1" dirty="0" smtClean="0"/>
              <a:t>Globalization</a:t>
            </a:r>
            <a:endParaRPr lang="en-US" b="1" dirty="0"/>
          </a:p>
        </p:txBody>
      </p:sp>
      <p:sp>
        <p:nvSpPr>
          <p:cNvPr id="3" name="Content Placeholder 2"/>
          <p:cNvSpPr>
            <a:spLocks noGrp="1"/>
          </p:cNvSpPr>
          <p:nvPr>
            <p:ph idx="1"/>
          </p:nvPr>
        </p:nvSpPr>
        <p:spPr>
          <a:xfrm>
            <a:off x="466704" y="1261642"/>
            <a:ext cx="11258450" cy="5405376"/>
          </a:xfrm>
        </p:spPr>
        <p:txBody>
          <a:bodyPr>
            <a:normAutofit fontScale="85000" lnSpcReduction="20000"/>
          </a:bodyPr>
          <a:lstStyle/>
          <a:p>
            <a:pPr marL="0" lvl="0" indent="0">
              <a:buNone/>
            </a:pPr>
            <a:r>
              <a:rPr lang="en-US" sz="4000" dirty="0"/>
              <a:t>We not only recognize the reality of a global church, and the ability to communicate across the globe, but the global church is now an integrated church, with believers from all parts of the world working together for the sake of the gospel.</a:t>
            </a:r>
          </a:p>
          <a:p>
            <a:pPr marL="0" lvl="0" indent="0">
              <a:buNone/>
            </a:pPr>
            <a:r>
              <a:rPr lang="en-US" sz="4000" dirty="0"/>
              <a:t>“Side by side with the Americans or Europeans, you now find Asians, Africans, and Latin </a:t>
            </a:r>
            <a:r>
              <a:rPr lang="en-US" sz="4000" dirty="0" smtClean="0"/>
              <a:t>Americans” </a:t>
            </a:r>
            <a:r>
              <a:rPr lang="en-US" sz="4000" dirty="0"/>
              <a:t>(</a:t>
            </a:r>
            <a:r>
              <a:rPr lang="en-US" sz="4000" dirty="0" smtClean="0"/>
              <a:t>Escobar, </a:t>
            </a:r>
            <a:r>
              <a:rPr lang="en-US" sz="4000" dirty="0"/>
              <a:t>17</a:t>
            </a:r>
            <a:r>
              <a:rPr lang="en-US" sz="4000" dirty="0" smtClean="0"/>
              <a:t>).</a:t>
            </a:r>
            <a:endParaRPr lang="en-US" sz="4000" dirty="0"/>
          </a:p>
          <a:p>
            <a:pPr marL="0" lvl="0" indent="0">
              <a:buNone/>
            </a:pPr>
            <a:r>
              <a:rPr lang="en-US" sz="4000" dirty="0"/>
              <a:t>Thus, we are Global Christians – Christians who are part of the global church, and Christians who are “global” due to the connectivity of globalization.</a:t>
            </a:r>
          </a:p>
          <a:p>
            <a:pPr marL="0" indent="0">
              <a:buNone/>
            </a:pPr>
            <a:endParaRPr lang="en-US" sz="4000" dirty="0"/>
          </a:p>
        </p:txBody>
      </p:sp>
    </p:spTree>
    <p:extLst>
      <p:ext uri="{BB962C8B-B14F-4D97-AF65-F5344CB8AC3E}">
        <p14:creationId xmlns:p14="http://schemas.microsoft.com/office/powerpoint/2010/main" val="19413415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28</TotalTime>
  <Words>636</Words>
  <Application>Microsoft Office PowerPoint</Application>
  <PresentationFormat>Widescreen</PresentationFormat>
  <Paragraphs>38</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Century Gothic</vt:lpstr>
      <vt:lpstr>Wingdings 3</vt:lpstr>
      <vt:lpstr>Ion</vt:lpstr>
      <vt:lpstr>The Global Church</vt:lpstr>
      <vt:lpstr>PowerPoint Presentation</vt:lpstr>
      <vt:lpstr>PowerPoint Presentation</vt:lpstr>
      <vt:lpstr>PowerPoint Presentation</vt:lpstr>
      <vt:lpstr>The Majority Church </vt:lpstr>
      <vt:lpstr>The Majority Church </vt:lpstr>
      <vt:lpstr>The Majority Church </vt:lpstr>
      <vt:lpstr>Globalization</vt:lpstr>
      <vt:lpstr>Globalization</vt:lpstr>
      <vt:lpstr>The Global Mission of a Global Church</vt:lpstr>
      <vt:lpstr>The Global Mission of a Global Church</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Global Church</dc:title>
  <dc:creator>Joseph Tillman, Jr</dc:creator>
  <cp:lastModifiedBy>Joseph Tillman, Jr</cp:lastModifiedBy>
  <cp:revision>7</cp:revision>
  <dcterms:created xsi:type="dcterms:W3CDTF">2014-10-17T18:06:18Z</dcterms:created>
  <dcterms:modified xsi:type="dcterms:W3CDTF">2015-11-06T03:17:48Z</dcterms:modified>
</cp:coreProperties>
</file>