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3" autoAdjust="0"/>
    <p:restoredTop sz="94660"/>
  </p:normalViewPr>
  <p:slideViewPr>
    <p:cSldViewPr snapToGrid="0">
      <p:cViewPr>
        <p:scale>
          <a:sx n="66" d="100"/>
          <a:sy n="66" d="100"/>
        </p:scale>
        <p:origin x="1018" y="18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4464028"/>
            <a:ext cx="9144000" cy="1641490"/>
          </a:xfrm>
        </p:spPr>
        <p:txBody>
          <a:bodyPr wrap="none" anchor="t">
            <a:normAutofit/>
          </a:bodyPr>
          <a:lstStyle>
            <a:lvl1pPr algn="r">
              <a:defRPr sz="9600" b="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2209799" y="3694375"/>
            <a:ext cx="9144000" cy="754025"/>
          </a:xfrm>
        </p:spPr>
        <p:txBody>
          <a:bodyPr anchor="b">
            <a:normAutofit/>
          </a:bodyPr>
          <a:lstStyle>
            <a:lvl1pPr marL="0" indent="0" algn="r">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ECD19FB2-3AAB-4D03-B13A-2960828C78E3}" type="datetimeFigureOut">
              <a:rPr lang="en-US" dirty="0"/>
              <a:t>10/17/2014</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367160"/>
            <a:ext cx="10515600" cy="819355"/>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839788" y="987425"/>
            <a:ext cx="10515600" cy="337973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5186516"/>
            <a:ext cx="10514012" cy="682472"/>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B80C674-7DFC-42FE-B9CD-82963CDB1557}" type="datetimeFigureOut">
              <a:rPr lang="en-US" dirty="0"/>
              <a:t>10/17/2014</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3534344"/>
          </a:xfrm>
        </p:spPr>
        <p:txBody>
          <a:bodyPr anchor="ctr"/>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839788" y="4489399"/>
            <a:ext cx="10514012" cy="1501826"/>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76456F-F47D-4F25-8053-2A695DA0CA7D}" type="datetimeFigureOut">
              <a:rPr lang="en-US" dirty="0"/>
              <a:t>10/17/2014</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365125"/>
            <a:ext cx="9302752" cy="2992904"/>
          </a:xfrm>
        </p:spPr>
        <p:txBody>
          <a:bodyPr anchor="ctr"/>
          <a:lstStyle>
            <a:lvl1pPr>
              <a:defRPr sz="44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838200" y="4501729"/>
            <a:ext cx="10512424" cy="1489496"/>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D6C7379-69CC-4837-9905-BEBA22830C8A}" type="datetimeFigureOut">
              <a:rPr lang="en-US" dirty="0"/>
              <a:t>10/17/2014</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
        <p:nvSpPr>
          <p:cNvPr id="9" name="TextBox 8"/>
          <p:cNvSpPr txBox="1"/>
          <p:nvPr/>
        </p:nvSpPr>
        <p:spPr>
          <a:xfrm>
            <a:off x="1111044"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39788" y="2326967"/>
            <a:ext cx="10515600" cy="2511835"/>
          </a:xfrm>
        </p:spPr>
        <p:txBody>
          <a:bodyPr anchor="b">
            <a:normAutofit/>
          </a:bodyPr>
          <a:lstStyle>
            <a:lvl1pPr>
              <a:defRPr sz="5400"/>
            </a:lvl1pPr>
          </a:lstStyle>
          <a:p>
            <a:r>
              <a:rPr lang="en-US" smtClean="0"/>
              <a:t>Click to edit Master title style</a:t>
            </a:r>
            <a:endParaRPr lang="en-US" dirty="0"/>
          </a:p>
        </p:txBody>
      </p:sp>
      <p:sp>
        <p:nvSpPr>
          <p:cNvPr id="4" name="Text Placeholder 3"/>
          <p:cNvSpPr>
            <a:spLocks noGrp="1"/>
          </p:cNvSpPr>
          <p:nvPr>
            <p:ph type="body" sz="half" idx="2"/>
          </p:nvPr>
        </p:nvSpPr>
        <p:spPr>
          <a:xfrm>
            <a:off x="839788" y="4850581"/>
            <a:ext cx="10514012" cy="1140644"/>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9EB8B7E-8AEE-4F10-BFEE-C999AD004D36}" type="datetimeFigureOut">
              <a:rPr lang="en-US" dirty="0"/>
              <a:t>10/17/2014</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838200" y="365125"/>
            <a:ext cx="10515600" cy="1325563"/>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1337282" y="1885950"/>
            <a:ext cx="2946866" cy="576262"/>
          </a:xfrm>
        </p:spPr>
        <p:txBody>
          <a:bodyPr anchor="b">
            <a:noAutofit/>
          </a:bodyPr>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1356798" y="257175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4587994" y="1885950"/>
            <a:ext cx="2936241" cy="576262"/>
          </a:xfrm>
        </p:spPr>
        <p:txBody>
          <a:bodyPr vert="horz" lIns="91440" tIns="45720" rIns="91440" bIns="45720" rtlCol="0" anchor="b">
            <a:no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0" name="Text Placeholder 3"/>
          <p:cNvSpPr>
            <a:spLocks noGrp="1"/>
          </p:cNvSpPr>
          <p:nvPr>
            <p:ph type="body" sz="half" idx="16"/>
          </p:nvPr>
        </p:nvSpPr>
        <p:spPr>
          <a:xfrm>
            <a:off x="4577441" y="257175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829035" y="1885950"/>
            <a:ext cx="2932113" cy="576262"/>
          </a:xfrm>
        </p:spPr>
        <p:txBody>
          <a:bodyPr vert="horz" lIns="91440" tIns="45720" rIns="91440" bIns="45720" rtlCol="0" anchor="b">
            <a:noAutofit/>
          </a:bodyPr>
          <a:lstStyle>
            <a:lvl1pPr>
              <a:buNone/>
              <a:defRPr lang="en-US" sz="24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2" name="Text Placeholder 3"/>
          <p:cNvSpPr>
            <a:spLocks noGrp="1"/>
          </p:cNvSpPr>
          <p:nvPr>
            <p:ph type="body" sz="half" idx="17"/>
          </p:nvPr>
        </p:nvSpPr>
        <p:spPr>
          <a:xfrm>
            <a:off x="7829035" y="257175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8668F3F9-58BC-440B-B37B-805B9055EF92}" type="datetimeFigureOut">
              <a:rPr lang="en-US" dirty="0"/>
              <a:t>10/17/2014</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838200" y="365125"/>
            <a:ext cx="10515600" cy="1325563"/>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1332085" y="4297503"/>
            <a:ext cx="2940050"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1332085" y="2256354"/>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1332085" y="4873765"/>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4568997" y="4297503"/>
            <a:ext cx="2930525"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4568996" y="2256354"/>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4567644" y="4873764"/>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804322" y="4297503"/>
            <a:ext cx="2932113"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7804321" y="2256354"/>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7804197" y="4873762"/>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0D5A53AF-48EA-489D-8260-9DCAB666386A}" type="datetimeFigureOut">
              <a:rPr lang="en-US" dirty="0"/>
              <a:t>10/17/2014</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DED02AE-B9A4-47BD-AF8E-97E16144138B}" type="datetimeFigureOut">
              <a:rPr lang="en-US" dirty="0"/>
              <a:t>10/17/2014</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F0FD78B-DB02-4362-BCDC-98A55456977C}" type="datetimeFigureOut">
              <a:rPr lang="en-US" dirty="0"/>
              <a:t>10/17/2014</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9916976-5D93-46E4-A98A-FAD63E4D0EA8}" type="datetimeFigureOut">
              <a:rPr lang="en-US" dirty="0"/>
              <a:t>10/17/2014</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854532" y="4464028"/>
            <a:ext cx="9144000" cy="1641490"/>
          </a:xfrm>
        </p:spPr>
        <p:txBody>
          <a:bodyPr wrap="none" anchor="t">
            <a:normAutofit/>
          </a:bodyPr>
          <a:lstStyle>
            <a:lvl1pPr algn="l">
              <a:defRPr sz="9600" b="0" spc="-300">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8" name="Subtitle 2"/>
          <p:cNvSpPr>
            <a:spLocks noGrp="1"/>
          </p:cNvSpPr>
          <p:nvPr>
            <p:ph type="subTitle" idx="1"/>
          </p:nvPr>
        </p:nvSpPr>
        <p:spPr>
          <a:xfrm>
            <a:off x="854532" y="3693674"/>
            <a:ext cx="9144000" cy="754025"/>
          </a:xfrm>
        </p:spPr>
        <p:txBody>
          <a:bodyPr anchor="b">
            <a:normAutofit/>
          </a:bodyPr>
          <a:lstStyle>
            <a:lvl1pPr marL="0" indent="0" algn="l">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F39F4F5-F4D2-4D2A-AB60-88D37ADCB869}" type="datetimeFigureOut">
              <a:rPr lang="en-US" dirty="0"/>
              <a:t>10/17/2014</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20000" y="1825625"/>
            <a:ext cx="5025216"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19840" y="1825625"/>
            <a:ext cx="503396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23BC6CE-6D1E-47E5-8859-F31AC5380EB2}" type="datetimeFigureOut">
              <a:rPr lang="en-US" dirty="0"/>
              <a:t>10/17/2014</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120000" y="1681163"/>
            <a:ext cx="5025216" cy="823912"/>
          </a:xfrm>
        </p:spPr>
        <p:txBody>
          <a:bodyPr anchor="b"/>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20000" y="2505075"/>
            <a:ext cx="5025216"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19840" y="1681163"/>
            <a:ext cx="5035548" cy="823912"/>
          </a:xfrm>
        </p:spPr>
        <p:txBody>
          <a:bodyPr vert="horz" lIns="91440" tIns="45720" rIns="91440" bIns="45720" rtlCol="0" anchor="b">
            <a:norm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6" name="Content Placeholder 5"/>
          <p:cNvSpPr>
            <a:spLocks noGrp="1"/>
          </p:cNvSpPr>
          <p:nvPr>
            <p:ph sz="quarter" idx="4"/>
          </p:nvPr>
        </p:nvSpPr>
        <p:spPr>
          <a:xfrm>
            <a:off x="6319840" y="2505075"/>
            <a:ext cx="503554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1B4E7C4-4DA4-404D-9965-B13F2DD7D8BF}" type="datetimeFigureOut">
              <a:rPr lang="en-US" dirty="0"/>
              <a:t>10/17/2014</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76FB7AA-4A53-424F-AD41-70827B6504BA}" type="datetimeFigureOut">
              <a:rPr lang="en-US" dirty="0"/>
              <a:t>10/17/2014</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884882-FB12-4BC8-9960-9AD8104D7FAE}" type="datetimeFigureOut">
              <a:rPr lang="en-US" dirty="0"/>
              <a:t>10/17/2014</a:t>
            </a:fld>
            <a:endParaRPr lang="en-US" dirty="0"/>
          </a:p>
        </p:txBody>
      </p:sp>
      <p:sp>
        <p:nvSpPr>
          <p:cNvPr id="3" name="Footer Placeholder 2"/>
          <p:cNvSpPr>
            <a:spLocks noGrp="1"/>
          </p:cNvSpPr>
          <p:nvPr>
            <p:ph type="ftr" sz="quarter" idx="11"/>
          </p:nvPr>
        </p:nvSpPr>
        <p:spPr/>
        <p:txBody>
          <a:bodyPr/>
          <a:lstStyle/>
          <a:p>
            <a:r>
              <a:rPr lang="en-US" dirty="0"/>
              <a:t>
              </a:t>
            </a:r>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7D1BD23-6E54-4D9D-AD88-A2813C73CC25}" type="datetimeFigureOut">
              <a:rPr lang="en-US" dirty="0"/>
              <a:t>10/17/2014</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471A834-4F3C-4AF9-9C74-05EC35A0F292}" type="datetimeFigureOut">
              <a:rPr lang="en-US" dirty="0"/>
              <a:t>10/17/2014</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120000" y="1825625"/>
            <a:ext cx="102338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51CF1133-3259-4C45-BABA-5B62D9C6F78D}" type="datetimeFigureOut">
              <a:rPr lang="en-US" dirty="0"/>
              <a:t>10/17/2014</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r>
              <a:rPr lang="en-US" dirty="0"/>
              <a:t>
              </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hf sldNum="0" hdr="0" ftr="0" dt="0"/>
  <p:txStyles>
    <p:title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0" y="2870791"/>
            <a:ext cx="11353800" cy="3827721"/>
          </a:xfrm>
        </p:spPr>
        <p:txBody>
          <a:bodyPr/>
          <a:lstStyle/>
          <a:p>
            <a:r>
              <a:rPr lang="en-US" dirty="0" smtClean="0"/>
              <a:t>Mission of </a:t>
            </a:r>
            <a:br>
              <a:rPr lang="en-US" dirty="0" smtClean="0"/>
            </a:br>
            <a:r>
              <a:rPr lang="en-US" dirty="0" smtClean="0"/>
              <a:t>the Global Church</a:t>
            </a:r>
            <a:endParaRPr lang="en-US" dirty="0"/>
          </a:p>
        </p:txBody>
      </p:sp>
    </p:spTree>
    <p:extLst>
      <p:ext uri="{BB962C8B-B14F-4D97-AF65-F5344CB8AC3E}">
        <p14:creationId xmlns:p14="http://schemas.microsoft.com/office/powerpoint/2010/main" val="21665791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8344" y="1"/>
            <a:ext cx="11748304" cy="1690688"/>
          </a:xfrm>
        </p:spPr>
        <p:txBody>
          <a:bodyPr>
            <a:normAutofit/>
          </a:bodyPr>
          <a:lstStyle/>
          <a:p>
            <a:pPr lvl="0"/>
            <a:r>
              <a:rPr lang="en-US" sz="5000" b="1" dirty="0"/>
              <a:t>The Great Commission </a:t>
            </a:r>
            <a:r>
              <a:rPr lang="en-US" sz="5000" b="1" dirty="0" smtClean="0"/>
              <a:t>– </a:t>
            </a:r>
            <a:br>
              <a:rPr lang="en-US" sz="5000" b="1" dirty="0" smtClean="0"/>
            </a:br>
            <a:r>
              <a:rPr lang="en-US" sz="5000" b="1" dirty="0" smtClean="0"/>
              <a:t>Rooted in </a:t>
            </a:r>
            <a:r>
              <a:rPr lang="en-US" sz="5000" b="1" dirty="0"/>
              <a:t>the Great </a:t>
            </a:r>
            <a:r>
              <a:rPr lang="en-US" sz="5000" b="1" dirty="0" smtClean="0"/>
              <a:t>Commandments</a:t>
            </a:r>
            <a:endParaRPr lang="en-US" dirty="0"/>
          </a:p>
        </p:txBody>
      </p:sp>
      <p:sp>
        <p:nvSpPr>
          <p:cNvPr id="3" name="Content Placeholder 2"/>
          <p:cNvSpPr>
            <a:spLocks noGrp="1"/>
          </p:cNvSpPr>
          <p:nvPr>
            <p:ph idx="1"/>
          </p:nvPr>
        </p:nvSpPr>
        <p:spPr>
          <a:xfrm>
            <a:off x="115746" y="1715665"/>
            <a:ext cx="11748304" cy="5142335"/>
          </a:xfrm>
        </p:spPr>
        <p:txBody>
          <a:bodyPr>
            <a:normAutofit/>
          </a:bodyPr>
          <a:lstStyle/>
          <a:p>
            <a:pPr lvl="0"/>
            <a:r>
              <a:rPr lang="en-US" sz="4000" dirty="0"/>
              <a:t>Believers are to be compelled by love to a ministry of reconciliation as ambassadors of Christ to call others to be reconciled to God.</a:t>
            </a:r>
          </a:p>
          <a:p>
            <a:pPr marL="0" indent="0">
              <a:buNone/>
            </a:pPr>
            <a:endParaRPr lang="en-US" sz="4000" dirty="0"/>
          </a:p>
        </p:txBody>
      </p:sp>
    </p:spTree>
    <p:extLst>
      <p:ext uri="{BB962C8B-B14F-4D97-AF65-F5344CB8AC3E}">
        <p14:creationId xmlns:p14="http://schemas.microsoft.com/office/powerpoint/2010/main" val="30837155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Proclamation and Discipleship</a:t>
            </a:r>
            <a:endParaRPr lang="en-US" dirty="0"/>
          </a:p>
        </p:txBody>
      </p:sp>
      <p:sp>
        <p:nvSpPr>
          <p:cNvPr id="3" name="Content Placeholder 2"/>
          <p:cNvSpPr>
            <a:spLocks noGrp="1"/>
          </p:cNvSpPr>
          <p:nvPr>
            <p:ph idx="1"/>
          </p:nvPr>
        </p:nvSpPr>
        <p:spPr>
          <a:xfrm>
            <a:off x="231494" y="1527858"/>
            <a:ext cx="11122306" cy="5330141"/>
          </a:xfrm>
        </p:spPr>
        <p:txBody>
          <a:bodyPr>
            <a:normAutofit fontScale="92500" lnSpcReduction="10000"/>
          </a:bodyPr>
          <a:lstStyle/>
          <a:p>
            <a:pPr lvl="0"/>
            <a:r>
              <a:rPr lang="en-US" sz="4000" dirty="0"/>
              <a:t>The Great Commission is primarily concerned with proclamation of the gospel.</a:t>
            </a:r>
          </a:p>
          <a:p>
            <a:pPr lvl="0"/>
            <a:r>
              <a:rPr lang="en-US" sz="4000" dirty="0"/>
              <a:t>“The heart of ‘mission’ is the drive to share the good news with all, to cross every border with the </a:t>
            </a:r>
            <a:r>
              <a:rPr lang="en-US" sz="4000" dirty="0" smtClean="0"/>
              <a:t>gospel” </a:t>
            </a:r>
            <a:r>
              <a:rPr lang="en-US" sz="4000" dirty="0"/>
              <a:t>(</a:t>
            </a:r>
            <a:r>
              <a:rPr lang="en-US" sz="4000" dirty="0" smtClean="0"/>
              <a:t>Escobar, </a:t>
            </a:r>
            <a:r>
              <a:rPr lang="en-US" sz="4000" dirty="0"/>
              <a:t>13</a:t>
            </a:r>
            <a:r>
              <a:rPr lang="en-US" sz="4000" dirty="0" smtClean="0"/>
              <a:t>).</a:t>
            </a:r>
            <a:endParaRPr lang="en-US" sz="4000" dirty="0"/>
          </a:p>
          <a:p>
            <a:pPr lvl="0"/>
            <a:r>
              <a:rPr lang="en-US" sz="4000" dirty="0"/>
              <a:t>“Sharing the good news, going to ‘the other’ with the message of Jesus Christ, inviting others to Jesus’ great banquet, gives a focus and a direction to all the other functions. Thus, one can say that the church exists for mission and that a church that is only inward looking is not truly the </a:t>
            </a:r>
            <a:r>
              <a:rPr lang="en-US" sz="4000" dirty="0" smtClean="0"/>
              <a:t>church” </a:t>
            </a:r>
            <a:r>
              <a:rPr lang="en-US" sz="4000" dirty="0"/>
              <a:t>(</a:t>
            </a:r>
            <a:r>
              <a:rPr lang="en-US" sz="4000" dirty="0" smtClean="0"/>
              <a:t>Escobar, </a:t>
            </a:r>
            <a:r>
              <a:rPr lang="en-US" sz="4000" dirty="0"/>
              <a:t>13</a:t>
            </a:r>
            <a:r>
              <a:rPr lang="en-US" sz="4000" dirty="0" smtClean="0"/>
              <a:t>). </a:t>
            </a:r>
            <a:endParaRPr lang="en-US" sz="4000" dirty="0"/>
          </a:p>
          <a:p>
            <a:pPr marL="0" indent="0">
              <a:buNone/>
            </a:pPr>
            <a:endParaRPr lang="en-US" sz="4000" dirty="0"/>
          </a:p>
        </p:txBody>
      </p:sp>
    </p:spTree>
    <p:extLst>
      <p:ext uri="{BB962C8B-B14F-4D97-AF65-F5344CB8AC3E}">
        <p14:creationId xmlns:p14="http://schemas.microsoft.com/office/powerpoint/2010/main" val="19589651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Proclamation and Discipleship</a:t>
            </a:r>
            <a:endParaRPr lang="en-US" dirty="0"/>
          </a:p>
        </p:txBody>
      </p:sp>
      <p:sp>
        <p:nvSpPr>
          <p:cNvPr id="3" name="Content Placeholder 2"/>
          <p:cNvSpPr>
            <a:spLocks noGrp="1"/>
          </p:cNvSpPr>
          <p:nvPr>
            <p:ph idx="1"/>
          </p:nvPr>
        </p:nvSpPr>
        <p:spPr>
          <a:xfrm>
            <a:off x="231494" y="1527858"/>
            <a:ext cx="11122306" cy="5330141"/>
          </a:xfrm>
        </p:spPr>
        <p:txBody>
          <a:bodyPr>
            <a:normAutofit/>
          </a:bodyPr>
          <a:lstStyle/>
          <a:p>
            <a:pPr lvl="0"/>
            <a:r>
              <a:rPr lang="en-US" sz="4000" dirty="0"/>
              <a:t>However, the Great Commission is more than just about conversion. </a:t>
            </a:r>
          </a:p>
          <a:p>
            <a:pPr lvl="0"/>
            <a:r>
              <a:rPr lang="en-US" sz="4000" dirty="0"/>
              <a:t>The Great Commission also leads one to an understanding of disciple-making (Matthew 28:19).</a:t>
            </a:r>
          </a:p>
          <a:p>
            <a:pPr lvl="0"/>
            <a:r>
              <a:rPr lang="en-US" sz="4000" dirty="0"/>
              <a:t>Jesus gave us a blue-print of disciple-making in Mark 3:14-15, “And He appointed twelve so that they would be with Him and that He could send them out to preach, and to have authority to cast out the demons.” </a:t>
            </a:r>
          </a:p>
          <a:p>
            <a:pPr marL="0" indent="0">
              <a:buNone/>
            </a:pPr>
            <a:endParaRPr lang="en-US" sz="4000" dirty="0"/>
          </a:p>
        </p:txBody>
      </p:sp>
    </p:spTree>
    <p:extLst>
      <p:ext uri="{BB962C8B-B14F-4D97-AF65-F5344CB8AC3E}">
        <p14:creationId xmlns:p14="http://schemas.microsoft.com/office/powerpoint/2010/main" val="39996500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Proclamation and Discipleship</a:t>
            </a:r>
            <a:endParaRPr lang="en-US" dirty="0"/>
          </a:p>
        </p:txBody>
      </p:sp>
      <p:sp>
        <p:nvSpPr>
          <p:cNvPr id="3" name="Content Placeholder 2"/>
          <p:cNvSpPr>
            <a:spLocks noGrp="1"/>
          </p:cNvSpPr>
          <p:nvPr>
            <p:ph idx="1"/>
          </p:nvPr>
        </p:nvSpPr>
        <p:spPr>
          <a:xfrm>
            <a:off x="231494" y="1527858"/>
            <a:ext cx="11122306" cy="5330141"/>
          </a:xfrm>
        </p:spPr>
        <p:txBody>
          <a:bodyPr>
            <a:normAutofit/>
          </a:bodyPr>
          <a:lstStyle/>
          <a:p>
            <a:pPr lvl="0"/>
            <a:r>
              <a:rPr lang="en-US" sz="4000" dirty="0"/>
              <a:t>Disciple-making includes:</a:t>
            </a:r>
          </a:p>
          <a:p>
            <a:pPr marL="1200150" lvl="1" indent="-742950">
              <a:buFont typeface="+mj-lt"/>
              <a:buAutoNum type="arabicPeriod"/>
            </a:pPr>
            <a:r>
              <a:rPr lang="en-US" sz="3600" dirty="0" smtClean="0"/>
              <a:t> “Be </a:t>
            </a:r>
            <a:r>
              <a:rPr lang="en-US" sz="3600" dirty="0"/>
              <a:t>with him” - Intentionally developing relationships with new believers.</a:t>
            </a:r>
          </a:p>
          <a:p>
            <a:pPr marL="1200150" lvl="1" indent="-742950">
              <a:buFont typeface="+mj-lt"/>
              <a:buAutoNum type="arabicPeriod"/>
            </a:pPr>
            <a:r>
              <a:rPr lang="en-US" sz="3600" dirty="0" smtClean="0"/>
              <a:t>“Send </a:t>
            </a:r>
            <a:r>
              <a:rPr lang="en-US" sz="3600" dirty="0"/>
              <a:t>them out to preach” – Reproduce/multiply by making disciples who make disciples.</a:t>
            </a:r>
          </a:p>
          <a:p>
            <a:pPr marL="1200150" lvl="1" indent="-742950">
              <a:buFont typeface="+mj-lt"/>
              <a:buAutoNum type="arabicPeriod"/>
            </a:pPr>
            <a:r>
              <a:rPr lang="en-US" sz="3600" dirty="0"/>
              <a:t>“Have authority” – Equip in word and deed</a:t>
            </a:r>
            <a:r>
              <a:rPr lang="en-US" sz="3600" dirty="0" smtClean="0"/>
              <a:t>.</a:t>
            </a:r>
            <a:endParaRPr lang="en-US" sz="3600" dirty="0"/>
          </a:p>
          <a:p>
            <a:pPr marL="0" indent="0">
              <a:buNone/>
            </a:pPr>
            <a:endParaRPr lang="en-US" sz="4000" dirty="0"/>
          </a:p>
        </p:txBody>
      </p:sp>
    </p:spTree>
    <p:extLst>
      <p:ext uri="{BB962C8B-B14F-4D97-AF65-F5344CB8AC3E}">
        <p14:creationId xmlns:p14="http://schemas.microsoft.com/office/powerpoint/2010/main" val="129195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Proclamation and Discipleship</a:t>
            </a:r>
            <a:endParaRPr lang="en-US" dirty="0"/>
          </a:p>
        </p:txBody>
      </p:sp>
      <p:sp>
        <p:nvSpPr>
          <p:cNvPr id="3" name="Content Placeholder 2"/>
          <p:cNvSpPr>
            <a:spLocks noGrp="1"/>
          </p:cNvSpPr>
          <p:nvPr>
            <p:ph idx="1"/>
          </p:nvPr>
        </p:nvSpPr>
        <p:spPr>
          <a:xfrm>
            <a:off x="231494" y="1527858"/>
            <a:ext cx="11122306" cy="5330141"/>
          </a:xfrm>
        </p:spPr>
        <p:txBody>
          <a:bodyPr>
            <a:normAutofit/>
          </a:bodyPr>
          <a:lstStyle/>
          <a:p>
            <a:r>
              <a:rPr lang="en-US" sz="4000" dirty="0"/>
              <a:t>In disciple-making, we must do all we can to help new converts become grounded in the Word and in the family of God. It is imperative to help them become part of a local church, for this is the context for where all of the above will occur (Ephesians 4:11-16).</a:t>
            </a:r>
            <a:endParaRPr lang="en-US" sz="4000" dirty="0"/>
          </a:p>
        </p:txBody>
      </p:sp>
    </p:spTree>
    <p:extLst>
      <p:ext uri="{BB962C8B-B14F-4D97-AF65-F5344CB8AC3E}">
        <p14:creationId xmlns:p14="http://schemas.microsoft.com/office/powerpoint/2010/main" val="38656893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Proclamation and Demonstration</a:t>
            </a:r>
            <a:endParaRPr lang="en-US" dirty="0"/>
          </a:p>
        </p:txBody>
      </p:sp>
      <p:sp>
        <p:nvSpPr>
          <p:cNvPr id="3" name="Content Placeholder 2"/>
          <p:cNvSpPr>
            <a:spLocks noGrp="1"/>
          </p:cNvSpPr>
          <p:nvPr>
            <p:ph idx="1"/>
          </p:nvPr>
        </p:nvSpPr>
        <p:spPr>
          <a:xfrm>
            <a:off x="277792" y="1559406"/>
            <a:ext cx="11076008" cy="5107611"/>
          </a:xfrm>
        </p:spPr>
        <p:txBody>
          <a:bodyPr/>
          <a:lstStyle/>
          <a:p>
            <a:pPr marL="0" lvl="0" indent="0">
              <a:buNone/>
            </a:pPr>
            <a:r>
              <a:rPr lang="en-US" sz="4000" dirty="0"/>
              <a:t>The Great Commission also leads one to holistic ministry.</a:t>
            </a:r>
          </a:p>
          <a:p>
            <a:pPr lvl="0"/>
            <a:r>
              <a:rPr lang="en-US" sz="4000" dirty="0"/>
              <a:t>Holistic ministry includes the care of the whole person – spiritually, physically, and their soul.</a:t>
            </a:r>
          </a:p>
          <a:p>
            <a:pPr lvl="0"/>
            <a:r>
              <a:rPr lang="en-US" sz="4000" dirty="0"/>
              <a:t>According to Jesus, the Church is sent “even as the Father has sent Me.” (John 20:21).</a:t>
            </a:r>
          </a:p>
          <a:p>
            <a:pPr marL="0" indent="0">
              <a:buNone/>
            </a:pPr>
            <a:endParaRPr lang="en-US" dirty="0"/>
          </a:p>
        </p:txBody>
      </p:sp>
    </p:spTree>
    <p:extLst>
      <p:ext uri="{BB962C8B-B14F-4D97-AF65-F5344CB8AC3E}">
        <p14:creationId xmlns:p14="http://schemas.microsoft.com/office/powerpoint/2010/main" val="39470361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Proclamation and Demonstration</a:t>
            </a:r>
            <a:endParaRPr lang="en-US" dirty="0"/>
          </a:p>
        </p:txBody>
      </p:sp>
      <p:sp>
        <p:nvSpPr>
          <p:cNvPr id="3" name="Content Placeholder 2"/>
          <p:cNvSpPr>
            <a:spLocks noGrp="1"/>
          </p:cNvSpPr>
          <p:nvPr>
            <p:ph idx="1"/>
          </p:nvPr>
        </p:nvSpPr>
        <p:spPr>
          <a:xfrm>
            <a:off x="277792" y="1559406"/>
            <a:ext cx="11076008" cy="5107611"/>
          </a:xfrm>
        </p:spPr>
        <p:txBody>
          <a:bodyPr/>
          <a:lstStyle/>
          <a:p>
            <a:pPr lvl="0"/>
            <a:r>
              <a:rPr lang="en-US" sz="4000" dirty="0"/>
              <a:t>Luke 4:18-19 states the nature of Christ being sent.</a:t>
            </a:r>
          </a:p>
          <a:p>
            <a:pPr marL="0" indent="0">
              <a:buNone/>
            </a:pPr>
            <a:r>
              <a:rPr lang="en-US" sz="4000" dirty="0" smtClean="0"/>
              <a:t>	</a:t>
            </a:r>
            <a:r>
              <a:rPr lang="en-US" sz="3600" dirty="0" smtClean="0"/>
              <a:t>“</a:t>
            </a:r>
            <a:r>
              <a:rPr lang="en-US" sz="3600" dirty="0"/>
              <a:t>The Spirit of the Lord is upon Me, because He </a:t>
            </a:r>
            <a:r>
              <a:rPr lang="en-US" sz="3600" dirty="0" smtClean="0"/>
              <a:t>	anointed </a:t>
            </a:r>
            <a:r>
              <a:rPr lang="en-US" sz="3600" dirty="0"/>
              <a:t>me to </a:t>
            </a:r>
            <a:r>
              <a:rPr lang="en-US" sz="3600" dirty="0" smtClean="0"/>
              <a:t>preach </a:t>
            </a:r>
            <a:r>
              <a:rPr lang="en-US" sz="3600" dirty="0"/>
              <a:t>the gospel to the poor, he has </a:t>
            </a:r>
            <a:r>
              <a:rPr lang="en-US" sz="3600" dirty="0" smtClean="0"/>
              <a:t>	sent </a:t>
            </a:r>
            <a:r>
              <a:rPr lang="en-US" sz="3600" dirty="0"/>
              <a:t>Me to proclaim release to </a:t>
            </a:r>
            <a:r>
              <a:rPr lang="en-US" sz="3600" dirty="0" smtClean="0"/>
              <a:t>the </a:t>
            </a:r>
            <a:r>
              <a:rPr lang="en-US" sz="3600" dirty="0"/>
              <a:t>captives, and </a:t>
            </a:r>
            <a:r>
              <a:rPr lang="en-US" sz="3600" dirty="0" smtClean="0"/>
              <a:t>	recovery </a:t>
            </a:r>
            <a:r>
              <a:rPr lang="en-US" sz="3600" dirty="0"/>
              <a:t>of sight to the blind, to set free those </a:t>
            </a:r>
            <a:r>
              <a:rPr lang="en-US" sz="3600" dirty="0" smtClean="0"/>
              <a:t>who 	are </a:t>
            </a:r>
            <a:r>
              <a:rPr lang="en-US" sz="3600" dirty="0"/>
              <a:t>oppressed, to proclaim the favorable year of the </a:t>
            </a:r>
            <a:r>
              <a:rPr lang="en-US" sz="3600" dirty="0" smtClean="0"/>
              <a:t>	Lord</a:t>
            </a:r>
            <a:r>
              <a:rPr lang="en-US" sz="3600" dirty="0"/>
              <a:t>.”</a:t>
            </a:r>
          </a:p>
          <a:p>
            <a:pPr marL="0" indent="0">
              <a:buNone/>
            </a:pPr>
            <a:endParaRPr lang="en-US" dirty="0"/>
          </a:p>
        </p:txBody>
      </p:sp>
    </p:spTree>
    <p:extLst>
      <p:ext uri="{BB962C8B-B14F-4D97-AF65-F5344CB8AC3E}">
        <p14:creationId xmlns:p14="http://schemas.microsoft.com/office/powerpoint/2010/main" val="41536324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Proclamation and Demonstration</a:t>
            </a:r>
            <a:endParaRPr lang="en-US" dirty="0"/>
          </a:p>
        </p:txBody>
      </p:sp>
      <p:sp>
        <p:nvSpPr>
          <p:cNvPr id="3" name="Content Placeholder 2"/>
          <p:cNvSpPr>
            <a:spLocks noGrp="1"/>
          </p:cNvSpPr>
          <p:nvPr>
            <p:ph idx="1"/>
          </p:nvPr>
        </p:nvSpPr>
        <p:spPr>
          <a:xfrm>
            <a:off x="277792" y="1559406"/>
            <a:ext cx="11076008" cy="5107611"/>
          </a:xfrm>
        </p:spPr>
        <p:txBody>
          <a:bodyPr>
            <a:normAutofit lnSpcReduction="10000"/>
          </a:bodyPr>
          <a:lstStyle/>
          <a:p>
            <a:pPr lvl="0"/>
            <a:r>
              <a:rPr lang="en-US" sz="3800" dirty="0"/>
              <a:t>Christ was sent to the poor, the captive, the blind, the oppressed, and the enslaved.</a:t>
            </a:r>
          </a:p>
          <a:p>
            <a:pPr lvl="0"/>
            <a:r>
              <a:rPr lang="en-US" sz="3800" dirty="0"/>
              <a:t>In the same manner in which Christ was sent, so is His church.</a:t>
            </a:r>
          </a:p>
          <a:p>
            <a:pPr lvl="0"/>
            <a:r>
              <a:rPr lang="en-US" sz="3800" dirty="0"/>
              <a:t>Therefore, the Church is sent to the poor, the captive, the blind, the oppressed, and the enslaved.</a:t>
            </a:r>
          </a:p>
          <a:p>
            <a:pPr lvl="0"/>
            <a:r>
              <a:rPr lang="en-US" sz="3800" dirty="0"/>
              <a:t>Certainly this passage speaks of spiritual poverty, captivity, blindness, oppression, and enslavement.</a:t>
            </a:r>
          </a:p>
          <a:p>
            <a:pPr lvl="0"/>
            <a:r>
              <a:rPr lang="en-US" sz="3800" dirty="0"/>
              <a:t>Yet, it is more than this.</a:t>
            </a:r>
          </a:p>
          <a:p>
            <a:pPr marL="0" indent="0">
              <a:buNone/>
            </a:pPr>
            <a:endParaRPr lang="en-US" dirty="0"/>
          </a:p>
        </p:txBody>
      </p:sp>
    </p:spTree>
    <p:extLst>
      <p:ext uri="{BB962C8B-B14F-4D97-AF65-F5344CB8AC3E}">
        <p14:creationId xmlns:p14="http://schemas.microsoft.com/office/powerpoint/2010/main" val="7032007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Proclamation and Demonstration</a:t>
            </a:r>
            <a:endParaRPr lang="en-US" dirty="0"/>
          </a:p>
        </p:txBody>
      </p:sp>
      <p:sp>
        <p:nvSpPr>
          <p:cNvPr id="3" name="Content Placeholder 2"/>
          <p:cNvSpPr>
            <a:spLocks noGrp="1"/>
          </p:cNvSpPr>
          <p:nvPr>
            <p:ph idx="1"/>
          </p:nvPr>
        </p:nvSpPr>
        <p:spPr>
          <a:xfrm>
            <a:off x="277792" y="1559406"/>
            <a:ext cx="11076008" cy="5107611"/>
          </a:xfrm>
        </p:spPr>
        <p:txBody>
          <a:bodyPr/>
          <a:lstStyle/>
          <a:p>
            <a:pPr lvl="0"/>
            <a:r>
              <a:rPr lang="en-US" sz="4000" dirty="0"/>
              <a:t>This passage surely speaks of physical poverty, captivity, blindness, oppression, and captivity as well.</a:t>
            </a:r>
          </a:p>
          <a:p>
            <a:pPr lvl="0"/>
            <a:r>
              <a:rPr lang="en-US" sz="4000" dirty="0"/>
              <a:t>Thus, in light of the Great Commission, the church must also consider how to be part of mercy ministries and social justice.</a:t>
            </a:r>
          </a:p>
          <a:p>
            <a:pPr lvl="0"/>
            <a:r>
              <a:rPr lang="en-US" sz="4000" dirty="0"/>
              <a:t>Read the parables in Luke 14:16-24 and Matthew 25:31-46 in context of the Great Commission.</a:t>
            </a:r>
          </a:p>
          <a:p>
            <a:pPr marL="0" indent="0">
              <a:buNone/>
            </a:pPr>
            <a:endParaRPr lang="en-US" dirty="0"/>
          </a:p>
        </p:txBody>
      </p:sp>
    </p:spTree>
    <p:extLst>
      <p:ext uri="{BB962C8B-B14F-4D97-AF65-F5344CB8AC3E}">
        <p14:creationId xmlns:p14="http://schemas.microsoft.com/office/powerpoint/2010/main" val="11052795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4091" y="798653"/>
            <a:ext cx="11029709" cy="5378310"/>
          </a:xfrm>
        </p:spPr>
        <p:txBody>
          <a:bodyPr/>
          <a:lstStyle/>
          <a:p>
            <a:pPr marL="0" lvl="0" indent="0">
              <a:buNone/>
            </a:pPr>
            <a:r>
              <a:rPr lang="en-US" sz="4000" dirty="0"/>
              <a:t>In conclusion, the mission of the Church is the Great Commission which </a:t>
            </a:r>
          </a:p>
          <a:p>
            <a:pPr lvl="0"/>
            <a:r>
              <a:rPr lang="en-US" sz="4000" dirty="0"/>
              <a:t>can be found by the author of each gospel</a:t>
            </a:r>
          </a:p>
          <a:p>
            <a:pPr lvl="0"/>
            <a:r>
              <a:rPr lang="en-US" sz="4000" dirty="0"/>
              <a:t>is rooted in the Great Commandments to love God and to love others</a:t>
            </a:r>
          </a:p>
          <a:p>
            <a:pPr lvl="0"/>
            <a:r>
              <a:rPr lang="en-US" sz="4000" dirty="0"/>
              <a:t>at its heart is about proclaiming the gospel</a:t>
            </a:r>
          </a:p>
          <a:p>
            <a:pPr lvl="0"/>
            <a:r>
              <a:rPr lang="en-US" sz="4000" dirty="0"/>
              <a:t>includes disciple-making</a:t>
            </a:r>
          </a:p>
          <a:p>
            <a:pPr lvl="0"/>
            <a:r>
              <a:rPr lang="en-US" sz="4000" dirty="0"/>
              <a:t>includes holistic ministry</a:t>
            </a:r>
          </a:p>
          <a:p>
            <a:endParaRPr lang="en-US" dirty="0"/>
          </a:p>
        </p:txBody>
      </p:sp>
    </p:spTree>
    <p:extLst>
      <p:ext uri="{BB962C8B-B14F-4D97-AF65-F5344CB8AC3E}">
        <p14:creationId xmlns:p14="http://schemas.microsoft.com/office/powerpoint/2010/main" val="3760022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91737" y="899650"/>
            <a:ext cx="10233800" cy="4351338"/>
          </a:xfrm>
        </p:spPr>
        <p:txBody>
          <a:bodyPr>
            <a:normAutofit/>
          </a:bodyPr>
          <a:lstStyle/>
          <a:p>
            <a:pPr marL="0" lvl="0" indent="0">
              <a:buNone/>
            </a:pPr>
            <a:r>
              <a:rPr lang="en-US" sz="4000" dirty="0"/>
              <a:t>“Christian mission in the twenty-first century has become the responsibility of a global church.” (Escobar 12</a:t>
            </a:r>
            <a:r>
              <a:rPr lang="en-US" sz="4000" dirty="0" smtClean="0"/>
              <a:t>)</a:t>
            </a:r>
          </a:p>
          <a:p>
            <a:pPr marL="0" lvl="0" indent="0">
              <a:buNone/>
            </a:pPr>
            <a:endParaRPr lang="en-US" sz="4000" dirty="0"/>
          </a:p>
          <a:p>
            <a:pPr marL="0" lvl="0" indent="0">
              <a:buNone/>
            </a:pPr>
            <a:r>
              <a:rPr lang="en-US" sz="4000" dirty="0"/>
              <a:t>What is this Christian mission, and what forms the biblical and theological basis for this mission?</a:t>
            </a:r>
          </a:p>
          <a:p>
            <a:pPr marL="0" indent="0">
              <a:buNone/>
            </a:pPr>
            <a:endParaRPr lang="en-US" sz="4000" dirty="0"/>
          </a:p>
        </p:txBody>
      </p:sp>
    </p:spTree>
    <p:extLst>
      <p:ext uri="{BB962C8B-B14F-4D97-AF65-F5344CB8AC3E}">
        <p14:creationId xmlns:p14="http://schemas.microsoft.com/office/powerpoint/2010/main" val="28069957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6770" y="199904"/>
            <a:ext cx="11157030" cy="1625721"/>
          </a:xfrm>
        </p:spPr>
        <p:txBody>
          <a:bodyPr>
            <a:normAutofit fontScale="90000"/>
          </a:bodyPr>
          <a:lstStyle/>
          <a:p>
            <a:pPr lvl="0"/>
            <a:r>
              <a:rPr lang="en-US" sz="5200" b="1" dirty="0" smtClean="0"/>
              <a:t/>
            </a:r>
            <a:br>
              <a:rPr lang="en-US" sz="5200" b="1" dirty="0" smtClean="0"/>
            </a:br>
            <a:r>
              <a:rPr lang="en-US" sz="5200" b="1" dirty="0" smtClean="0"/>
              <a:t>Understanding </a:t>
            </a:r>
            <a:r>
              <a:rPr lang="en-US" sz="5200" b="1" dirty="0"/>
              <a:t>the Mission – The Great Commission</a:t>
            </a:r>
            <a:r>
              <a:rPr lang="en-US" dirty="0"/>
              <a:t/>
            </a:r>
            <a:br>
              <a:rPr lang="en-US" dirty="0"/>
            </a:br>
            <a:endParaRPr lang="en-US" dirty="0"/>
          </a:p>
        </p:txBody>
      </p:sp>
      <p:sp>
        <p:nvSpPr>
          <p:cNvPr id="3" name="Content Placeholder 2"/>
          <p:cNvSpPr>
            <a:spLocks noGrp="1"/>
          </p:cNvSpPr>
          <p:nvPr>
            <p:ph idx="1"/>
          </p:nvPr>
        </p:nvSpPr>
        <p:spPr>
          <a:xfrm>
            <a:off x="300942" y="1825625"/>
            <a:ext cx="11447362" cy="4922416"/>
          </a:xfrm>
        </p:spPr>
        <p:txBody>
          <a:bodyPr>
            <a:normAutofit fontScale="85000" lnSpcReduction="10000"/>
          </a:bodyPr>
          <a:lstStyle/>
          <a:p>
            <a:pPr marL="0" lvl="0" indent="0">
              <a:buNone/>
            </a:pPr>
            <a:r>
              <a:rPr lang="en-US" sz="4000" dirty="0"/>
              <a:t>Christian mission can most simply be understood as the Great Commission.</a:t>
            </a:r>
          </a:p>
          <a:p>
            <a:pPr marL="0" lvl="0" indent="0">
              <a:buNone/>
            </a:pPr>
            <a:r>
              <a:rPr lang="en-US" sz="4000" dirty="0"/>
              <a:t>The Great Commission has too often been narrowly defined by Matthew 28:18-20. However, there are actually four Great Commission passages.</a:t>
            </a:r>
          </a:p>
          <a:p>
            <a:pPr marL="0" indent="0">
              <a:buNone/>
            </a:pPr>
            <a:r>
              <a:rPr lang="en-US" sz="4000" dirty="0"/>
              <a:t>“And Jesus came up and spoke to them, saying ‘All authority has been given to Me in heaven and on earth. Go therefore and make disciples of all nations, baptizing them in the name of the Father and Son and the Holy Spirit, teaching them to observe all that I commanded you; and lo, I am with you always, even to the end of the age.’” – Matthew 28:18-20</a:t>
            </a:r>
          </a:p>
          <a:p>
            <a:pPr marL="0" indent="0">
              <a:buNone/>
            </a:pPr>
            <a:endParaRPr lang="en-US" sz="4000" dirty="0"/>
          </a:p>
        </p:txBody>
      </p:sp>
    </p:spTree>
    <p:extLst>
      <p:ext uri="{BB962C8B-B14F-4D97-AF65-F5344CB8AC3E}">
        <p14:creationId xmlns:p14="http://schemas.microsoft.com/office/powerpoint/2010/main" val="32681646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6770" y="199904"/>
            <a:ext cx="11157030" cy="1625721"/>
          </a:xfrm>
        </p:spPr>
        <p:txBody>
          <a:bodyPr>
            <a:normAutofit fontScale="90000"/>
          </a:bodyPr>
          <a:lstStyle/>
          <a:p>
            <a:pPr lvl="0"/>
            <a:r>
              <a:rPr lang="en-US" sz="5200" b="1" dirty="0" smtClean="0"/>
              <a:t/>
            </a:r>
            <a:br>
              <a:rPr lang="en-US" sz="5200" b="1" dirty="0" smtClean="0"/>
            </a:br>
            <a:r>
              <a:rPr lang="en-US" sz="5200" b="1" dirty="0" smtClean="0"/>
              <a:t>Understanding </a:t>
            </a:r>
            <a:r>
              <a:rPr lang="en-US" sz="5200" b="1" dirty="0"/>
              <a:t>the Mission – The Great Commission</a:t>
            </a:r>
            <a:r>
              <a:rPr lang="en-US" dirty="0"/>
              <a:t/>
            </a:r>
            <a:br>
              <a:rPr lang="en-US" dirty="0"/>
            </a:br>
            <a:endParaRPr lang="en-US" dirty="0"/>
          </a:p>
        </p:txBody>
      </p:sp>
      <p:sp>
        <p:nvSpPr>
          <p:cNvPr id="3" name="Content Placeholder 2"/>
          <p:cNvSpPr>
            <a:spLocks noGrp="1"/>
          </p:cNvSpPr>
          <p:nvPr>
            <p:ph idx="1"/>
          </p:nvPr>
        </p:nvSpPr>
        <p:spPr>
          <a:xfrm>
            <a:off x="300942" y="1678329"/>
            <a:ext cx="11447362" cy="5069712"/>
          </a:xfrm>
        </p:spPr>
        <p:txBody>
          <a:bodyPr>
            <a:normAutofit fontScale="70000" lnSpcReduction="20000"/>
          </a:bodyPr>
          <a:lstStyle/>
          <a:p>
            <a:pPr marL="0" indent="0">
              <a:buNone/>
            </a:pPr>
            <a:r>
              <a:rPr lang="en-US" sz="5200" dirty="0"/>
              <a:t>“And He said to them, ‘Go into all the world and preach the gospel to all creation.’” – Mark </a:t>
            </a:r>
            <a:r>
              <a:rPr lang="en-US" sz="5200" dirty="0" smtClean="0"/>
              <a:t>16:15</a:t>
            </a:r>
          </a:p>
          <a:p>
            <a:pPr marL="0" indent="0">
              <a:buNone/>
            </a:pPr>
            <a:endParaRPr lang="en-US" sz="1900" dirty="0"/>
          </a:p>
          <a:p>
            <a:pPr marL="0" indent="0">
              <a:buNone/>
            </a:pPr>
            <a:r>
              <a:rPr lang="en-US" sz="5200" dirty="0"/>
              <a:t>“So Jesus said to them again, ‘Peace be with you; as the Father has sent Me, I also send you.’ And when He had said this, He breathed on them and said to them, ‘Receive the Holy Spirit.’” – John 20:21-22 </a:t>
            </a:r>
            <a:endParaRPr lang="en-US" sz="5200" dirty="0" smtClean="0"/>
          </a:p>
          <a:p>
            <a:pPr marL="0" indent="0">
              <a:buNone/>
            </a:pPr>
            <a:endParaRPr lang="en-US" sz="2100" dirty="0"/>
          </a:p>
          <a:p>
            <a:pPr marL="0" indent="0">
              <a:buNone/>
            </a:pPr>
            <a:r>
              <a:rPr lang="en-US" sz="5200" dirty="0"/>
              <a:t>“But you will receive power when the Holy Spirit has come upon you; and you shall be My witnesses both in Jerusalem and in all Judea and Samaria, and even to the remotest part of the earth.” – Acts </a:t>
            </a:r>
            <a:r>
              <a:rPr lang="en-US" sz="5200" dirty="0" smtClean="0"/>
              <a:t>1:8</a:t>
            </a:r>
            <a:endParaRPr lang="en-US" sz="5200" dirty="0"/>
          </a:p>
        </p:txBody>
      </p:sp>
    </p:spTree>
    <p:extLst>
      <p:ext uri="{BB962C8B-B14F-4D97-AF65-F5344CB8AC3E}">
        <p14:creationId xmlns:p14="http://schemas.microsoft.com/office/powerpoint/2010/main" val="2202018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8344" y="1"/>
            <a:ext cx="11748304" cy="1690688"/>
          </a:xfrm>
        </p:spPr>
        <p:txBody>
          <a:bodyPr>
            <a:normAutofit/>
          </a:bodyPr>
          <a:lstStyle/>
          <a:p>
            <a:pPr lvl="0"/>
            <a:r>
              <a:rPr lang="en-US" sz="5000" b="1" dirty="0"/>
              <a:t>The Great Commission </a:t>
            </a:r>
            <a:r>
              <a:rPr lang="en-US" sz="5000" b="1" dirty="0" smtClean="0"/>
              <a:t>– </a:t>
            </a:r>
            <a:br>
              <a:rPr lang="en-US" sz="5000" b="1" dirty="0" smtClean="0"/>
            </a:br>
            <a:r>
              <a:rPr lang="en-US" sz="5000" b="1" dirty="0" smtClean="0"/>
              <a:t>Rooted in </a:t>
            </a:r>
            <a:r>
              <a:rPr lang="en-US" sz="5000" b="1" dirty="0"/>
              <a:t>the Great </a:t>
            </a:r>
            <a:r>
              <a:rPr lang="en-US" sz="5000" b="1" dirty="0" smtClean="0"/>
              <a:t>Commandments</a:t>
            </a:r>
            <a:endParaRPr lang="en-US" dirty="0"/>
          </a:p>
        </p:txBody>
      </p:sp>
      <p:sp>
        <p:nvSpPr>
          <p:cNvPr id="3" name="Content Placeholder 2"/>
          <p:cNvSpPr>
            <a:spLocks noGrp="1"/>
          </p:cNvSpPr>
          <p:nvPr>
            <p:ph idx="1"/>
          </p:nvPr>
        </p:nvSpPr>
        <p:spPr>
          <a:xfrm>
            <a:off x="208344" y="1825624"/>
            <a:ext cx="11145456" cy="4771945"/>
          </a:xfrm>
        </p:spPr>
        <p:txBody>
          <a:bodyPr>
            <a:normAutofit/>
          </a:bodyPr>
          <a:lstStyle/>
          <a:p>
            <a:pPr marL="0" lvl="0" indent="0">
              <a:buNone/>
            </a:pPr>
            <a:r>
              <a:rPr lang="en-US" sz="4000" dirty="0"/>
              <a:t>The Great Commission is rooted in these two fundamental principles:</a:t>
            </a:r>
          </a:p>
          <a:p>
            <a:pPr lvl="0"/>
            <a:r>
              <a:rPr lang="en-US" sz="4000" dirty="0"/>
              <a:t>Loving God - A desire to see God glorified by all people groups through worship by those who love Him.</a:t>
            </a:r>
          </a:p>
          <a:p>
            <a:pPr lvl="0"/>
            <a:r>
              <a:rPr lang="en-US" sz="4000" dirty="0"/>
              <a:t>Loving Others - Love compelling us to reach out to our neighbor, the stranger, the lost, and the least of these.</a:t>
            </a:r>
          </a:p>
          <a:p>
            <a:pPr marL="0" indent="0">
              <a:buNone/>
            </a:pPr>
            <a:endParaRPr lang="en-US" sz="4000" dirty="0"/>
          </a:p>
        </p:txBody>
      </p:sp>
    </p:spTree>
    <p:extLst>
      <p:ext uri="{BB962C8B-B14F-4D97-AF65-F5344CB8AC3E}">
        <p14:creationId xmlns:p14="http://schemas.microsoft.com/office/powerpoint/2010/main" val="20015936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8344" y="1"/>
            <a:ext cx="11748304" cy="1690688"/>
          </a:xfrm>
        </p:spPr>
        <p:txBody>
          <a:bodyPr>
            <a:normAutofit/>
          </a:bodyPr>
          <a:lstStyle/>
          <a:p>
            <a:pPr lvl="0"/>
            <a:r>
              <a:rPr lang="en-US" sz="5000" b="1" dirty="0"/>
              <a:t>The Great Commission </a:t>
            </a:r>
            <a:r>
              <a:rPr lang="en-US" sz="5000" b="1" dirty="0" smtClean="0"/>
              <a:t>– </a:t>
            </a:r>
            <a:br>
              <a:rPr lang="en-US" sz="5000" b="1" dirty="0" smtClean="0"/>
            </a:br>
            <a:r>
              <a:rPr lang="en-US" sz="5000" b="1" dirty="0" smtClean="0"/>
              <a:t>Rooted in </a:t>
            </a:r>
            <a:r>
              <a:rPr lang="en-US" sz="5000" b="1" dirty="0"/>
              <a:t>the Great </a:t>
            </a:r>
            <a:r>
              <a:rPr lang="en-US" sz="5000" b="1" dirty="0" smtClean="0"/>
              <a:t>Commandments</a:t>
            </a:r>
            <a:endParaRPr lang="en-US" dirty="0"/>
          </a:p>
        </p:txBody>
      </p:sp>
      <p:sp>
        <p:nvSpPr>
          <p:cNvPr id="3" name="Content Placeholder 2"/>
          <p:cNvSpPr>
            <a:spLocks noGrp="1"/>
          </p:cNvSpPr>
          <p:nvPr>
            <p:ph idx="1"/>
          </p:nvPr>
        </p:nvSpPr>
        <p:spPr>
          <a:xfrm>
            <a:off x="208344" y="1825624"/>
            <a:ext cx="11145456" cy="4771945"/>
          </a:xfrm>
        </p:spPr>
        <p:txBody>
          <a:bodyPr>
            <a:normAutofit/>
          </a:bodyPr>
          <a:lstStyle/>
          <a:p>
            <a:pPr marL="0" lvl="0" indent="0">
              <a:buNone/>
            </a:pPr>
            <a:r>
              <a:rPr lang="en-US" sz="4000" dirty="0"/>
              <a:t>Loving God</a:t>
            </a:r>
          </a:p>
          <a:p>
            <a:pPr lvl="0"/>
            <a:r>
              <a:rPr lang="en-US" sz="4000" dirty="0"/>
              <a:t>The commandment to love God is not simply a commandment that exists in the life of the believer, but is a commandment which calls all people to love God.</a:t>
            </a:r>
          </a:p>
          <a:p>
            <a:pPr lvl="0"/>
            <a:r>
              <a:rPr lang="en-US" sz="4000" dirty="0"/>
              <a:t>Because all people do not love God, the Great Commission exists.</a:t>
            </a:r>
          </a:p>
          <a:p>
            <a:pPr marL="0" indent="0">
              <a:buNone/>
            </a:pPr>
            <a:endParaRPr lang="en-US" sz="4000" dirty="0"/>
          </a:p>
        </p:txBody>
      </p:sp>
    </p:spTree>
    <p:extLst>
      <p:ext uri="{BB962C8B-B14F-4D97-AF65-F5344CB8AC3E}">
        <p14:creationId xmlns:p14="http://schemas.microsoft.com/office/powerpoint/2010/main" val="25056664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8344" y="1"/>
            <a:ext cx="11748304" cy="1690688"/>
          </a:xfrm>
        </p:spPr>
        <p:txBody>
          <a:bodyPr>
            <a:normAutofit/>
          </a:bodyPr>
          <a:lstStyle/>
          <a:p>
            <a:pPr lvl="0"/>
            <a:r>
              <a:rPr lang="en-US" sz="5000" b="1" dirty="0"/>
              <a:t>The Great Commission </a:t>
            </a:r>
            <a:r>
              <a:rPr lang="en-US" sz="5000" b="1" dirty="0" smtClean="0"/>
              <a:t>– </a:t>
            </a:r>
            <a:br>
              <a:rPr lang="en-US" sz="5000" b="1" dirty="0" smtClean="0"/>
            </a:br>
            <a:r>
              <a:rPr lang="en-US" sz="5000" b="1" dirty="0" smtClean="0"/>
              <a:t>Rooted in </a:t>
            </a:r>
            <a:r>
              <a:rPr lang="en-US" sz="5000" b="1" dirty="0"/>
              <a:t>the Great </a:t>
            </a:r>
            <a:r>
              <a:rPr lang="en-US" sz="5000" b="1" dirty="0" smtClean="0"/>
              <a:t>Commandments</a:t>
            </a:r>
            <a:endParaRPr lang="en-US" dirty="0"/>
          </a:p>
        </p:txBody>
      </p:sp>
      <p:sp>
        <p:nvSpPr>
          <p:cNvPr id="3" name="Content Placeholder 2"/>
          <p:cNvSpPr>
            <a:spLocks noGrp="1"/>
          </p:cNvSpPr>
          <p:nvPr>
            <p:ph idx="1"/>
          </p:nvPr>
        </p:nvSpPr>
        <p:spPr>
          <a:xfrm>
            <a:off x="208344" y="1825624"/>
            <a:ext cx="11145456" cy="4771945"/>
          </a:xfrm>
        </p:spPr>
        <p:txBody>
          <a:bodyPr>
            <a:normAutofit fontScale="92500" lnSpcReduction="20000"/>
          </a:bodyPr>
          <a:lstStyle/>
          <a:p>
            <a:pPr lvl="0"/>
            <a:r>
              <a:rPr lang="en-US" sz="4000" dirty="0"/>
              <a:t>As John Piper says, “Missions exist because worship </a:t>
            </a:r>
            <a:r>
              <a:rPr lang="en-US" sz="4000" dirty="0" smtClean="0"/>
              <a:t>doesn’t</a:t>
            </a:r>
            <a:r>
              <a:rPr lang="en-US" sz="4000" dirty="0"/>
              <a:t>.” </a:t>
            </a:r>
            <a:r>
              <a:rPr lang="en-US" sz="4000" dirty="0" smtClean="0"/>
              <a:t>(</a:t>
            </a:r>
            <a:r>
              <a:rPr lang="en-US" sz="4000" i="1" dirty="0" smtClean="0"/>
              <a:t>Let The Nations Be Glad</a:t>
            </a:r>
            <a:r>
              <a:rPr lang="en-US" sz="4000" dirty="0" smtClean="0"/>
              <a:t>, 15)</a:t>
            </a:r>
            <a:endParaRPr lang="en-US" sz="4000" dirty="0"/>
          </a:p>
          <a:p>
            <a:pPr lvl="0"/>
            <a:r>
              <a:rPr lang="en-US" sz="4000" dirty="0"/>
              <a:t>Fulfilling the Great Commission must be fueled by the desire to see God loved, glorified, and worshipped by all people.</a:t>
            </a:r>
          </a:p>
          <a:p>
            <a:pPr lvl="0"/>
            <a:r>
              <a:rPr lang="en-US" sz="4000" dirty="0"/>
              <a:t>Believers on earth today are part of God’s plan to see Revelation 7:9 come to pass, “A great multitude that no one could count, from every nation, tribe, people and language, standing before the throne and in front of the Lamb.”</a:t>
            </a:r>
          </a:p>
          <a:p>
            <a:pPr marL="0" indent="0">
              <a:buNone/>
            </a:pPr>
            <a:endParaRPr lang="en-US" sz="4000" dirty="0"/>
          </a:p>
        </p:txBody>
      </p:sp>
    </p:spTree>
    <p:extLst>
      <p:ext uri="{BB962C8B-B14F-4D97-AF65-F5344CB8AC3E}">
        <p14:creationId xmlns:p14="http://schemas.microsoft.com/office/powerpoint/2010/main" val="18747882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8344" y="1"/>
            <a:ext cx="11748304" cy="1690688"/>
          </a:xfrm>
        </p:spPr>
        <p:txBody>
          <a:bodyPr>
            <a:normAutofit/>
          </a:bodyPr>
          <a:lstStyle/>
          <a:p>
            <a:pPr lvl="0"/>
            <a:r>
              <a:rPr lang="en-US" sz="5000" b="1" dirty="0"/>
              <a:t>The Great Commission </a:t>
            </a:r>
            <a:r>
              <a:rPr lang="en-US" sz="5000" b="1" dirty="0" smtClean="0"/>
              <a:t>– </a:t>
            </a:r>
            <a:br>
              <a:rPr lang="en-US" sz="5000" b="1" dirty="0" smtClean="0"/>
            </a:br>
            <a:r>
              <a:rPr lang="en-US" sz="5000" b="1" dirty="0" smtClean="0"/>
              <a:t>Rooted in </a:t>
            </a:r>
            <a:r>
              <a:rPr lang="en-US" sz="5000" b="1" dirty="0"/>
              <a:t>the Great </a:t>
            </a:r>
            <a:r>
              <a:rPr lang="en-US" sz="5000" b="1" dirty="0" smtClean="0"/>
              <a:t>Commandments</a:t>
            </a:r>
            <a:endParaRPr lang="en-US" dirty="0"/>
          </a:p>
        </p:txBody>
      </p:sp>
      <p:sp>
        <p:nvSpPr>
          <p:cNvPr id="3" name="Content Placeholder 2"/>
          <p:cNvSpPr>
            <a:spLocks noGrp="1"/>
          </p:cNvSpPr>
          <p:nvPr>
            <p:ph idx="1"/>
          </p:nvPr>
        </p:nvSpPr>
        <p:spPr>
          <a:xfrm>
            <a:off x="208344" y="1825624"/>
            <a:ext cx="11145456" cy="4771945"/>
          </a:xfrm>
        </p:spPr>
        <p:txBody>
          <a:bodyPr>
            <a:normAutofit/>
          </a:bodyPr>
          <a:lstStyle/>
          <a:p>
            <a:pPr marL="0" lvl="0" indent="0">
              <a:buNone/>
            </a:pPr>
            <a:r>
              <a:rPr lang="en-US" sz="4000" dirty="0"/>
              <a:t>Loving Others</a:t>
            </a:r>
          </a:p>
          <a:p>
            <a:pPr lvl="0"/>
            <a:r>
              <a:rPr lang="en-US" sz="4000" dirty="0"/>
              <a:t>Loving others must be primarily rooted in a longing to see others come to a saving knowledge of God.</a:t>
            </a:r>
          </a:p>
          <a:p>
            <a:r>
              <a:rPr lang="en-US" sz="4000" dirty="0"/>
              <a:t>Thus, the commandment to love others compels us in love to proclaim who Christ is.</a:t>
            </a:r>
            <a:endParaRPr lang="en-US" sz="4000" dirty="0"/>
          </a:p>
        </p:txBody>
      </p:sp>
    </p:spTree>
    <p:extLst>
      <p:ext uri="{BB962C8B-B14F-4D97-AF65-F5344CB8AC3E}">
        <p14:creationId xmlns:p14="http://schemas.microsoft.com/office/powerpoint/2010/main" val="36495957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8344" y="1"/>
            <a:ext cx="11748304" cy="1690688"/>
          </a:xfrm>
        </p:spPr>
        <p:txBody>
          <a:bodyPr>
            <a:normAutofit/>
          </a:bodyPr>
          <a:lstStyle/>
          <a:p>
            <a:pPr lvl="0"/>
            <a:r>
              <a:rPr lang="en-US" sz="5000" b="1" dirty="0"/>
              <a:t>The Great Commission </a:t>
            </a:r>
            <a:r>
              <a:rPr lang="en-US" sz="5000" b="1" dirty="0" smtClean="0"/>
              <a:t>– </a:t>
            </a:r>
            <a:br>
              <a:rPr lang="en-US" sz="5000" b="1" dirty="0" smtClean="0"/>
            </a:br>
            <a:r>
              <a:rPr lang="en-US" sz="5000" b="1" dirty="0" smtClean="0"/>
              <a:t>Rooted in </a:t>
            </a:r>
            <a:r>
              <a:rPr lang="en-US" sz="5000" b="1" dirty="0"/>
              <a:t>the Great </a:t>
            </a:r>
            <a:r>
              <a:rPr lang="en-US" sz="5000" b="1" dirty="0" smtClean="0"/>
              <a:t>Commandments</a:t>
            </a:r>
            <a:endParaRPr lang="en-US" dirty="0"/>
          </a:p>
        </p:txBody>
      </p:sp>
      <p:sp>
        <p:nvSpPr>
          <p:cNvPr id="3" name="Content Placeholder 2"/>
          <p:cNvSpPr>
            <a:spLocks noGrp="1"/>
          </p:cNvSpPr>
          <p:nvPr>
            <p:ph idx="1"/>
          </p:nvPr>
        </p:nvSpPr>
        <p:spPr>
          <a:xfrm>
            <a:off x="115746" y="1715665"/>
            <a:ext cx="11748304" cy="5142335"/>
          </a:xfrm>
        </p:spPr>
        <p:txBody>
          <a:bodyPr>
            <a:normAutofit fontScale="77500" lnSpcReduction="20000"/>
          </a:bodyPr>
          <a:lstStyle/>
          <a:p>
            <a:pPr lvl="0"/>
            <a:r>
              <a:rPr lang="en-US" sz="4200" dirty="0"/>
              <a:t>2 Corinthians 5 serves as a foundation of this principle.</a:t>
            </a:r>
          </a:p>
          <a:p>
            <a:pPr marL="0" indent="0">
              <a:buNone/>
            </a:pPr>
            <a:r>
              <a:rPr lang="en-US" sz="4500" dirty="0"/>
              <a:t>“For the love of Christ [compels] us, having concluded this that one died for all, therefore all died and He died for all, so that they who live might no longer live for themselves, but for Him who died and rose again on their behalf…Now all these things are from God, who reconciled us to Himself through Christ and gave us the ministry of reconciliation, namely, that God was in Christ reconciling the world to Himself, not counting their trespasses against them, and He has committed to us the word of reconciliation. Therefore, we are ambassadors of Christ, as though God were making an appeal through us, we beg you on behalf of Christ, be reconciled to God.” – 2 Corinthians 5:14-20</a:t>
            </a:r>
          </a:p>
          <a:p>
            <a:pPr marL="0" indent="0">
              <a:buNone/>
            </a:pPr>
            <a:endParaRPr lang="en-US" sz="4000" dirty="0"/>
          </a:p>
        </p:txBody>
      </p:sp>
    </p:spTree>
    <p:extLst>
      <p:ext uri="{BB962C8B-B14F-4D97-AF65-F5344CB8AC3E}">
        <p14:creationId xmlns:p14="http://schemas.microsoft.com/office/powerpoint/2010/main" val="2431825516"/>
      </p:ext>
    </p:extLst>
  </p:cSld>
  <p:clrMapOvr>
    <a:masterClrMapping/>
  </p:clrMapOvr>
</p:sld>
</file>

<file path=ppt/theme/theme1.xml><?xml version="1.0" encoding="utf-8"?>
<a:theme xmlns:a="http://schemas.openxmlformats.org/drawingml/2006/main" name="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docProps/app.xml><?xml version="1.0" encoding="utf-8"?>
<Properties xmlns="http://schemas.openxmlformats.org/officeDocument/2006/extended-properties" xmlns:vt="http://schemas.openxmlformats.org/officeDocument/2006/docPropsVTypes">
  <Template>TC104033923[[fn=Depth]]</Template>
  <TotalTime>34</TotalTime>
  <Words>1263</Words>
  <Application>Microsoft Office PowerPoint</Application>
  <PresentationFormat>Widescreen</PresentationFormat>
  <Paragraphs>73</Paragraphs>
  <Slides>19</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19</vt:i4>
      </vt:variant>
    </vt:vector>
  </HeadingPairs>
  <TitlesOfParts>
    <vt:vector size="22" baseType="lpstr">
      <vt:lpstr>Arial</vt:lpstr>
      <vt:lpstr>Corbel</vt:lpstr>
      <vt:lpstr>Depth</vt:lpstr>
      <vt:lpstr>Mission of  the Global Church</vt:lpstr>
      <vt:lpstr>PowerPoint Presentation</vt:lpstr>
      <vt:lpstr> Understanding the Mission – The Great Commission </vt:lpstr>
      <vt:lpstr> Understanding the Mission – The Great Commission </vt:lpstr>
      <vt:lpstr>The Great Commission –  Rooted in the Great Commandments</vt:lpstr>
      <vt:lpstr>The Great Commission –  Rooted in the Great Commandments</vt:lpstr>
      <vt:lpstr>The Great Commission –  Rooted in the Great Commandments</vt:lpstr>
      <vt:lpstr>The Great Commission –  Rooted in the Great Commandments</vt:lpstr>
      <vt:lpstr>The Great Commission –  Rooted in the Great Commandments</vt:lpstr>
      <vt:lpstr>The Great Commission –  Rooted in the Great Commandments</vt:lpstr>
      <vt:lpstr>Proclamation and Discipleship</vt:lpstr>
      <vt:lpstr>Proclamation and Discipleship</vt:lpstr>
      <vt:lpstr>Proclamation and Discipleship</vt:lpstr>
      <vt:lpstr>Proclamation and Discipleship</vt:lpstr>
      <vt:lpstr>Proclamation and Demonstration</vt:lpstr>
      <vt:lpstr>Proclamation and Demonstration</vt:lpstr>
      <vt:lpstr>Proclamation and Demonstration</vt:lpstr>
      <vt:lpstr>Proclamation and Demonstration</vt:lpstr>
      <vt:lpstr>PowerPoint Presentation</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Mission of  the Global Church</dc:title>
  <dc:creator>Joseph Tillman, Jr</dc:creator>
  <cp:lastModifiedBy>Joseph Tillman, Jr</cp:lastModifiedBy>
  <cp:revision>4</cp:revision>
  <dcterms:created xsi:type="dcterms:W3CDTF">2014-10-17T18:38:42Z</dcterms:created>
  <dcterms:modified xsi:type="dcterms:W3CDTF">2014-10-17T19:13:29Z</dcterms:modified>
</cp:coreProperties>
</file>