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95" r:id="rId1"/>
  </p:sldMasterIdLst>
  <p:notesMasterIdLst>
    <p:notesMasterId r:id="rId32"/>
  </p:notesMasterIdLst>
  <p:sldIdLst>
    <p:sldId id="256" r:id="rId2"/>
    <p:sldId id="257" r:id="rId3"/>
    <p:sldId id="258" r:id="rId4"/>
    <p:sldId id="259" r:id="rId5"/>
    <p:sldId id="260" r:id="rId6"/>
    <p:sldId id="261" r:id="rId7"/>
    <p:sldId id="262" r:id="rId8"/>
    <p:sldId id="263" r:id="rId9"/>
    <p:sldId id="264" r:id="rId10"/>
    <p:sldId id="269" r:id="rId11"/>
    <p:sldId id="283" r:id="rId12"/>
    <p:sldId id="284" r:id="rId13"/>
    <p:sldId id="285" r:id="rId14"/>
    <p:sldId id="282" r:id="rId15"/>
    <p:sldId id="270" r:id="rId16"/>
    <p:sldId id="271" r:id="rId17"/>
    <p:sldId id="265" r:id="rId18"/>
    <p:sldId id="266" r:id="rId19"/>
    <p:sldId id="267" r:id="rId20"/>
    <p:sldId id="268" r:id="rId21"/>
    <p:sldId id="272" r:id="rId22"/>
    <p:sldId id="273" r:id="rId23"/>
    <p:sldId id="274" r:id="rId24"/>
    <p:sldId id="275" r:id="rId25"/>
    <p:sldId id="276" r:id="rId26"/>
    <p:sldId id="286" r:id="rId27"/>
    <p:sldId id="277" r:id="rId28"/>
    <p:sldId id="278" r:id="rId29"/>
    <p:sldId id="279" r:id="rId30"/>
    <p:sldId id="280" r:id="rId3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2" d="100"/>
          <a:sy n="62" d="100"/>
        </p:scale>
        <p:origin x="-828" y="-90"/>
      </p:cViewPr>
      <p:guideLst>
        <p:guide orient="horz" pos="2160"/>
        <p:guide pos="2880"/>
      </p:guideLst>
    </p:cSldViewPr>
  </p:slideViewPr>
  <p:notesTextViewPr>
    <p:cViewPr>
      <p:scale>
        <a:sx n="66" d="100"/>
        <a:sy n="66"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F4D43BD-01B8-4AB2-91EB-D41ECA618FDD}" type="datetimeFigureOut">
              <a:rPr lang="en-US" smtClean="0"/>
              <a:pPr/>
              <a:t>12/31/2012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172D04B-9D98-4268-96BD-973BBF8996E6}"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Presentation by </a:t>
            </a:r>
            <a:r>
              <a:rPr lang="en-US" baseline="0" dirty="0" smtClean="0"/>
              <a:t> </a:t>
            </a:r>
            <a:r>
              <a:rPr lang="en-US" baseline="0" smtClean="0"/>
              <a:t>Randy Colver</a:t>
            </a:r>
            <a:endParaRPr lang="en-US"/>
          </a:p>
        </p:txBody>
      </p:sp>
      <p:sp>
        <p:nvSpPr>
          <p:cNvPr id="4" name="Slide Number Placeholder 3"/>
          <p:cNvSpPr>
            <a:spLocks noGrp="1"/>
          </p:cNvSpPr>
          <p:nvPr>
            <p:ph type="sldNum" sz="quarter" idx="10"/>
          </p:nvPr>
        </p:nvSpPr>
        <p:spPr/>
        <p:txBody>
          <a:bodyPr/>
          <a:lstStyle/>
          <a:p>
            <a:fld id="{9172D04B-9D98-4268-96BD-973BBF8996E6}" type="slidenum">
              <a:rPr lang="en-US" smtClean="0"/>
              <a:pPr/>
              <a:t>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Subtitle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Title 27"/>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en-US" smtClean="0"/>
              <a:t>Click to edit Master title style</a:t>
            </a:r>
            <a:endParaRPr kumimoji="0" lang="en-US"/>
          </a:p>
        </p:txBody>
      </p:sp>
      <p:cxnSp>
        <p:nvCxnSpPr>
          <p:cNvPr id="8" name="Straight Connector 7"/>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Oval 13"/>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Date Placeholder 14"/>
          <p:cNvSpPr>
            <a:spLocks noGrp="1"/>
          </p:cNvSpPr>
          <p:nvPr>
            <p:ph type="dt" sz="half" idx="10"/>
          </p:nvPr>
        </p:nvSpPr>
        <p:spPr/>
        <p:txBody>
          <a:bodyPr/>
          <a:lstStyle/>
          <a:p>
            <a:fld id="{98D0C393-CE73-422D-B5DD-8A59EFD524B4}" type="datetimeFigureOut">
              <a:rPr lang="en-US" smtClean="0"/>
              <a:pPr/>
              <a:t>12/31/2012</a:t>
            </a:fld>
            <a:endParaRPr lang="en-US"/>
          </a:p>
        </p:txBody>
      </p:sp>
      <p:sp>
        <p:nvSpPr>
          <p:cNvPr id="16" name="Slide Number Placeholder 15"/>
          <p:cNvSpPr>
            <a:spLocks noGrp="1"/>
          </p:cNvSpPr>
          <p:nvPr>
            <p:ph type="sldNum" sz="quarter" idx="11"/>
          </p:nvPr>
        </p:nvSpPr>
        <p:spPr/>
        <p:txBody>
          <a:bodyPr/>
          <a:lstStyle/>
          <a:p>
            <a:fld id="{315E887E-8E84-458A-9BD5-6B697B9FD7D3}" type="slidenum">
              <a:rPr lang="en-US" smtClean="0"/>
              <a:pPr/>
              <a:t>‹#›</a:t>
            </a:fld>
            <a:endParaRPr lang="en-US"/>
          </a:p>
        </p:txBody>
      </p:sp>
      <p:sp>
        <p:nvSpPr>
          <p:cNvPr id="17" name="Footer Placeholder 16"/>
          <p:cNvSpPr>
            <a:spLocks noGrp="1"/>
          </p:cNvSpPr>
          <p:nvPr>
            <p:ph type="ftr" sz="quarter" idx="12"/>
          </p:nvPr>
        </p:nvSpPr>
        <p:spPr/>
        <p:txBody>
          <a:bodyPr/>
          <a:lstStyle/>
          <a:p>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8D0C393-CE73-422D-B5DD-8A59EFD524B4}" type="datetimeFigureOut">
              <a:rPr lang="en-US" smtClean="0"/>
              <a:pPr/>
              <a:t>12/31/2012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15E887E-8E84-458A-9BD5-6B697B9FD7D3}"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8D0C393-CE73-422D-B5DD-8A59EFD524B4}" type="datetimeFigureOut">
              <a:rPr lang="en-US" smtClean="0"/>
              <a:pPr/>
              <a:t>12/31/2012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15E887E-8E84-458A-9BD5-6B697B9FD7D3}"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9" name="Content Placeholder 8"/>
          <p:cNvSpPr>
            <a:spLocks noGrp="1"/>
          </p:cNvSpPr>
          <p:nvPr>
            <p:ph idx="1"/>
          </p:nvPr>
        </p:nvSpPr>
        <p:spPr>
          <a:xfrm>
            <a:off x="457200" y="1524000"/>
            <a:ext cx="8229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4" name="Date Placeholder 13"/>
          <p:cNvSpPr>
            <a:spLocks noGrp="1"/>
          </p:cNvSpPr>
          <p:nvPr>
            <p:ph type="dt" sz="half" idx="14"/>
          </p:nvPr>
        </p:nvSpPr>
        <p:spPr/>
        <p:txBody>
          <a:bodyPr/>
          <a:lstStyle/>
          <a:p>
            <a:fld id="{98D0C393-CE73-422D-B5DD-8A59EFD524B4}" type="datetimeFigureOut">
              <a:rPr lang="en-US" smtClean="0"/>
              <a:pPr/>
              <a:t>12/31/2012</a:t>
            </a:fld>
            <a:endParaRPr lang="en-US"/>
          </a:p>
        </p:txBody>
      </p:sp>
      <p:sp>
        <p:nvSpPr>
          <p:cNvPr id="15" name="Slide Number Placeholder 14"/>
          <p:cNvSpPr>
            <a:spLocks noGrp="1"/>
          </p:cNvSpPr>
          <p:nvPr>
            <p:ph type="sldNum" sz="quarter" idx="15"/>
          </p:nvPr>
        </p:nvSpPr>
        <p:spPr/>
        <p:txBody>
          <a:bodyPr/>
          <a:lstStyle>
            <a:lvl1pPr algn="ctr">
              <a:defRPr/>
            </a:lvl1pPr>
          </a:lstStyle>
          <a:p>
            <a:fld id="{315E887E-8E84-458A-9BD5-6B697B9FD7D3}" type="slidenum">
              <a:rPr lang="en-US" smtClean="0"/>
              <a:pPr/>
              <a:t>‹#›</a:t>
            </a:fld>
            <a:endParaRPr lang="en-US"/>
          </a:p>
        </p:txBody>
      </p:sp>
      <p:sp>
        <p:nvSpPr>
          <p:cNvPr id="16" name="Footer Placeholder 15"/>
          <p:cNvSpPr>
            <a:spLocks noGrp="1"/>
          </p:cNvSpPr>
          <p:nvPr>
            <p:ph type="ftr" sz="quarter" idx="16"/>
          </p:nvPr>
        </p:nvSpPr>
        <p:spPr/>
        <p:txBody>
          <a:bodyPr/>
          <a:lstStyle/>
          <a:p>
            <a:endParaRPr lang="en-US"/>
          </a:p>
        </p:txBody>
      </p:sp>
      <p:sp>
        <p:nvSpPr>
          <p:cNvPr id="17" name="Title 16"/>
          <p:cNvSpPr>
            <a:spLocks noGrp="1"/>
          </p:cNvSpPr>
          <p:nvPr>
            <p:ph type="title"/>
          </p:nvPr>
        </p:nvSpPr>
        <p:spPr/>
        <p:txBody>
          <a:bodyPr rtlCol="0" anchor="b" anchorCtr="0"/>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98D0C393-CE73-422D-B5DD-8A59EFD524B4}" type="datetimeFigureOut">
              <a:rPr lang="en-US" smtClean="0"/>
              <a:pPr/>
              <a:t>12/31/2012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15E887E-8E84-458A-9BD5-6B697B9FD7D3}" type="slidenum">
              <a:rPr lang="en-US" smtClean="0"/>
              <a:pPr/>
              <a:t>‹#›</a:t>
            </a:fld>
            <a:endParaRPr lang="en-US"/>
          </a:p>
        </p:txBody>
      </p:sp>
      <p:sp>
        <p:nvSpPr>
          <p:cNvPr id="2" name="Title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cxnSp>
        <p:nvCxnSpPr>
          <p:cNvPr id="7" name="Straight Connector 6"/>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98D0C393-CE73-422D-B5DD-8A59EFD524B4}" type="datetimeFigureOut">
              <a:rPr lang="en-US" smtClean="0"/>
              <a:pPr/>
              <a:t>12/31/2012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15E887E-8E84-458A-9BD5-6B697B9FD7D3}" type="slidenum">
              <a:rPr lang="en-US" smtClean="0"/>
              <a:pPr/>
              <a:t>‹#›</a:t>
            </a:fld>
            <a:endParaRPr lang="en-US"/>
          </a:p>
        </p:txBody>
      </p:sp>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11" name="Content Placeholder 10"/>
          <p:cNvSpPr>
            <a:spLocks noGrp="1"/>
          </p:cNvSpPr>
          <p:nvPr>
            <p:ph sz="half" idx="1"/>
          </p:nvPr>
        </p:nvSpPr>
        <p:spPr>
          <a:xfrm>
            <a:off x="457200" y="1524000"/>
            <a:ext cx="4059936"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524000"/>
            <a:ext cx="4059936"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315E887E-8E84-458A-9BD5-6B697B9FD7D3}" type="slidenum">
              <a:rPr lang="en-US" smtClean="0"/>
              <a:pPr/>
              <a:t>‹#›</a:t>
            </a:fld>
            <a:endParaRPr lang="en-US"/>
          </a:p>
        </p:txBody>
      </p:sp>
      <p:sp>
        <p:nvSpPr>
          <p:cNvPr id="8" name="Footer Placeholder 7"/>
          <p:cNvSpPr>
            <a:spLocks noGrp="1"/>
          </p:cNvSpPr>
          <p:nvPr>
            <p:ph type="ftr" sz="quarter" idx="11"/>
          </p:nvPr>
        </p:nvSpPr>
        <p:spPr/>
        <p:txBody>
          <a:bodyPr/>
          <a:lstStyle/>
          <a:p>
            <a:endParaRPr lang="en-US"/>
          </a:p>
        </p:txBody>
      </p:sp>
      <p:sp>
        <p:nvSpPr>
          <p:cNvPr id="7" name="Date Placeholder 6"/>
          <p:cNvSpPr>
            <a:spLocks noGrp="1"/>
          </p:cNvSpPr>
          <p:nvPr>
            <p:ph type="dt" sz="half" idx="10"/>
          </p:nvPr>
        </p:nvSpPr>
        <p:spPr/>
        <p:txBody>
          <a:bodyPr/>
          <a:lstStyle/>
          <a:p>
            <a:fld id="{98D0C393-CE73-422D-B5DD-8A59EFD524B4}" type="datetimeFigureOut">
              <a:rPr lang="en-US" smtClean="0"/>
              <a:pPr/>
              <a:t>12/31/2012</a:t>
            </a:fld>
            <a:endParaRPr lang="en-US"/>
          </a:p>
        </p:txBody>
      </p:sp>
      <p:sp>
        <p:nvSpPr>
          <p:cNvPr id="3" name="Text Placeholder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32" name="Content Placeholder 31"/>
          <p:cNvSpPr>
            <a:spLocks noGrp="1"/>
          </p:cNvSpPr>
          <p:nvPr>
            <p:ph sz="half" idx="2"/>
          </p:nvPr>
        </p:nvSpPr>
        <p:spPr>
          <a:xfrm>
            <a:off x="457200" y="2201896"/>
            <a:ext cx="4038600" cy="391363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34" name="Content Placeholder 33"/>
          <p:cNvSpPr>
            <a:spLocks noGrp="1"/>
          </p:cNvSpPr>
          <p:nvPr>
            <p:ph sz="quarter" idx="4"/>
          </p:nvPr>
        </p:nvSpPr>
        <p:spPr>
          <a:xfrm>
            <a:off x="4649788" y="2201896"/>
            <a:ext cx="4038600" cy="391363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 name="Title 1"/>
          <p:cNvSpPr>
            <a:spLocks noGrp="1"/>
          </p:cNvSpPr>
          <p:nvPr>
            <p:ph type="title"/>
          </p:nvPr>
        </p:nvSpPr>
        <p:spPr>
          <a:xfrm>
            <a:off x="457200" y="155448"/>
            <a:ext cx="8229600" cy="1143000"/>
          </a:xfrm>
        </p:spPr>
        <p:txBody>
          <a:bodyPr anchor="b" anchorCtr="0"/>
          <a:lstStyle>
            <a:lvl1pPr>
              <a:defRPr/>
            </a:lvl1pPr>
          </a:lstStyle>
          <a:p>
            <a:r>
              <a:rPr kumimoji="0" lang="en-US" smtClean="0"/>
              <a:t>Click to edit Master title style</a:t>
            </a:r>
            <a:endParaRPr kumimoji="0" lang="en-US"/>
          </a:p>
        </p:txBody>
      </p:sp>
      <p:sp>
        <p:nvSpPr>
          <p:cNvPr id="12" name="Text Placeholder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cxnSp>
        <p:nvCxnSpPr>
          <p:cNvPr id="10" name="Straight Connector 9"/>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98D0C393-CE73-422D-B5DD-8A59EFD524B4}" type="datetimeFigureOut">
              <a:rPr lang="en-US" smtClean="0"/>
              <a:pPr/>
              <a:t>12/31/2012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15E887E-8E84-458A-9BD5-6B697B9FD7D3}" type="slidenum">
              <a:rPr lang="en-US" smtClean="0"/>
              <a:pPr/>
              <a:t>‹#›</a:t>
            </a:fld>
            <a:endParaRPr lang="en-US"/>
          </a:p>
        </p:txBody>
      </p:sp>
      <p:sp>
        <p:nvSpPr>
          <p:cNvPr id="2" name="Title 1"/>
          <p:cNvSpPr>
            <a:spLocks noGrp="1"/>
          </p:cNvSpPr>
          <p:nvPr>
            <p:ph type="title"/>
          </p:nvPr>
        </p:nvSpPr>
        <p:spPr/>
        <p:txBody>
          <a:bodyPr/>
          <a:lstStyle/>
          <a:p>
            <a:r>
              <a:rPr kumimoji="0" lang="en-US" smtClean="0"/>
              <a:t>Click to edit Master title style</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8D0C393-CE73-422D-B5DD-8A59EFD524B4}" type="datetimeFigureOut">
              <a:rPr lang="en-US" smtClean="0"/>
              <a:pPr/>
              <a:t>12/31/2012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15E887E-8E84-458A-9BD5-6B697B9FD7D3}"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9" name="Content Placeholder 28"/>
          <p:cNvSpPr>
            <a:spLocks noGrp="1"/>
          </p:cNvSpPr>
          <p:nvPr>
            <p:ph sz="quarter" idx="1"/>
          </p:nvPr>
        </p:nvSpPr>
        <p:spPr>
          <a:xfrm>
            <a:off x="457200" y="457200"/>
            <a:ext cx="6248400" cy="5715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3" name="Text Placeholder 2"/>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31" name="Title 30"/>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en-US" smtClean="0"/>
              <a:t>Click to edit Master title style</a:t>
            </a:r>
            <a:endParaRPr kumimoji="0" lang="en-US"/>
          </a:p>
        </p:txBody>
      </p:sp>
      <p:sp>
        <p:nvSpPr>
          <p:cNvPr id="8" name="Date Placeholder 7"/>
          <p:cNvSpPr>
            <a:spLocks noGrp="1"/>
          </p:cNvSpPr>
          <p:nvPr>
            <p:ph type="dt" sz="half" idx="14"/>
          </p:nvPr>
        </p:nvSpPr>
        <p:spPr/>
        <p:txBody>
          <a:bodyPr/>
          <a:lstStyle/>
          <a:p>
            <a:fld id="{98D0C393-CE73-422D-B5DD-8A59EFD524B4}" type="datetimeFigureOut">
              <a:rPr lang="en-US" smtClean="0"/>
              <a:pPr/>
              <a:t>12/31/2012</a:t>
            </a:fld>
            <a:endParaRPr lang="en-US"/>
          </a:p>
        </p:txBody>
      </p:sp>
      <p:sp>
        <p:nvSpPr>
          <p:cNvPr id="9" name="Slide Number Placeholder 8"/>
          <p:cNvSpPr>
            <a:spLocks noGrp="1"/>
          </p:cNvSpPr>
          <p:nvPr>
            <p:ph type="sldNum" sz="quarter" idx="15"/>
          </p:nvPr>
        </p:nvSpPr>
        <p:spPr/>
        <p:txBody>
          <a:bodyPr/>
          <a:lstStyle/>
          <a:p>
            <a:fld id="{315E887E-8E84-458A-9BD5-6B697B9FD7D3}" type="slidenum">
              <a:rPr lang="en-US" smtClean="0"/>
              <a:pPr/>
              <a:t>‹#›</a:t>
            </a:fld>
            <a:endParaRPr lang="en-US"/>
          </a:p>
        </p:txBody>
      </p:sp>
      <p:sp>
        <p:nvSpPr>
          <p:cNvPr id="10" name="Footer Placeholder 9"/>
          <p:cNvSpPr>
            <a:spLocks noGrp="1"/>
          </p:cNvSpPr>
          <p:nvPr>
            <p:ph type="ftr" sz="quarter" idx="16"/>
          </p:nvPr>
        </p:nvSpPr>
        <p:spPr/>
        <p:txBody>
          <a:bodyPr/>
          <a:lstStyle/>
          <a:p>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en-US" smtClean="0"/>
              <a:t>Click icon to add picture</a:t>
            </a:r>
            <a:endParaRPr kumimoji="0" lang="en-US"/>
          </a:p>
        </p:txBody>
      </p:sp>
      <p:sp>
        <p:nvSpPr>
          <p:cNvPr id="4" name="Text Placeholder 3"/>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8" name="Date Placeholder 7"/>
          <p:cNvSpPr>
            <a:spLocks noGrp="1"/>
          </p:cNvSpPr>
          <p:nvPr>
            <p:ph type="dt" sz="half" idx="10"/>
          </p:nvPr>
        </p:nvSpPr>
        <p:spPr/>
        <p:txBody>
          <a:bodyPr/>
          <a:lstStyle/>
          <a:p>
            <a:fld id="{98D0C393-CE73-422D-B5DD-8A59EFD524B4}" type="datetimeFigureOut">
              <a:rPr lang="en-US" smtClean="0"/>
              <a:pPr/>
              <a:t>12/31/2012</a:t>
            </a:fld>
            <a:endParaRPr lang="en-US"/>
          </a:p>
        </p:txBody>
      </p:sp>
      <p:sp>
        <p:nvSpPr>
          <p:cNvPr id="9" name="Slide Number Placeholder 8"/>
          <p:cNvSpPr>
            <a:spLocks noGrp="1"/>
          </p:cNvSpPr>
          <p:nvPr>
            <p:ph type="sldNum" sz="quarter" idx="11"/>
          </p:nvPr>
        </p:nvSpPr>
        <p:spPr/>
        <p:txBody>
          <a:bodyPr/>
          <a:lstStyle/>
          <a:p>
            <a:fld id="{315E887E-8E84-458A-9BD5-6B697B9FD7D3}" type="slidenum">
              <a:rPr lang="en-US" smtClean="0"/>
              <a:pPr/>
              <a:t>‹#›</a:t>
            </a:fld>
            <a:endParaRPr lang="en-US"/>
          </a:p>
        </p:txBody>
      </p:sp>
      <p:sp>
        <p:nvSpPr>
          <p:cNvPr id="10" name="Footer Placeholder 9"/>
          <p:cNvSpPr>
            <a:spLocks noGrp="1"/>
          </p:cNvSpPr>
          <p:nvPr>
            <p:ph type="ftr" sz="quarter" idx="12"/>
          </p:nvPr>
        </p:nvSpPr>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Text Placeholder 8"/>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98D0C393-CE73-422D-B5DD-8A59EFD524B4}" type="datetimeFigureOut">
              <a:rPr lang="en-US" smtClean="0"/>
              <a:pPr/>
              <a:t>12/31/2012</a:t>
            </a:fld>
            <a:endParaRPr lang="en-US"/>
          </a:p>
        </p:txBody>
      </p:sp>
      <p:sp>
        <p:nvSpPr>
          <p:cNvPr id="10" name="Footer Placeholder 9"/>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en-US"/>
          </a:p>
        </p:txBody>
      </p:sp>
      <p:sp>
        <p:nvSpPr>
          <p:cNvPr id="22" name="Slide Number Placeholder 21"/>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315E887E-8E84-458A-9BD5-6B697B9FD7D3}" type="slidenum">
              <a:rPr lang="en-US" smtClean="0"/>
              <a:pPr/>
              <a:t>‹#›</a:t>
            </a:fld>
            <a:endParaRPr lang="en-US"/>
          </a:p>
        </p:txBody>
      </p:sp>
      <p:sp>
        <p:nvSpPr>
          <p:cNvPr id="5" name="Title Placeholder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en-US" smtClean="0"/>
              <a:t>Click to edit Master title style</a:t>
            </a:r>
            <a:endParaRPr kumimoji="0" lang="en-US"/>
          </a:p>
        </p:txBody>
      </p:sp>
    </p:spTree>
  </p:cSld>
  <p:clrMap bg1="dk1" tx1="lt1" bg2="dk2" tx2="lt2" accent1="accent1" accent2="accent2" accent3="accent3" accent4="accent4" accent5="accent5" accent6="accent6" hlink="hlink" folHlink="folHlink"/>
  <p:sldLayoutIdLst>
    <p:sldLayoutId id="2147484096" r:id="rId1"/>
    <p:sldLayoutId id="2147484097" r:id="rId2"/>
    <p:sldLayoutId id="2147484098" r:id="rId3"/>
    <p:sldLayoutId id="2147484099" r:id="rId4"/>
    <p:sldLayoutId id="2147484100" r:id="rId5"/>
    <p:sldLayoutId id="2147484101" r:id="rId6"/>
    <p:sldLayoutId id="2147484102" r:id="rId7"/>
    <p:sldLayoutId id="2147484103" r:id="rId8"/>
    <p:sldLayoutId id="2147484104" r:id="rId9"/>
    <p:sldLayoutId id="2147484105" r:id="rId10"/>
    <p:sldLayoutId id="2147484106" r:id="rId11"/>
  </p:sldLayoutIdLst>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US" dirty="0" smtClean="0">
                <a:effectLst>
                  <a:outerShdw blurRad="38100" dist="38100" dir="2700000" algn="tl">
                    <a:srgbClr val="000000">
                      <a:alpha val="43137"/>
                    </a:srgbClr>
                  </a:outerShdw>
                </a:effectLst>
              </a:rPr>
              <a:t>Through the Word of God</a:t>
            </a:r>
            <a:endParaRPr lang="en-US" dirty="0">
              <a:effectLst>
                <a:outerShdw blurRad="38100" dist="38100" dir="2700000" algn="tl">
                  <a:srgbClr val="000000">
                    <a:alpha val="43137"/>
                  </a:srgbClr>
                </a:outerShdw>
              </a:effectLst>
            </a:endParaRPr>
          </a:p>
        </p:txBody>
      </p:sp>
      <p:sp>
        <p:nvSpPr>
          <p:cNvPr id="2" name="Title 1"/>
          <p:cNvSpPr>
            <a:spLocks noGrp="1"/>
          </p:cNvSpPr>
          <p:nvPr>
            <p:ph type="ctrTitle"/>
          </p:nvPr>
        </p:nvSpPr>
        <p:spPr/>
        <p:txBody>
          <a:bodyPr/>
          <a:lstStyle/>
          <a:p>
            <a:r>
              <a:rPr lang="en-US" dirty="0" smtClean="0">
                <a:effectLst>
                  <a:outerShdw blurRad="38100" dist="38100" dir="2700000" algn="tl">
                    <a:srgbClr val="000000">
                      <a:alpha val="43137"/>
                    </a:srgbClr>
                  </a:outerShdw>
                </a:effectLst>
              </a:rPr>
              <a:t>Encountering Christ</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solidFill>
                  <a:schemeClr val="tx2"/>
                </a:solidFill>
                <a:effectLst>
                  <a:outerShdw blurRad="38100" dist="38100" dir="2700000" algn="tl">
                    <a:srgbClr val="000000">
                      <a:alpha val="43137"/>
                    </a:srgbClr>
                  </a:outerShdw>
                </a:effectLst>
              </a:rPr>
              <a:t>Encountering Christ</a:t>
            </a:r>
            <a:br>
              <a:rPr lang="en-US" b="1" dirty="0" smtClean="0">
                <a:solidFill>
                  <a:schemeClr val="tx2"/>
                </a:solidFill>
                <a:effectLst>
                  <a:outerShdw blurRad="38100" dist="38100" dir="2700000" algn="tl">
                    <a:srgbClr val="000000">
                      <a:alpha val="43137"/>
                    </a:srgbClr>
                  </a:outerShdw>
                </a:effectLst>
              </a:rPr>
            </a:br>
            <a:r>
              <a:rPr lang="en-US" b="1" dirty="0" smtClean="0">
                <a:solidFill>
                  <a:schemeClr val="tx2"/>
                </a:solidFill>
                <a:effectLst>
                  <a:outerShdw blurRad="38100" dist="38100" dir="2700000" algn="tl">
                    <a:srgbClr val="000000">
                      <a:alpha val="43137"/>
                    </a:srgbClr>
                  </a:outerShdw>
                </a:effectLst>
              </a:rPr>
              <a:t>through the Word of God</a:t>
            </a:r>
            <a:endParaRPr lang="en-US" b="1" dirty="0">
              <a:solidFill>
                <a:schemeClr val="tx2"/>
              </a:solidFill>
              <a:effectLst>
                <a:outerShdw blurRad="38100" dist="38100" dir="2700000" algn="tl">
                  <a:srgbClr val="000000">
                    <a:alpha val="43137"/>
                  </a:srgbClr>
                </a:outerShdw>
              </a:effectLst>
            </a:endParaRPr>
          </a:p>
        </p:txBody>
      </p:sp>
      <p:sp>
        <p:nvSpPr>
          <p:cNvPr id="5" name="Content Placeholder 4"/>
          <p:cNvSpPr>
            <a:spLocks noGrp="1"/>
          </p:cNvSpPr>
          <p:nvPr>
            <p:ph idx="1"/>
          </p:nvPr>
        </p:nvSpPr>
        <p:spPr/>
        <p:txBody>
          <a:bodyPr/>
          <a:lstStyle/>
          <a:p>
            <a:r>
              <a:rPr lang="en-US" dirty="0" smtClean="0">
                <a:effectLst>
                  <a:outerShdw blurRad="38100" dist="38100" dir="2700000" algn="tl">
                    <a:srgbClr val="000000">
                      <a:alpha val="43137"/>
                    </a:srgbClr>
                  </a:outerShdw>
                </a:effectLst>
              </a:rPr>
              <a:t>What must we do to come as a student of the Word of God?</a:t>
            </a:r>
          </a:p>
          <a:p>
            <a:r>
              <a:rPr lang="en-US" dirty="0" smtClean="0">
                <a:effectLst>
                  <a:outerShdw blurRad="38100" dist="38100" dir="2700000" algn="tl">
                    <a:srgbClr val="000000">
                      <a:alpha val="43137"/>
                    </a:srgbClr>
                  </a:outerShdw>
                </a:effectLst>
              </a:rPr>
              <a:t>We need to recognize the difference between reading and studying.</a:t>
            </a:r>
          </a:p>
          <a:p>
            <a:r>
              <a:rPr lang="en-US" dirty="0" smtClean="0">
                <a:effectLst>
                  <a:outerShdw blurRad="38100" dist="38100" dir="2700000" algn="tl">
                    <a:srgbClr val="000000">
                      <a:alpha val="43137"/>
                    </a:srgbClr>
                  </a:outerShdw>
                </a:effectLst>
              </a:rPr>
              <a:t>The problem is that when we just read a passage we often miss what is being said.</a:t>
            </a:r>
          </a:p>
          <a:p>
            <a:r>
              <a:rPr lang="en-US" dirty="0" smtClean="0">
                <a:effectLst>
                  <a:outerShdw blurRad="38100" dist="38100" dir="2700000" algn="tl">
                    <a:srgbClr val="000000">
                      <a:alpha val="43137"/>
                    </a:srgbClr>
                  </a:outerShdw>
                </a:effectLst>
              </a:rPr>
              <a:t>For example, here’s what you might have read from Isaiah 8:6-7:</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solidFill>
                  <a:schemeClr val="tx2"/>
                </a:solidFill>
                <a:effectLst>
                  <a:outerShdw blurRad="38100" dist="38100" dir="2700000" algn="tl">
                    <a:srgbClr val="000000">
                      <a:alpha val="43137"/>
                    </a:srgbClr>
                  </a:outerShdw>
                </a:effectLst>
              </a:rPr>
              <a:t>Encountering Christ</a:t>
            </a:r>
            <a:br>
              <a:rPr lang="en-US" b="1" dirty="0" smtClean="0">
                <a:solidFill>
                  <a:schemeClr val="tx2"/>
                </a:solidFill>
                <a:effectLst>
                  <a:outerShdw blurRad="38100" dist="38100" dir="2700000" algn="tl">
                    <a:srgbClr val="000000">
                      <a:alpha val="43137"/>
                    </a:srgbClr>
                  </a:outerShdw>
                </a:effectLst>
              </a:rPr>
            </a:br>
            <a:r>
              <a:rPr lang="en-US" b="1" dirty="0" smtClean="0">
                <a:solidFill>
                  <a:schemeClr val="tx2"/>
                </a:solidFill>
                <a:effectLst>
                  <a:outerShdw blurRad="38100" dist="38100" dir="2700000" algn="tl">
                    <a:srgbClr val="000000">
                      <a:alpha val="43137"/>
                    </a:srgbClr>
                  </a:outerShdw>
                </a:effectLst>
              </a:rPr>
              <a:t>through the Word of God</a:t>
            </a:r>
            <a:endParaRPr lang="en-US" b="1" dirty="0">
              <a:solidFill>
                <a:schemeClr val="tx2"/>
              </a:solidFill>
              <a:effectLst>
                <a:outerShdw blurRad="38100" dist="38100" dir="2700000" algn="tl">
                  <a:srgbClr val="000000">
                    <a:alpha val="43137"/>
                  </a:srgbClr>
                </a:outerShdw>
              </a:effectLst>
            </a:endParaRPr>
          </a:p>
        </p:txBody>
      </p:sp>
      <p:sp>
        <p:nvSpPr>
          <p:cNvPr id="5" name="Content Placeholder 4"/>
          <p:cNvSpPr>
            <a:spLocks noGrp="1"/>
          </p:cNvSpPr>
          <p:nvPr>
            <p:ph idx="1"/>
          </p:nvPr>
        </p:nvSpPr>
        <p:spPr>
          <a:xfrm>
            <a:off x="1371600" y="1524000"/>
            <a:ext cx="7543800" cy="4572000"/>
          </a:xfrm>
        </p:spPr>
        <p:txBody>
          <a:bodyPr>
            <a:normAutofit/>
          </a:bodyPr>
          <a:lstStyle/>
          <a:p>
            <a:r>
              <a:rPr lang="en-US" dirty="0" smtClean="0">
                <a:effectLst>
                  <a:outerShdw blurRad="38100" dist="38100" dir="2700000" algn="tl">
                    <a:srgbClr val="000000">
                      <a:alpha val="43137"/>
                    </a:srgbClr>
                  </a:outerShdw>
                </a:effectLst>
              </a:rPr>
              <a:t>“Because this people has rejected</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the gently flowing waters of </a:t>
            </a:r>
            <a:r>
              <a:rPr lang="en-US" dirty="0" err="1" smtClean="0">
                <a:effectLst>
                  <a:outerShdw blurRad="38100" dist="38100" dir="2700000" algn="tl">
                    <a:srgbClr val="000000">
                      <a:alpha val="43137"/>
                    </a:srgbClr>
                  </a:outerShdw>
                </a:effectLst>
              </a:rPr>
              <a:t>Shiloah</a:t>
            </a:r>
            <a:r>
              <a:rPr lang="en-US" dirty="0" smtClean="0">
                <a:effectLst>
                  <a:outerShdw blurRad="38100" dist="38100" dir="2700000" algn="tl">
                    <a:srgbClr val="000000">
                      <a:alpha val="43137"/>
                    </a:srgbClr>
                  </a:outerShdw>
                </a:effectLst>
              </a:rPr>
              <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and rejoices over </a:t>
            </a:r>
            <a:r>
              <a:rPr lang="en-US" dirty="0" err="1" smtClean="0">
                <a:effectLst>
                  <a:outerShdw blurRad="38100" dist="38100" dir="2700000" algn="tl">
                    <a:srgbClr val="000000">
                      <a:alpha val="43137"/>
                    </a:srgbClr>
                  </a:outerShdw>
                </a:effectLst>
              </a:rPr>
              <a:t>Rezin</a:t>
            </a:r>
            <a:r>
              <a:rPr lang="en-US" dirty="0" smtClean="0">
                <a:effectLst>
                  <a:outerShdw blurRad="38100" dist="38100" dir="2700000" algn="tl">
                    <a:srgbClr val="000000">
                      <a:alpha val="43137"/>
                    </a:srgbClr>
                  </a:outerShdw>
                </a:effectLst>
              </a:rPr>
              <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and the son of </a:t>
            </a:r>
            <a:r>
              <a:rPr lang="en-US" dirty="0" err="1" smtClean="0">
                <a:effectLst>
                  <a:outerShdw blurRad="38100" dist="38100" dir="2700000" algn="tl">
                    <a:srgbClr val="000000">
                      <a:alpha val="43137"/>
                    </a:srgbClr>
                  </a:outerShdw>
                </a:effectLst>
              </a:rPr>
              <a:t>Remaliah</a:t>
            </a:r>
            <a:r>
              <a:rPr lang="en-US" dirty="0" smtClean="0">
                <a:effectLst>
                  <a:outerShdw blurRad="38100" dist="38100" dir="2700000" algn="tl">
                    <a:srgbClr val="000000">
                      <a:alpha val="43137"/>
                    </a:srgbClr>
                  </a:outerShdw>
                </a:effectLst>
              </a:rPr>
              <a:t>,</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therefore the Lord is about to bring against them</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the mighty floodwaters of the River—</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the king of Assyria with all his pomp.</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It will overflow all its channels, </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run over all its banks… </a:t>
            </a:r>
          </a:p>
          <a:p>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solidFill>
                  <a:schemeClr val="tx2"/>
                </a:solidFill>
                <a:effectLst>
                  <a:outerShdw blurRad="38100" dist="38100" dir="2700000" algn="tl">
                    <a:srgbClr val="000000">
                      <a:alpha val="43137"/>
                    </a:srgbClr>
                  </a:outerShdw>
                </a:effectLst>
              </a:rPr>
              <a:t>Encountering Christ</a:t>
            </a:r>
            <a:br>
              <a:rPr lang="en-US" b="1" dirty="0" smtClean="0">
                <a:solidFill>
                  <a:schemeClr val="tx2"/>
                </a:solidFill>
                <a:effectLst>
                  <a:outerShdw blurRad="38100" dist="38100" dir="2700000" algn="tl">
                    <a:srgbClr val="000000">
                      <a:alpha val="43137"/>
                    </a:srgbClr>
                  </a:outerShdw>
                </a:effectLst>
              </a:rPr>
            </a:br>
            <a:r>
              <a:rPr lang="en-US" b="1" dirty="0" smtClean="0">
                <a:solidFill>
                  <a:schemeClr val="tx2"/>
                </a:solidFill>
                <a:effectLst>
                  <a:outerShdw blurRad="38100" dist="38100" dir="2700000" algn="tl">
                    <a:srgbClr val="000000">
                      <a:alpha val="43137"/>
                    </a:srgbClr>
                  </a:outerShdw>
                </a:effectLst>
              </a:rPr>
              <a:t>through the Word of God</a:t>
            </a:r>
            <a:endParaRPr lang="en-US" b="1" dirty="0">
              <a:solidFill>
                <a:schemeClr val="tx2"/>
              </a:solidFill>
              <a:effectLst>
                <a:outerShdw blurRad="38100" dist="38100" dir="2700000" algn="tl">
                  <a:srgbClr val="000000">
                    <a:alpha val="43137"/>
                  </a:srgbClr>
                </a:outerShdw>
              </a:effectLst>
            </a:endParaRPr>
          </a:p>
        </p:txBody>
      </p:sp>
      <p:sp>
        <p:nvSpPr>
          <p:cNvPr id="5" name="Content Placeholder 4"/>
          <p:cNvSpPr>
            <a:spLocks noGrp="1"/>
          </p:cNvSpPr>
          <p:nvPr>
            <p:ph idx="1"/>
          </p:nvPr>
        </p:nvSpPr>
        <p:spPr/>
        <p:txBody>
          <a:bodyPr/>
          <a:lstStyle/>
          <a:p>
            <a:r>
              <a:rPr lang="en-US" dirty="0" smtClean="0">
                <a:effectLst>
                  <a:outerShdw blurRad="38100" dist="38100" dir="2700000" algn="tl">
                    <a:srgbClr val="000000">
                      <a:alpha val="43137"/>
                    </a:srgbClr>
                  </a:outerShdw>
                </a:effectLst>
              </a:rPr>
              <a:t>But this is probably what you really read:</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solidFill>
                  <a:schemeClr val="tx2"/>
                </a:solidFill>
                <a:effectLst>
                  <a:outerShdw blurRad="38100" dist="38100" dir="2700000" algn="tl">
                    <a:srgbClr val="000000">
                      <a:alpha val="43137"/>
                    </a:srgbClr>
                  </a:outerShdw>
                </a:effectLst>
              </a:rPr>
              <a:t>Encountering Christ</a:t>
            </a:r>
            <a:br>
              <a:rPr lang="en-US" b="1" dirty="0" smtClean="0">
                <a:solidFill>
                  <a:schemeClr val="tx2"/>
                </a:solidFill>
                <a:effectLst>
                  <a:outerShdw blurRad="38100" dist="38100" dir="2700000" algn="tl">
                    <a:srgbClr val="000000">
                      <a:alpha val="43137"/>
                    </a:srgbClr>
                  </a:outerShdw>
                </a:effectLst>
              </a:rPr>
            </a:br>
            <a:r>
              <a:rPr lang="en-US" b="1" dirty="0" smtClean="0">
                <a:solidFill>
                  <a:schemeClr val="tx2"/>
                </a:solidFill>
                <a:effectLst>
                  <a:outerShdw blurRad="38100" dist="38100" dir="2700000" algn="tl">
                    <a:srgbClr val="000000">
                      <a:alpha val="43137"/>
                    </a:srgbClr>
                  </a:outerShdw>
                </a:effectLst>
              </a:rPr>
              <a:t>through the Word of God</a:t>
            </a:r>
            <a:endParaRPr lang="en-US" b="1" dirty="0">
              <a:solidFill>
                <a:schemeClr val="tx2"/>
              </a:solidFill>
              <a:effectLst>
                <a:outerShdw blurRad="38100" dist="38100" dir="2700000" algn="tl">
                  <a:srgbClr val="000000">
                    <a:alpha val="43137"/>
                  </a:srgbClr>
                </a:outerShdw>
              </a:effectLst>
            </a:endParaRPr>
          </a:p>
        </p:txBody>
      </p:sp>
      <p:sp>
        <p:nvSpPr>
          <p:cNvPr id="5" name="Content Placeholder 4"/>
          <p:cNvSpPr>
            <a:spLocks noGrp="1"/>
          </p:cNvSpPr>
          <p:nvPr>
            <p:ph idx="1"/>
          </p:nvPr>
        </p:nvSpPr>
        <p:spPr>
          <a:xfrm>
            <a:off x="1371600" y="1524000"/>
            <a:ext cx="7543800" cy="4572000"/>
          </a:xfrm>
        </p:spPr>
        <p:txBody>
          <a:bodyPr>
            <a:normAutofit/>
          </a:bodyPr>
          <a:lstStyle/>
          <a:p>
            <a:r>
              <a:rPr lang="en-US" dirty="0" smtClean="0">
                <a:effectLst>
                  <a:outerShdw blurRad="38100" dist="38100" dir="2700000" algn="tl">
                    <a:srgbClr val="000000">
                      <a:alpha val="43137"/>
                    </a:srgbClr>
                  </a:outerShdw>
                </a:effectLst>
              </a:rPr>
              <a:t>“Because this people has rejected</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the gently flowing waters of </a:t>
            </a:r>
            <a:r>
              <a:rPr lang="en-US" dirty="0" err="1" smtClean="0">
                <a:effectLst>
                  <a:outerShdw blurRad="38100" dist="38100" dir="2700000" algn="tl">
                    <a:srgbClr val="000000">
                      <a:alpha val="43137"/>
                    </a:srgbClr>
                  </a:outerShdw>
                </a:effectLst>
              </a:rPr>
              <a:t>Shiloah</a:t>
            </a:r>
            <a:r>
              <a:rPr lang="en-US" dirty="0" smtClean="0">
                <a:effectLst>
                  <a:outerShdw blurRad="38100" dist="38100" dir="2700000" algn="tl">
                    <a:srgbClr val="000000">
                      <a:alpha val="43137"/>
                    </a:srgbClr>
                  </a:outerShdw>
                </a:effectLst>
              </a:rPr>
              <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and rejoices over </a:t>
            </a:r>
            <a:r>
              <a:rPr lang="en-US" dirty="0" err="1" smtClean="0">
                <a:effectLst>
                  <a:outerShdw blurRad="38100" dist="38100" dir="2700000" algn="tl">
                    <a:srgbClr val="000000">
                      <a:alpha val="43137"/>
                    </a:srgbClr>
                  </a:outerShdw>
                </a:effectLst>
              </a:rPr>
              <a:t>Rezin</a:t>
            </a:r>
            <a:r>
              <a:rPr lang="en-US" dirty="0" smtClean="0">
                <a:effectLst>
                  <a:outerShdw blurRad="38100" dist="38100" dir="2700000" algn="tl">
                    <a:srgbClr val="000000">
                      <a:alpha val="43137"/>
                    </a:srgbClr>
                  </a:outerShdw>
                </a:effectLst>
              </a:rPr>
              <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and the son of </a:t>
            </a:r>
            <a:r>
              <a:rPr lang="en-US" dirty="0" err="1" smtClean="0">
                <a:effectLst>
                  <a:outerShdw blurRad="38100" dist="38100" dir="2700000" algn="tl">
                    <a:srgbClr val="000000">
                      <a:alpha val="43137"/>
                    </a:srgbClr>
                  </a:outerShdw>
                </a:effectLst>
              </a:rPr>
              <a:t>Remaliah</a:t>
            </a:r>
            <a:r>
              <a:rPr lang="en-US" dirty="0" smtClean="0">
                <a:effectLst>
                  <a:outerShdw blurRad="38100" dist="38100" dir="2700000" algn="tl">
                    <a:srgbClr val="000000">
                      <a:alpha val="43137"/>
                    </a:srgbClr>
                  </a:outerShdw>
                </a:effectLst>
              </a:rPr>
              <a:t>,</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therefore the Lord is about to bring against them</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the mighty floodwaters of the River—</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the king of Assyria with all his pomp.</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It will overflow all its channels, </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run over all its banks… </a:t>
            </a:r>
          </a:p>
          <a:p>
            <a:endParaRPr lang="en-US" dirty="0"/>
          </a:p>
        </p:txBody>
      </p:sp>
      <p:sp>
        <p:nvSpPr>
          <p:cNvPr id="7" name="Rectangle 6"/>
          <p:cNvSpPr/>
          <p:nvPr/>
        </p:nvSpPr>
        <p:spPr>
          <a:xfrm>
            <a:off x="5715000" y="1981200"/>
            <a:ext cx="1143000" cy="381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4114800" y="2362200"/>
            <a:ext cx="990600" cy="381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3810000" y="2819400"/>
            <a:ext cx="1371600" cy="381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3276600" y="3581400"/>
            <a:ext cx="1828800" cy="381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6019800" y="3581400"/>
            <a:ext cx="838200" cy="381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3276600" y="3962400"/>
            <a:ext cx="1143000" cy="381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solidFill>
                  <a:schemeClr val="tx2"/>
                </a:solidFill>
                <a:effectLst>
                  <a:outerShdw blurRad="38100" dist="38100" dir="2700000" algn="tl">
                    <a:srgbClr val="000000">
                      <a:alpha val="43137"/>
                    </a:srgbClr>
                  </a:outerShdw>
                </a:effectLst>
              </a:rPr>
              <a:t>Encountering Christ</a:t>
            </a:r>
            <a:br>
              <a:rPr lang="en-US" b="1" dirty="0" smtClean="0">
                <a:solidFill>
                  <a:schemeClr val="tx2"/>
                </a:solidFill>
                <a:effectLst>
                  <a:outerShdw blurRad="38100" dist="38100" dir="2700000" algn="tl">
                    <a:srgbClr val="000000">
                      <a:alpha val="43137"/>
                    </a:srgbClr>
                  </a:outerShdw>
                </a:effectLst>
              </a:rPr>
            </a:br>
            <a:r>
              <a:rPr lang="en-US" b="1" dirty="0" smtClean="0">
                <a:solidFill>
                  <a:schemeClr val="tx2"/>
                </a:solidFill>
                <a:effectLst>
                  <a:outerShdw blurRad="38100" dist="38100" dir="2700000" algn="tl">
                    <a:srgbClr val="000000">
                      <a:alpha val="43137"/>
                    </a:srgbClr>
                  </a:outerShdw>
                </a:effectLst>
              </a:rPr>
              <a:t>through the Word of God</a:t>
            </a:r>
            <a:endParaRPr lang="en-US" b="1" dirty="0">
              <a:solidFill>
                <a:schemeClr val="tx2"/>
              </a:solidFill>
              <a:effectLst>
                <a:outerShdw blurRad="38100" dist="38100" dir="2700000" algn="tl">
                  <a:srgbClr val="000000">
                    <a:alpha val="43137"/>
                  </a:srgbClr>
                </a:outerShdw>
              </a:effectLst>
            </a:endParaRPr>
          </a:p>
        </p:txBody>
      </p:sp>
      <p:sp>
        <p:nvSpPr>
          <p:cNvPr id="5" name="Content Placeholder 4"/>
          <p:cNvSpPr>
            <a:spLocks noGrp="1"/>
          </p:cNvSpPr>
          <p:nvPr>
            <p:ph idx="1"/>
          </p:nvPr>
        </p:nvSpPr>
        <p:spPr/>
        <p:txBody>
          <a:bodyPr/>
          <a:lstStyle/>
          <a:p>
            <a:r>
              <a:rPr lang="en-US" dirty="0" smtClean="0">
                <a:effectLst>
                  <a:outerShdw blurRad="38100" dist="38100" dir="2700000" algn="tl">
                    <a:srgbClr val="000000">
                      <a:alpha val="43137"/>
                    </a:srgbClr>
                  </a:outerShdw>
                </a:effectLst>
              </a:rPr>
              <a:t>So, what must we do to come as a student of the Word of God?</a:t>
            </a:r>
          </a:p>
          <a:p>
            <a:r>
              <a:rPr lang="en-US" i="1" dirty="0" smtClean="0">
                <a:effectLst>
                  <a:outerShdw blurRad="38100" dist="38100" dir="2700000" algn="tl">
                    <a:srgbClr val="000000">
                      <a:alpha val="43137"/>
                    </a:srgbClr>
                  </a:outerShdw>
                </a:effectLst>
              </a:rPr>
              <a:t>Esteem the Bible as God’s own Word.</a:t>
            </a:r>
          </a:p>
          <a:p>
            <a:r>
              <a:rPr lang="en-US" dirty="0" smtClean="0">
                <a:effectLst>
                  <a:outerShdw blurRad="38100" dist="38100" dir="2700000" algn="tl">
                    <a:srgbClr val="000000">
                      <a:alpha val="43137"/>
                    </a:srgbClr>
                  </a:outerShdw>
                </a:effectLst>
              </a:rPr>
              <a:t>Augustine put it simply, “What Scripture says, God says.”</a:t>
            </a:r>
          </a:p>
          <a:p>
            <a:r>
              <a:rPr lang="en-US" dirty="0" smtClean="0">
                <a:effectLst>
                  <a:outerShdw blurRad="38100" dist="38100" dir="2700000" algn="tl">
                    <a:srgbClr val="000000">
                      <a:alpha val="43137"/>
                    </a:srgbClr>
                  </a:outerShdw>
                </a:effectLst>
              </a:rPr>
              <a:t>The Bible is creative and powerful and can judge the “thoughts and attitudes of the heart” (He. 4:12).  </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solidFill>
                  <a:schemeClr val="tx2"/>
                </a:solidFill>
                <a:effectLst>
                  <a:outerShdw blurRad="38100" dist="38100" dir="2700000" algn="tl">
                    <a:srgbClr val="000000">
                      <a:alpha val="43137"/>
                    </a:srgbClr>
                  </a:outerShdw>
                </a:effectLst>
              </a:rPr>
              <a:t>Encountering Christ</a:t>
            </a:r>
            <a:br>
              <a:rPr lang="en-US" b="1" dirty="0" smtClean="0">
                <a:solidFill>
                  <a:schemeClr val="tx2"/>
                </a:solidFill>
                <a:effectLst>
                  <a:outerShdw blurRad="38100" dist="38100" dir="2700000" algn="tl">
                    <a:srgbClr val="000000">
                      <a:alpha val="43137"/>
                    </a:srgbClr>
                  </a:outerShdw>
                </a:effectLst>
              </a:rPr>
            </a:br>
            <a:r>
              <a:rPr lang="en-US" b="1" dirty="0" smtClean="0">
                <a:solidFill>
                  <a:schemeClr val="tx2"/>
                </a:solidFill>
                <a:effectLst>
                  <a:outerShdw blurRad="38100" dist="38100" dir="2700000" algn="tl">
                    <a:srgbClr val="000000">
                      <a:alpha val="43137"/>
                    </a:srgbClr>
                  </a:outerShdw>
                </a:effectLst>
              </a:rPr>
              <a:t>through the Word of God</a:t>
            </a:r>
            <a:endParaRPr lang="en-US" b="1" dirty="0">
              <a:solidFill>
                <a:schemeClr val="tx2"/>
              </a:solidFill>
              <a:effectLst>
                <a:outerShdw blurRad="38100" dist="38100" dir="2700000" algn="tl">
                  <a:srgbClr val="000000">
                    <a:alpha val="43137"/>
                  </a:srgbClr>
                </a:outerShdw>
              </a:effectLst>
            </a:endParaRPr>
          </a:p>
        </p:txBody>
      </p:sp>
      <p:sp>
        <p:nvSpPr>
          <p:cNvPr id="5" name="Content Placeholder 4"/>
          <p:cNvSpPr>
            <a:spLocks noGrp="1"/>
          </p:cNvSpPr>
          <p:nvPr>
            <p:ph idx="1"/>
          </p:nvPr>
        </p:nvSpPr>
        <p:spPr/>
        <p:txBody>
          <a:bodyPr/>
          <a:lstStyle/>
          <a:p>
            <a:r>
              <a:rPr lang="en-US" dirty="0" smtClean="0">
                <a:effectLst>
                  <a:outerShdw blurRad="38100" dist="38100" dir="2700000" algn="tl">
                    <a:srgbClr val="000000">
                      <a:alpha val="43137"/>
                    </a:srgbClr>
                  </a:outerShdw>
                </a:effectLst>
              </a:rPr>
              <a:t>It is full of the breath and revelation of God (2 Tim. 3:16) and is therefore of immeasurable value for spiritual growth.</a:t>
            </a:r>
          </a:p>
          <a:p>
            <a:r>
              <a:rPr lang="en-US" dirty="0" smtClean="0">
                <a:effectLst>
                  <a:outerShdw blurRad="38100" dist="38100" dir="2700000" algn="tl">
                    <a:srgbClr val="000000">
                      <a:alpha val="43137"/>
                    </a:srgbClr>
                  </a:outerShdw>
                </a:effectLst>
              </a:rPr>
              <a:t>As you study, start and end with the Bible.  One of my teachers once told me tongue-in-cheek, “the Bible sheds a lot of light on the commentaries.”</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solidFill>
                  <a:schemeClr val="tx2"/>
                </a:solidFill>
                <a:effectLst>
                  <a:outerShdw blurRad="38100" dist="38100" dir="2700000" algn="tl">
                    <a:srgbClr val="000000">
                      <a:alpha val="43137"/>
                    </a:srgbClr>
                  </a:outerShdw>
                </a:effectLst>
              </a:rPr>
              <a:t>Encountering Christ</a:t>
            </a:r>
            <a:br>
              <a:rPr lang="en-US" b="1" dirty="0" smtClean="0">
                <a:solidFill>
                  <a:schemeClr val="tx2"/>
                </a:solidFill>
                <a:effectLst>
                  <a:outerShdw blurRad="38100" dist="38100" dir="2700000" algn="tl">
                    <a:srgbClr val="000000">
                      <a:alpha val="43137"/>
                    </a:srgbClr>
                  </a:outerShdw>
                </a:effectLst>
              </a:rPr>
            </a:br>
            <a:r>
              <a:rPr lang="en-US" b="1" dirty="0" smtClean="0">
                <a:solidFill>
                  <a:schemeClr val="tx2"/>
                </a:solidFill>
                <a:effectLst>
                  <a:outerShdw blurRad="38100" dist="38100" dir="2700000" algn="tl">
                    <a:srgbClr val="000000">
                      <a:alpha val="43137"/>
                    </a:srgbClr>
                  </a:outerShdw>
                </a:effectLst>
              </a:rPr>
              <a:t>through the Word of God</a:t>
            </a:r>
            <a:endParaRPr lang="en-US" b="1" dirty="0">
              <a:solidFill>
                <a:schemeClr val="tx2"/>
              </a:solidFill>
              <a:effectLst>
                <a:outerShdw blurRad="38100" dist="38100" dir="2700000" algn="tl">
                  <a:srgbClr val="000000">
                    <a:alpha val="43137"/>
                  </a:srgbClr>
                </a:outerShdw>
              </a:effectLst>
            </a:endParaRPr>
          </a:p>
        </p:txBody>
      </p:sp>
      <p:sp>
        <p:nvSpPr>
          <p:cNvPr id="5" name="Content Placeholder 4"/>
          <p:cNvSpPr>
            <a:spLocks noGrp="1"/>
          </p:cNvSpPr>
          <p:nvPr>
            <p:ph idx="1"/>
          </p:nvPr>
        </p:nvSpPr>
        <p:spPr/>
        <p:txBody>
          <a:bodyPr/>
          <a:lstStyle/>
          <a:p>
            <a:r>
              <a:rPr lang="en-US" dirty="0" smtClean="0">
                <a:effectLst>
                  <a:outerShdw blurRad="38100" dist="38100" dir="2700000" algn="tl">
                    <a:srgbClr val="000000">
                      <a:alpha val="43137"/>
                    </a:srgbClr>
                  </a:outerShdw>
                </a:effectLst>
              </a:rPr>
              <a:t>Reference books are extremely helpful, but they are meant to assist us only; they all have their limitations.  The Bible alone is God-breathed.</a:t>
            </a:r>
          </a:p>
          <a:p>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solidFill>
                  <a:schemeClr val="tx2"/>
                </a:solidFill>
                <a:effectLst>
                  <a:outerShdw blurRad="38100" dist="38100" dir="2700000" algn="tl">
                    <a:srgbClr val="000000">
                      <a:alpha val="43137"/>
                    </a:srgbClr>
                  </a:outerShdw>
                </a:effectLst>
              </a:rPr>
              <a:t>Encountering Christ</a:t>
            </a:r>
            <a:br>
              <a:rPr lang="en-US" b="1" dirty="0" smtClean="0">
                <a:solidFill>
                  <a:schemeClr val="tx2"/>
                </a:solidFill>
                <a:effectLst>
                  <a:outerShdw blurRad="38100" dist="38100" dir="2700000" algn="tl">
                    <a:srgbClr val="000000">
                      <a:alpha val="43137"/>
                    </a:srgbClr>
                  </a:outerShdw>
                </a:effectLst>
              </a:rPr>
            </a:br>
            <a:r>
              <a:rPr lang="en-US" b="1" dirty="0" smtClean="0">
                <a:solidFill>
                  <a:schemeClr val="tx2"/>
                </a:solidFill>
                <a:effectLst>
                  <a:outerShdw blurRad="38100" dist="38100" dir="2700000" algn="tl">
                    <a:srgbClr val="000000">
                      <a:alpha val="43137"/>
                    </a:srgbClr>
                  </a:outerShdw>
                </a:effectLst>
              </a:rPr>
              <a:t>through the Word of God</a:t>
            </a:r>
            <a:endParaRPr lang="en-US" b="1" dirty="0">
              <a:solidFill>
                <a:schemeClr val="tx2"/>
              </a:solidFill>
              <a:effectLst>
                <a:outerShdw blurRad="38100" dist="38100" dir="2700000" algn="tl">
                  <a:srgbClr val="000000">
                    <a:alpha val="43137"/>
                  </a:srgbClr>
                </a:outerShdw>
              </a:effectLst>
            </a:endParaRPr>
          </a:p>
        </p:txBody>
      </p:sp>
      <p:sp>
        <p:nvSpPr>
          <p:cNvPr id="5" name="Content Placeholder 4"/>
          <p:cNvSpPr>
            <a:spLocks noGrp="1"/>
          </p:cNvSpPr>
          <p:nvPr>
            <p:ph idx="1"/>
          </p:nvPr>
        </p:nvSpPr>
        <p:spPr/>
        <p:txBody>
          <a:bodyPr/>
          <a:lstStyle/>
          <a:p>
            <a:r>
              <a:rPr lang="en-US" i="1" dirty="0" smtClean="0">
                <a:effectLst>
                  <a:outerShdw blurRad="38100" dist="38100" dir="2700000" algn="tl">
                    <a:srgbClr val="000000">
                      <a:alpha val="43137"/>
                    </a:srgbClr>
                  </a:outerShdw>
                </a:effectLst>
              </a:rPr>
              <a:t>Keep in mind that the goal of study is application </a:t>
            </a:r>
            <a:br>
              <a:rPr lang="en-US" i="1" dirty="0" smtClean="0">
                <a:effectLst>
                  <a:outerShdw blurRad="38100" dist="38100" dir="2700000" algn="tl">
                    <a:srgbClr val="000000">
                      <a:alpha val="43137"/>
                    </a:srgbClr>
                  </a:outerShdw>
                </a:effectLst>
              </a:rPr>
            </a:br>
            <a:r>
              <a:rPr lang="en-US" i="1" dirty="0" smtClean="0">
                <a:effectLst>
                  <a:outerShdw blurRad="38100" dist="38100" dir="2700000" algn="tl">
                    <a:srgbClr val="000000">
                      <a:alpha val="43137"/>
                    </a:srgbClr>
                  </a:outerShdw>
                </a:effectLst>
              </a:rPr>
              <a:t>(</a:t>
            </a:r>
            <a:r>
              <a:rPr lang="en-US" i="1" dirty="0" err="1" smtClean="0">
                <a:effectLst>
                  <a:outerShdw blurRad="38100" dist="38100" dir="2700000" algn="tl">
                    <a:srgbClr val="000000">
                      <a:alpha val="43137"/>
                    </a:srgbClr>
                  </a:outerShdw>
                </a:effectLst>
              </a:rPr>
              <a:t>Ja</a:t>
            </a:r>
            <a:r>
              <a:rPr lang="en-US" i="1" dirty="0" smtClean="0">
                <a:effectLst>
                  <a:outerShdw blurRad="38100" dist="38100" dir="2700000" algn="tl">
                    <a:srgbClr val="000000">
                      <a:alpha val="43137"/>
                    </a:srgbClr>
                  </a:outerShdw>
                </a:effectLst>
              </a:rPr>
              <a:t>. 1:22-25).</a:t>
            </a:r>
          </a:p>
          <a:p>
            <a:r>
              <a:rPr lang="en-US" dirty="0" smtClean="0">
                <a:effectLst>
                  <a:outerShdw blurRad="38100" dist="38100" dir="2700000" algn="tl">
                    <a:srgbClr val="000000">
                      <a:alpha val="43137"/>
                    </a:srgbClr>
                  </a:outerShdw>
                </a:effectLst>
              </a:rPr>
              <a:t>Our goal is not to make intellectual snobs or highbrow debaters, but to apply the Word of God to our lives to conform us into the image of Christ (2 Cor. 3:18).</a:t>
            </a:r>
          </a:p>
          <a:p>
            <a:r>
              <a:rPr lang="en-US" dirty="0" smtClean="0">
                <a:effectLst>
                  <a:outerShdw blurRad="38100" dist="38100" dir="2700000" algn="tl">
                    <a:srgbClr val="000000">
                      <a:alpha val="43137"/>
                    </a:srgbClr>
                  </a:outerShdw>
                </a:effectLst>
              </a:rPr>
              <a:t>This makes the task of </a:t>
            </a:r>
            <a:r>
              <a:rPr lang="en-US" i="1" dirty="0" smtClean="0">
                <a:effectLst>
                  <a:outerShdw blurRad="38100" dist="38100" dir="2700000" algn="tl">
                    <a:srgbClr val="000000">
                      <a:alpha val="43137"/>
                    </a:srgbClr>
                  </a:outerShdw>
                </a:effectLst>
              </a:rPr>
              <a:t>correctly</a:t>
            </a:r>
            <a:r>
              <a:rPr lang="en-US" dirty="0" smtClean="0">
                <a:effectLst>
                  <a:outerShdw blurRad="38100" dist="38100" dir="2700000" algn="tl">
                    <a:srgbClr val="000000">
                      <a:alpha val="43137"/>
                    </a:srgbClr>
                  </a:outerShdw>
                </a:effectLst>
              </a:rPr>
              <a:t> understanding the Bible all the more important (2 Tim. 2:15).</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solidFill>
                  <a:schemeClr val="tx2"/>
                </a:solidFill>
                <a:effectLst>
                  <a:outerShdw blurRad="38100" dist="38100" dir="2700000" algn="tl">
                    <a:srgbClr val="000000">
                      <a:alpha val="43137"/>
                    </a:srgbClr>
                  </a:outerShdw>
                </a:effectLst>
              </a:rPr>
              <a:t>Encountering Christ</a:t>
            </a:r>
            <a:br>
              <a:rPr lang="en-US" b="1" dirty="0" smtClean="0">
                <a:solidFill>
                  <a:schemeClr val="tx2"/>
                </a:solidFill>
                <a:effectLst>
                  <a:outerShdw blurRad="38100" dist="38100" dir="2700000" algn="tl">
                    <a:srgbClr val="000000">
                      <a:alpha val="43137"/>
                    </a:srgbClr>
                  </a:outerShdw>
                </a:effectLst>
              </a:rPr>
            </a:br>
            <a:r>
              <a:rPr lang="en-US" b="1" dirty="0" smtClean="0">
                <a:solidFill>
                  <a:schemeClr val="tx2"/>
                </a:solidFill>
                <a:effectLst>
                  <a:outerShdw blurRad="38100" dist="38100" dir="2700000" algn="tl">
                    <a:srgbClr val="000000">
                      <a:alpha val="43137"/>
                    </a:srgbClr>
                  </a:outerShdw>
                </a:effectLst>
              </a:rPr>
              <a:t>through the Word of God</a:t>
            </a:r>
            <a:endParaRPr lang="en-US" b="1" dirty="0">
              <a:solidFill>
                <a:schemeClr val="tx2"/>
              </a:solidFill>
              <a:effectLst>
                <a:outerShdw blurRad="38100" dist="38100" dir="2700000" algn="tl">
                  <a:srgbClr val="000000">
                    <a:alpha val="43137"/>
                  </a:srgbClr>
                </a:outerShdw>
              </a:effectLst>
            </a:endParaRPr>
          </a:p>
        </p:txBody>
      </p:sp>
      <p:sp>
        <p:nvSpPr>
          <p:cNvPr id="5" name="Content Placeholder 4"/>
          <p:cNvSpPr>
            <a:spLocks noGrp="1"/>
          </p:cNvSpPr>
          <p:nvPr>
            <p:ph idx="1"/>
          </p:nvPr>
        </p:nvSpPr>
        <p:spPr/>
        <p:txBody>
          <a:bodyPr/>
          <a:lstStyle/>
          <a:p>
            <a:r>
              <a:rPr lang="en-US" i="1" dirty="0" smtClean="0">
                <a:effectLst>
                  <a:outerShdw blurRad="38100" dist="38100" dir="2700000" algn="tl">
                    <a:srgbClr val="000000">
                      <a:alpha val="43137"/>
                    </a:srgbClr>
                  </a:outerShdw>
                </a:effectLst>
              </a:rPr>
              <a:t>Learn to glean principles from Scripture.  </a:t>
            </a:r>
            <a:r>
              <a:rPr lang="en-US" dirty="0" smtClean="0">
                <a:effectLst>
                  <a:outerShdw blurRad="38100" dist="38100" dir="2700000" algn="tl">
                    <a:srgbClr val="000000">
                      <a:alpha val="43137"/>
                    </a:srgbClr>
                  </a:outerShdw>
                </a:effectLst>
              </a:rPr>
              <a:t>(See 2 Tim. 3:16-17.)</a:t>
            </a:r>
          </a:p>
          <a:p>
            <a:r>
              <a:rPr lang="en-US" dirty="0" smtClean="0">
                <a:effectLst>
                  <a:outerShdw blurRad="38100" dist="38100" dir="2700000" algn="tl">
                    <a:srgbClr val="000000">
                      <a:alpha val="43137"/>
                    </a:srgbClr>
                  </a:outerShdw>
                </a:effectLst>
              </a:rPr>
              <a:t>Although there exists a gap between the history, culture, language, and geography of the Bible and our modern world, the Bible contains timeless truths, or principles, that bridge the gap between the “then and now.”</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solidFill>
                  <a:schemeClr val="tx2"/>
                </a:solidFill>
                <a:effectLst>
                  <a:outerShdw blurRad="38100" dist="38100" dir="2700000" algn="tl">
                    <a:srgbClr val="000000">
                      <a:alpha val="43137"/>
                    </a:srgbClr>
                  </a:outerShdw>
                </a:effectLst>
              </a:rPr>
              <a:t>Encountering Christ</a:t>
            </a:r>
            <a:br>
              <a:rPr lang="en-US" b="1" dirty="0" smtClean="0">
                <a:solidFill>
                  <a:schemeClr val="tx2"/>
                </a:solidFill>
                <a:effectLst>
                  <a:outerShdw blurRad="38100" dist="38100" dir="2700000" algn="tl">
                    <a:srgbClr val="000000">
                      <a:alpha val="43137"/>
                    </a:srgbClr>
                  </a:outerShdw>
                </a:effectLst>
              </a:rPr>
            </a:br>
            <a:r>
              <a:rPr lang="en-US" b="1" dirty="0" smtClean="0">
                <a:solidFill>
                  <a:schemeClr val="tx2"/>
                </a:solidFill>
                <a:effectLst>
                  <a:outerShdw blurRad="38100" dist="38100" dir="2700000" algn="tl">
                    <a:srgbClr val="000000">
                      <a:alpha val="43137"/>
                    </a:srgbClr>
                  </a:outerShdw>
                </a:effectLst>
              </a:rPr>
              <a:t>through the Word of God</a:t>
            </a:r>
            <a:endParaRPr lang="en-US" b="1" dirty="0">
              <a:solidFill>
                <a:schemeClr val="tx2"/>
              </a:solidFill>
              <a:effectLst>
                <a:outerShdw blurRad="38100" dist="38100" dir="2700000" algn="tl">
                  <a:srgbClr val="000000">
                    <a:alpha val="43137"/>
                  </a:srgbClr>
                </a:outerShdw>
              </a:effectLst>
            </a:endParaRPr>
          </a:p>
        </p:txBody>
      </p:sp>
      <p:sp>
        <p:nvSpPr>
          <p:cNvPr id="5" name="Content Placeholder 4"/>
          <p:cNvSpPr>
            <a:spLocks noGrp="1"/>
          </p:cNvSpPr>
          <p:nvPr>
            <p:ph idx="1"/>
          </p:nvPr>
        </p:nvSpPr>
        <p:spPr/>
        <p:txBody>
          <a:bodyPr/>
          <a:lstStyle/>
          <a:p>
            <a:r>
              <a:rPr lang="en-US" dirty="0" smtClean="0">
                <a:effectLst>
                  <a:outerShdw blurRad="38100" dist="38100" dir="2700000" algn="tl">
                    <a:srgbClr val="000000">
                      <a:alpha val="43137"/>
                    </a:srgbClr>
                  </a:outerShdw>
                </a:effectLst>
              </a:rPr>
              <a:t>These principles make the Bible relevant to our present culture.  (For example, see Ro. 14:13-15:1.)</a:t>
            </a:r>
          </a:p>
          <a:p>
            <a:r>
              <a:rPr lang="en-US" dirty="0" smtClean="0">
                <a:effectLst>
                  <a:outerShdw blurRad="38100" dist="38100" dir="2700000" algn="tl">
                    <a:srgbClr val="000000">
                      <a:alpha val="43137"/>
                    </a:srgbClr>
                  </a:outerShdw>
                </a:effectLst>
              </a:rPr>
              <a:t>As you study, find a way to bridge the ancient to the modern.  Decide what is culturally conditioned, and what remains universal. </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solidFill>
                  <a:schemeClr val="tx2"/>
                </a:solidFill>
                <a:effectLst>
                  <a:outerShdw blurRad="38100" dist="38100" dir="2700000" algn="tl">
                    <a:srgbClr val="000000">
                      <a:alpha val="43137"/>
                    </a:srgbClr>
                  </a:outerShdw>
                </a:effectLst>
              </a:rPr>
              <a:t>Encountering Christ</a:t>
            </a:r>
            <a:br>
              <a:rPr lang="en-US" b="1" dirty="0" smtClean="0">
                <a:solidFill>
                  <a:schemeClr val="tx2"/>
                </a:solidFill>
                <a:effectLst>
                  <a:outerShdw blurRad="38100" dist="38100" dir="2700000" algn="tl">
                    <a:srgbClr val="000000">
                      <a:alpha val="43137"/>
                    </a:srgbClr>
                  </a:outerShdw>
                </a:effectLst>
              </a:rPr>
            </a:br>
            <a:r>
              <a:rPr lang="en-US" b="1" dirty="0" smtClean="0">
                <a:solidFill>
                  <a:schemeClr val="tx2"/>
                </a:solidFill>
                <a:effectLst>
                  <a:outerShdw blurRad="38100" dist="38100" dir="2700000" algn="tl">
                    <a:srgbClr val="000000">
                      <a:alpha val="43137"/>
                    </a:srgbClr>
                  </a:outerShdw>
                </a:effectLst>
              </a:rPr>
              <a:t>through the Word of God</a:t>
            </a:r>
            <a:endParaRPr lang="en-US" b="1" dirty="0">
              <a:solidFill>
                <a:schemeClr val="tx2"/>
              </a:solidFill>
              <a:effectLst>
                <a:outerShdw blurRad="38100" dist="38100" dir="2700000" algn="tl">
                  <a:srgbClr val="000000">
                    <a:alpha val="43137"/>
                  </a:srgbClr>
                </a:outerShdw>
              </a:effectLst>
            </a:endParaRPr>
          </a:p>
        </p:txBody>
      </p:sp>
      <p:sp>
        <p:nvSpPr>
          <p:cNvPr id="5" name="Content Placeholder 4"/>
          <p:cNvSpPr>
            <a:spLocks noGrp="1"/>
          </p:cNvSpPr>
          <p:nvPr>
            <p:ph idx="1"/>
          </p:nvPr>
        </p:nvSpPr>
        <p:spPr/>
        <p:txBody>
          <a:bodyPr/>
          <a:lstStyle/>
          <a:p>
            <a:r>
              <a:rPr lang="en-US" dirty="0" smtClean="0">
                <a:effectLst>
                  <a:outerShdw blurRad="38100" dist="38100" dir="2700000" algn="tl">
                    <a:srgbClr val="000000">
                      <a:alpha val="43137"/>
                    </a:srgbClr>
                  </a:outerShdw>
                </a:effectLst>
              </a:rPr>
              <a:t>“What he says goes. His powerful Word is sharp as a surgeon’s scalpel, cutting through everything, whether doubt or defense, laying us open to listen and obey. Nothing and no one is impervious to God’s Word. We can’t get away from it—no matter what</a:t>
            </a:r>
            <a:r>
              <a:rPr lang="en-US" smtClean="0">
                <a:effectLst>
                  <a:outerShdw blurRad="38100" dist="38100" dir="2700000" algn="tl">
                    <a:srgbClr val="000000">
                      <a:alpha val="43137"/>
                    </a:srgbClr>
                  </a:outerShdw>
                </a:effectLst>
              </a:rPr>
              <a:t>.” </a:t>
            </a:r>
            <a:br>
              <a:rPr lang="en-US" smtClean="0">
                <a:effectLst>
                  <a:outerShdw blurRad="38100" dist="38100" dir="2700000" algn="tl">
                    <a:srgbClr val="000000">
                      <a:alpha val="43137"/>
                    </a:srgbClr>
                  </a:outerShdw>
                </a:effectLst>
              </a:rPr>
            </a:br>
            <a:r>
              <a:rPr lang="en-US" smtClean="0">
                <a:effectLst>
                  <a:outerShdw blurRad="38100" dist="38100" dir="2700000" algn="tl">
                    <a:srgbClr val="000000">
                      <a:alpha val="43137"/>
                    </a:srgbClr>
                  </a:outerShdw>
                </a:effectLst>
              </a:rPr>
              <a:t>(Hebrews 4:12-13 </a:t>
            </a:r>
            <a:r>
              <a:rPr lang="en-US" dirty="0" smtClean="0">
                <a:effectLst>
                  <a:outerShdw blurRad="38100" dist="38100" dir="2700000" algn="tl">
                    <a:srgbClr val="000000">
                      <a:alpha val="43137"/>
                    </a:srgbClr>
                  </a:outerShdw>
                </a:effectLst>
              </a:rPr>
              <a:t>– </a:t>
            </a:r>
            <a:r>
              <a:rPr lang="en-US" i="1" dirty="0" smtClean="0">
                <a:effectLst>
                  <a:outerShdw blurRad="38100" dist="38100" dir="2700000" algn="tl">
                    <a:srgbClr val="000000">
                      <a:alpha val="43137"/>
                    </a:srgbClr>
                  </a:outerShdw>
                </a:effectLst>
              </a:rPr>
              <a:t>Message</a:t>
            </a:r>
            <a:r>
              <a:rPr lang="en-US" dirty="0" smtClean="0">
                <a:effectLst>
                  <a:outerShdw blurRad="38100" dist="38100" dir="2700000" algn="tl">
                    <a:srgbClr val="000000">
                      <a:alpha val="43137"/>
                    </a:srgbClr>
                  </a:outerShdw>
                </a:effectLst>
              </a:rPr>
              <a:t>)</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solidFill>
                  <a:schemeClr val="tx2"/>
                </a:solidFill>
                <a:effectLst>
                  <a:outerShdw blurRad="38100" dist="38100" dir="2700000" algn="tl">
                    <a:srgbClr val="000000">
                      <a:alpha val="43137"/>
                    </a:srgbClr>
                  </a:outerShdw>
                </a:effectLst>
              </a:rPr>
              <a:t>Encountering Christ</a:t>
            </a:r>
            <a:br>
              <a:rPr lang="en-US" b="1" dirty="0" smtClean="0">
                <a:solidFill>
                  <a:schemeClr val="tx2"/>
                </a:solidFill>
                <a:effectLst>
                  <a:outerShdw blurRad="38100" dist="38100" dir="2700000" algn="tl">
                    <a:srgbClr val="000000">
                      <a:alpha val="43137"/>
                    </a:srgbClr>
                  </a:outerShdw>
                </a:effectLst>
              </a:rPr>
            </a:br>
            <a:r>
              <a:rPr lang="en-US" b="1" dirty="0" smtClean="0">
                <a:solidFill>
                  <a:schemeClr val="tx2"/>
                </a:solidFill>
                <a:effectLst>
                  <a:outerShdw blurRad="38100" dist="38100" dir="2700000" algn="tl">
                    <a:srgbClr val="000000">
                      <a:alpha val="43137"/>
                    </a:srgbClr>
                  </a:outerShdw>
                </a:effectLst>
              </a:rPr>
              <a:t>through the Word of God</a:t>
            </a:r>
            <a:endParaRPr lang="en-US" b="1" dirty="0">
              <a:solidFill>
                <a:schemeClr val="tx2"/>
              </a:solidFill>
              <a:effectLst>
                <a:outerShdw blurRad="38100" dist="38100" dir="2700000" algn="tl">
                  <a:srgbClr val="000000">
                    <a:alpha val="43137"/>
                  </a:srgbClr>
                </a:outerShdw>
              </a:effectLst>
            </a:endParaRPr>
          </a:p>
        </p:txBody>
      </p:sp>
      <p:sp>
        <p:nvSpPr>
          <p:cNvPr id="5" name="Content Placeholder 4"/>
          <p:cNvSpPr>
            <a:spLocks noGrp="1"/>
          </p:cNvSpPr>
          <p:nvPr>
            <p:ph idx="1"/>
          </p:nvPr>
        </p:nvSpPr>
        <p:spPr/>
        <p:txBody>
          <a:bodyPr/>
          <a:lstStyle/>
          <a:p>
            <a:pPr lvl="0"/>
            <a:r>
              <a:rPr lang="en-US" i="1" dirty="0" smtClean="0">
                <a:effectLst>
                  <a:outerShdw blurRad="38100" dist="38100" dir="2700000" algn="tl">
                    <a:srgbClr val="000000">
                      <a:alpha val="43137"/>
                    </a:srgbClr>
                  </a:outerShdw>
                </a:effectLst>
              </a:rPr>
              <a:t>What else can I do to aid my Bible studies?</a:t>
            </a:r>
          </a:p>
          <a:p>
            <a:pPr lvl="0"/>
            <a:r>
              <a:rPr lang="en-US" dirty="0" smtClean="0">
                <a:effectLst>
                  <a:outerShdw blurRad="38100" dist="38100" dir="2700000" algn="tl">
                    <a:srgbClr val="000000">
                      <a:alpha val="43137"/>
                    </a:srgbClr>
                  </a:outerShdw>
                </a:effectLst>
              </a:rPr>
              <a:t>Find a quiet, private place for study and maintain a consistent time for study.</a:t>
            </a:r>
          </a:p>
          <a:p>
            <a:pPr lvl="0"/>
            <a:r>
              <a:rPr lang="en-US" dirty="0" smtClean="0">
                <a:effectLst>
                  <a:outerShdw blurRad="38100" dist="38100" dir="2700000" algn="tl">
                    <a:srgbClr val="000000">
                      <a:alpha val="43137"/>
                    </a:srgbClr>
                  </a:outerShdw>
                </a:effectLst>
              </a:rPr>
              <a:t>Develop a personal Bible study library.</a:t>
            </a:r>
          </a:p>
          <a:p>
            <a:pPr lvl="0"/>
            <a:r>
              <a:rPr lang="en-US" dirty="0" smtClean="0">
                <a:effectLst>
                  <a:outerShdw blurRad="38100" dist="38100" dir="2700000" algn="tl">
                    <a:srgbClr val="000000">
                      <a:alpha val="43137"/>
                    </a:srgbClr>
                  </a:outerShdw>
                </a:effectLst>
              </a:rPr>
              <a:t>Learn to do different kinds of studies—topical studies, character studies, geographical studies, word studies and typological studies.</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solidFill>
                  <a:schemeClr val="tx2"/>
                </a:solidFill>
                <a:effectLst>
                  <a:outerShdw blurRad="38100" dist="38100" dir="2700000" algn="tl">
                    <a:srgbClr val="000000">
                      <a:alpha val="43137"/>
                    </a:srgbClr>
                  </a:outerShdw>
                </a:effectLst>
              </a:rPr>
              <a:t>Encountering Christ</a:t>
            </a:r>
            <a:br>
              <a:rPr lang="en-US" b="1" dirty="0" smtClean="0">
                <a:solidFill>
                  <a:schemeClr val="tx2"/>
                </a:solidFill>
                <a:effectLst>
                  <a:outerShdw blurRad="38100" dist="38100" dir="2700000" algn="tl">
                    <a:srgbClr val="000000">
                      <a:alpha val="43137"/>
                    </a:srgbClr>
                  </a:outerShdw>
                </a:effectLst>
              </a:rPr>
            </a:br>
            <a:r>
              <a:rPr lang="en-US" b="1" dirty="0" smtClean="0">
                <a:solidFill>
                  <a:schemeClr val="tx2"/>
                </a:solidFill>
                <a:effectLst>
                  <a:outerShdw blurRad="38100" dist="38100" dir="2700000" algn="tl">
                    <a:srgbClr val="000000">
                      <a:alpha val="43137"/>
                    </a:srgbClr>
                  </a:outerShdw>
                </a:effectLst>
              </a:rPr>
              <a:t>through the Word of God</a:t>
            </a:r>
            <a:endParaRPr lang="en-US" b="1" dirty="0">
              <a:solidFill>
                <a:schemeClr val="tx2"/>
              </a:solidFill>
              <a:effectLst>
                <a:outerShdw blurRad="38100" dist="38100" dir="2700000" algn="tl">
                  <a:srgbClr val="000000">
                    <a:alpha val="43137"/>
                  </a:srgbClr>
                </a:outerShdw>
              </a:effectLst>
            </a:endParaRPr>
          </a:p>
        </p:txBody>
      </p:sp>
      <p:sp>
        <p:nvSpPr>
          <p:cNvPr id="5" name="Content Placeholder 4"/>
          <p:cNvSpPr>
            <a:spLocks noGrp="1"/>
          </p:cNvSpPr>
          <p:nvPr>
            <p:ph idx="1"/>
          </p:nvPr>
        </p:nvSpPr>
        <p:spPr/>
        <p:txBody>
          <a:bodyPr/>
          <a:lstStyle/>
          <a:p>
            <a:r>
              <a:rPr lang="en-US" dirty="0" smtClean="0">
                <a:effectLst>
                  <a:outerShdw blurRad="38100" dist="38100" dir="2700000" algn="tl">
                    <a:srgbClr val="000000">
                      <a:alpha val="43137"/>
                    </a:srgbClr>
                  </a:outerShdw>
                </a:effectLst>
              </a:rPr>
              <a:t>It’s imperative that we comprehend what we are reading!  And a little work pays rich dividends in personal transformation.</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solidFill>
                  <a:schemeClr val="tx2"/>
                </a:solidFill>
                <a:effectLst>
                  <a:outerShdw blurRad="38100" dist="38100" dir="2700000" algn="tl">
                    <a:srgbClr val="000000">
                      <a:alpha val="43137"/>
                    </a:srgbClr>
                  </a:outerShdw>
                </a:effectLst>
              </a:rPr>
              <a:t>Encountering Christ</a:t>
            </a:r>
            <a:br>
              <a:rPr lang="en-US" b="1" dirty="0" smtClean="0">
                <a:solidFill>
                  <a:schemeClr val="tx2"/>
                </a:solidFill>
                <a:effectLst>
                  <a:outerShdw blurRad="38100" dist="38100" dir="2700000" algn="tl">
                    <a:srgbClr val="000000">
                      <a:alpha val="43137"/>
                    </a:srgbClr>
                  </a:outerShdw>
                </a:effectLst>
              </a:rPr>
            </a:br>
            <a:r>
              <a:rPr lang="en-US" b="1" dirty="0" smtClean="0">
                <a:solidFill>
                  <a:schemeClr val="tx2"/>
                </a:solidFill>
                <a:effectLst>
                  <a:outerShdw blurRad="38100" dist="38100" dir="2700000" algn="tl">
                    <a:srgbClr val="000000">
                      <a:alpha val="43137"/>
                    </a:srgbClr>
                  </a:outerShdw>
                </a:effectLst>
              </a:rPr>
              <a:t>through the Word of God</a:t>
            </a:r>
            <a:endParaRPr lang="en-US" b="1" dirty="0">
              <a:solidFill>
                <a:schemeClr val="tx2"/>
              </a:solidFill>
              <a:effectLst>
                <a:outerShdw blurRad="38100" dist="38100" dir="2700000" algn="tl">
                  <a:srgbClr val="000000">
                    <a:alpha val="43137"/>
                  </a:srgbClr>
                </a:outerShdw>
              </a:effectLst>
            </a:endParaRPr>
          </a:p>
        </p:txBody>
      </p:sp>
      <p:sp>
        <p:nvSpPr>
          <p:cNvPr id="5" name="Content Placeholder 4"/>
          <p:cNvSpPr>
            <a:spLocks noGrp="1"/>
          </p:cNvSpPr>
          <p:nvPr>
            <p:ph idx="1"/>
          </p:nvPr>
        </p:nvSpPr>
        <p:spPr/>
        <p:txBody>
          <a:bodyPr/>
          <a:lstStyle/>
          <a:p>
            <a:r>
              <a:rPr lang="en-US" dirty="0" smtClean="0">
                <a:effectLst>
                  <a:outerShdw blurRad="38100" dist="38100" dir="2700000" algn="tl">
                    <a:srgbClr val="000000">
                      <a:alpha val="43137"/>
                    </a:srgbClr>
                  </a:outerShdw>
                </a:effectLst>
              </a:rPr>
              <a:t>What must we do to come to the Bible as a lover?</a:t>
            </a:r>
          </a:p>
          <a:p>
            <a:r>
              <a:rPr lang="en-US" dirty="0" smtClean="0">
                <a:effectLst>
                  <a:outerShdw blurRad="38100" dist="38100" dir="2700000" algn="tl">
                    <a:srgbClr val="000000">
                      <a:alpha val="43137"/>
                    </a:srgbClr>
                  </a:outerShdw>
                </a:effectLst>
              </a:rPr>
              <a:t>Coming to the Bible as a lover means that we come with open hearts—that we aren’t just students of the Word, but that we desire an encounter with Christ—to come “face to face with the living God.”</a:t>
            </a:r>
          </a:p>
          <a:p>
            <a:r>
              <a:rPr lang="en-US" dirty="0" smtClean="0">
                <a:effectLst>
                  <a:outerShdw blurRad="38100" dist="38100" dir="2700000" algn="tl">
                    <a:srgbClr val="000000">
                      <a:alpha val="43137"/>
                    </a:srgbClr>
                  </a:outerShdw>
                </a:effectLst>
              </a:rPr>
              <a:t>Like God’s burning bush before Moses, the Word burns, but it will not be consumed.  </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solidFill>
                  <a:schemeClr val="tx2"/>
                </a:solidFill>
                <a:effectLst>
                  <a:outerShdw blurRad="38100" dist="38100" dir="2700000" algn="tl">
                    <a:srgbClr val="000000">
                      <a:alpha val="43137"/>
                    </a:srgbClr>
                  </a:outerShdw>
                </a:effectLst>
              </a:rPr>
              <a:t>Encountering Christ</a:t>
            </a:r>
            <a:br>
              <a:rPr lang="en-US" b="1" dirty="0" smtClean="0">
                <a:solidFill>
                  <a:schemeClr val="tx2"/>
                </a:solidFill>
                <a:effectLst>
                  <a:outerShdw blurRad="38100" dist="38100" dir="2700000" algn="tl">
                    <a:srgbClr val="000000">
                      <a:alpha val="43137"/>
                    </a:srgbClr>
                  </a:outerShdw>
                </a:effectLst>
              </a:rPr>
            </a:br>
            <a:r>
              <a:rPr lang="en-US" b="1" dirty="0" smtClean="0">
                <a:solidFill>
                  <a:schemeClr val="tx2"/>
                </a:solidFill>
                <a:effectLst>
                  <a:outerShdw blurRad="38100" dist="38100" dir="2700000" algn="tl">
                    <a:srgbClr val="000000">
                      <a:alpha val="43137"/>
                    </a:srgbClr>
                  </a:outerShdw>
                </a:effectLst>
              </a:rPr>
              <a:t>through the Word of God</a:t>
            </a:r>
            <a:endParaRPr lang="en-US" b="1" dirty="0">
              <a:solidFill>
                <a:schemeClr val="tx2"/>
              </a:solidFill>
              <a:effectLst>
                <a:outerShdw blurRad="38100" dist="38100" dir="2700000" algn="tl">
                  <a:srgbClr val="000000">
                    <a:alpha val="43137"/>
                  </a:srgbClr>
                </a:outerShdw>
              </a:effectLst>
            </a:endParaRPr>
          </a:p>
        </p:txBody>
      </p:sp>
      <p:sp>
        <p:nvSpPr>
          <p:cNvPr id="5" name="Content Placeholder 4"/>
          <p:cNvSpPr>
            <a:spLocks noGrp="1"/>
          </p:cNvSpPr>
          <p:nvPr>
            <p:ph idx="1"/>
          </p:nvPr>
        </p:nvSpPr>
        <p:spPr/>
        <p:txBody>
          <a:bodyPr/>
          <a:lstStyle/>
          <a:p>
            <a:r>
              <a:rPr lang="en-US" dirty="0" smtClean="0">
                <a:effectLst>
                  <a:outerShdw blurRad="38100" dist="38100" dir="2700000" algn="tl">
                    <a:srgbClr val="000000">
                      <a:alpha val="43137"/>
                    </a:srgbClr>
                  </a:outerShdw>
                </a:effectLst>
              </a:rPr>
              <a:t>And despite all our tendencies to systematize the Bible into theological categories, it will not be tamed.</a:t>
            </a:r>
          </a:p>
          <a:p>
            <a:r>
              <a:rPr lang="en-US" dirty="0" smtClean="0">
                <a:effectLst>
                  <a:outerShdw blurRad="38100" dist="38100" dir="2700000" algn="tl">
                    <a:srgbClr val="000000">
                      <a:alpha val="43137"/>
                    </a:srgbClr>
                  </a:outerShdw>
                </a:effectLst>
              </a:rPr>
              <a:t>Many of us “in the Western church have perfected the art of clinically dissecting it.  In studies and classes, books and sermons, we have discovered how to lay Scripture on the laboratory table and slice texts into tiny constituent  atoms, teasing out layer upon layer of meaning as we work.”</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solidFill>
                  <a:schemeClr val="tx2"/>
                </a:solidFill>
                <a:effectLst>
                  <a:outerShdw blurRad="38100" dist="38100" dir="2700000" algn="tl">
                    <a:srgbClr val="000000">
                      <a:alpha val="43137"/>
                    </a:srgbClr>
                  </a:outerShdw>
                </a:effectLst>
              </a:rPr>
              <a:t>Encountering Christ</a:t>
            </a:r>
            <a:br>
              <a:rPr lang="en-US" b="1" dirty="0" smtClean="0">
                <a:solidFill>
                  <a:schemeClr val="tx2"/>
                </a:solidFill>
                <a:effectLst>
                  <a:outerShdw blurRad="38100" dist="38100" dir="2700000" algn="tl">
                    <a:srgbClr val="000000">
                      <a:alpha val="43137"/>
                    </a:srgbClr>
                  </a:outerShdw>
                </a:effectLst>
              </a:rPr>
            </a:br>
            <a:r>
              <a:rPr lang="en-US" b="1" dirty="0" smtClean="0">
                <a:solidFill>
                  <a:schemeClr val="tx2"/>
                </a:solidFill>
                <a:effectLst>
                  <a:outerShdw blurRad="38100" dist="38100" dir="2700000" algn="tl">
                    <a:srgbClr val="000000">
                      <a:alpha val="43137"/>
                    </a:srgbClr>
                  </a:outerShdw>
                </a:effectLst>
              </a:rPr>
              <a:t>through the Word of God</a:t>
            </a:r>
            <a:endParaRPr lang="en-US" b="1" dirty="0">
              <a:solidFill>
                <a:schemeClr val="tx2"/>
              </a:solidFill>
              <a:effectLst>
                <a:outerShdw blurRad="38100" dist="38100" dir="2700000" algn="tl">
                  <a:srgbClr val="000000">
                    <a:alpha val="43137"/>
                  </a:srgbClr>
                </a:outerShdw>
              </a:effectLst>
            </a:endParaRPr>
          </a:p>
        </p:txBody>
      </p:sp>
      <p:sp>
        <p:nvSpPr>
          <p:cNvPr id="5" name="Content Placeholder 4"/>
          <p:cNvSpPr>
            <a:spLocks noGrp="1"/>
          </p:cNvSpPr>
          <p:nvPr>
            <p:ph idx="1"/>
          </p:nvPr>
        </p:nvSpPr>
        <p:spPr/>
        <p:txBody>
          <a:bodyPr/>
          <a:lstStyle/>
          <a:p>
            <a:r>
              <a:rPr lang="en-US" dirty="0" smtClean="0">
                <a:effectLst>
                  <a:outerShdw blurRad="38100" dist="38100" dir="2700000" algn="tl">
                    <a:srgbClr val="000000">
                      <a:alpha val="43137"/>
                    </a:srgbClr>
                  </a:outerShdw>
                </a:effectLst>
              </a:rPr>
              <a:t>“But at some point such scholarship becomes not merely exhaustive, but exhausting.  The life and soul of the book being studied is crushed under the weight of commentary.</a:t>
            </a:r>
          </a:p>
          <a:p>
            <a:r>
              <a:rPr lang="en-US" dirty="0" smtClean="0">
                <a:effectLst>
                  <a:outerShdw blurRad="38100" dist="38100" dir="2700000" algn="tl">
                    <a:srgbClr val="000000">
                      <a:alpha val="43137"/>
                    </a:srgbClr>
                  </a:outerShdw>
                </a:effectLst>
              </a:rPr>
              <a:t>“There is, however, another way: the way of the lover.  A lover does not despise academic study of Scripture; after all, who would not want to discover secrets that help them know their beloved more intimately?</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solidFill>
                  <a:schemeClr val="tx2"/>
                </a:solidFill>
                <a:effectLst>
                  <a:outerShdw blurRad="38100" dist="38100" dir="2700000" algn="tl">
                    <a:srgbClr val="000000">
                      <a:alpha val="43137"/>
                    </a:srgbClr>
                  </a:outerShdw>
                </a:effectLst>
              </a:rPr>
              <a:t>Encountering Christ</a:t>
            </a:r>
            <a:br>
              <a:rPr lang="en-US" b="1" dirty="0" smtClean="0">
                <a:solidFill>
                  <a:schemeClr val="tx2"/>
                </a:solidFill>
                <a:effectLst>
                  <a:outerShdw blurRad="38100" dist="38100" dir="2700000" algn="tl">
                    <a:srgbClr val="000000">
                      <a:alpha val="43137"/>
                    </a:srgbClr>
                  </a:outerShdw>
                </a:effectLst>
              </a:rPr>
            </a:br>
            <a:r>
              <a:rPr lang="en-US" b="1" dirty="0" smtClean="0">
                <a:solidFill>
                  <a:schemeClr val="tx2"/>
                </a:solidFill>
                <a:effectLst>
                  <a:outerShdw blurRad="38100" dist="38100" dir="2700000" algn="tl">
                    <a:srgbClr val="000000">
                      <a:alpha val="43137"/>
                    </a:srgbClr>
                  </a:outerShdw>
                </a:effectLst>
              </a:rPr>
              <a:t>through the Word of God</a:t>
            </a:r>
            <a:endParaRPr lang="en-US" b="1" dirty="0">
              <a:solidFill>
                <a:schemeClr val="tx2"/>
              </a:solidFill>
              <a:effectLst>
                <a:outerShdw blurRad="38100" dist="38100" dir="2700000" algn="tl">
                  <a:srgbClr val="000000">
                    <a:alpha val="43137"/>
                  </a:srgbClr>
                </a:outerShdw>
              </a:effectLst>
            </a:endParaRPr>
          </a:p>
        </p:txBody>
      </p:sp>
      <p:sp>
        <p:nvSpPr>
          <p:cNvPr id="5" name="Content Placeholder 4"/>
          <p:cNvSpPr>
            <a:spLocks noGrp="1"/>
          </p:cNvSpPr>
          <p:nvPr>
            <p:ph idx="1"/>
          </p:nvPr>
        </p:nvSpPr>
        <p:spPr/>
        <p:txBody>
          <a:bodyPr/>
          <a:lstStyle/>
          <a:p>
            <a:r>
              <a:rPr lang="en-US" dirty="0" smtClean="0">
                <a:effectLst>
                  <a:outerShdw blurRad="38100" dist="38100" dir="2700000" algn="tl">
                    <a:srgbClr val="000000">
                      <a:alpha val="43137"/>
                    </a:srgbClr>
                  </a:outerShdw>
                </a:effectLst>
              </a:rPr>
              <a:t>“No, good scholarship is precious to the lover.  But for the lover, study can never be an end in itself; rather than rejecting study, a lover seeks to go beyond it…We come to be kissed by Christ.” (Webb 62-63).</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2" descr="http://1.bp.blogspot.com/_YG1cQM11CPo/TC4UE-3Nl9I/AAAAAAAAADA/sWF8zIVwUBI/s320/Brokenwomankissingjesussfeet.jpg"/>
          <p:cNvPicPr>
            <a:picLocks noChangeAspect="1" noChangeArrowheads="1"/>
          </p:cNvPicPr>
          <p:nvPr/>
        </p:nvPicPr>
        <p:blipFill>
          <a:blip r:embed="rId2" cstate="print"/>
          <a:srcRect/>
          <a:stretch>
            <a:fillRect/>
          </a:stretch>
        </p:blipFill>
        <p:spPr bwMode="auto">
          <a:xfrm>
            <a:off x="2667000" y="1295400"/>
            <a:ext cx="3905250" cy="3967736"/>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solidFill>
                  <a:schemeClr val="tx2"/>
                </a:solidFill>
                <a:effectLst>
                  <a:outerShdw blurRad="38100" dist="38100" dir="2700000" algn="tl">
                    <a:srgbClr val="000000">
                      <a:alpha val="43137"/>
                    </a:srgbClr>
                  </a:outerShdw>
                </a:effectLst>
              </a:rPr>
              <a:t>Encountering Christ</a:t>
            </a:r>
            <a:br>
              <a:rPr lang="en-US" b="1" dirty="0" smtClean="0">
                <a:solidFill>
                  <a:schemeClr val="tx2"/>
                </a:solidFill>
                <a:effectLst>
                  <a:outerShdw blurRad="38100" dist="38100" dir="2700000" algn="tl">
                    <a:srgbClr val="000000">
                      <a:alpha val="43137"/>
                    </a:srgbClr>
                  </a:outerShdw>
                </a:effectLst>
              </a:rPr>
            </a:br>
            <a:r>
              <a:rPr lang="en-US" b="1" dirty="0" smtClean="0">
                <a:solidFill>
                  <a:schemeClr val="tx2"/>
                </a:solidFill>
                <a:effectLst>
                  <a:outerShdw blurRad="38100" dist="38100" dir="2700000" algn="tl">
                    <a:srgbClr val="000000">
                      <a:alpha val="43137"/>
                    </a:srgbClr>
                  </a:outerShdw>
                </a:effectLst>
              </a:rPr>
              <a:t>through the Word of God</a:t>
            </a:r>
            <a:endParaRPr lang="en-US" b="1" dirty="0">
              <a:solidFill>
                <a:schemeClr val="tx2"/>
              </a:solidFill>
              <a:effectLst>
                <a:outerShdw blurRad="38100" dist="38100" dir="2700000" algn="tl">
                  <a:srgbClr val="000000">
                    <a:alpha val="43137"/>
                  </a:srgbClr>
                </a:outerShdw>
              </a:effectLst>
            </a:endParaRPr>
          </a:p>
        </p:txBody>
      </p:sp>
      <p:sp>
        <p:nvSpPr>
          <p:cNvPr id="5" name="Content Placeholder 4"/>
          <p:cNvSpPr>
            <a:spLocks noGrp="1"/>
          </p:cNvSpPr>
          <p:nvPr>
            <p:ph idx="1"/>
          </p:nvPr>
        </p:nvSpPr>
        <p:spPr/>
        <p:txBody>
          <a:bodyPr/>
          <a:lstStyle/>
          <a:p>
            <a:r>
              <a:rPr lang="en-US" dirty="0" smtClean="0">
                <a:effectLst>
                  <a:outerShdw blurRad="38100" dist="38100" dir="2700000" algn="tl">
                    <a:srgbClr val="000000">
                      <a:alpha val="43137"/>
                    </a:srgbClr>
                  </a:outerShdw>
                </a:effectLst>
              </a:rPr>
              <a:t>So, what must we do to come to the Bible as a lover?</a:t>
            </a:r>
          </a:p>
          <a:p>
            <a:r>
              <a:rPr lang="en-US" i="1" dirty="0" smtClean="0">
                <a:effectLst>
                  <a:outerShdw blurRad="38100" dist="38100" dir="2700000" algn="tl">
                    <a:srgbClr val="000000">
                      <a:alpha val="43137"/>
                    </a:srgbClr>
                  </a:outerShdw>
                </a:effectLst>
              </a:rPr>
              <a:t>Pray the Scriptures. </a:t>
            </a:r>
            <a:r>
              <a:rPr lang="en-US" dirty="0" smtClean="0">
                <a:effectLst>
                  <a:outerShdw blurRad="38100" dist="38100" dir="2700000" algn="tl">
                    <a:srgbClr val="000000">
                      <a:alpha val="43137"/>
                    </a:srgbClr>
                  </a:outerShdw>
                </a:effectLst>
              </a:rPr>
              <a:t> Example: Eph. 1:17-23; Song 4:16</a:t>
            </a:r>
          </a:p>
          <a:p>
            <a:r>
              <a:rPr lang="en-US" i="1" dirty="0" smtClean="0">
                <a:effectLst>
                  <a:outerShdw blurRad="38100" dist="38100" dir="2700000" algn="tl">
                    <a:srgbClr val="000000">
                      <a:alpha val="43137"/>
                    </a:srgbClr>
                  </a:outerShdw>
                </a:effectLst>
              </a:rPr>
              <a:t>Read the passage several times and use your imagination to picture the scenes and place yourself in the situation</a:t>
            </a:r>
            <a:r>
              <a:rPr lang="en-US" dirty="0" smtClean="0">
                <a:effectLst>
                  <a:outerShdw blurRad="38100" dist="38100" dir="2700000" algn="tl">
                    <a:srgbClr val="000000">
                      <a:alpha val="43137"/>
                    </a:srgbClr>
                  </a:outerShdw>
                </a:effectLst>
              </a:rPr>
              <a:t>—let it become autobiographical.  Example: Luke 5:1-10; 9:18-20</a:t>
            </a:r>
          </a:p>
          <a:p>
            <a:endParaRPr lang="en-US" dirty="0" smtClean="0">
              <a:effectLst>
                <a:outerShdw blurRad="38100" dist="38100" dir="2700000" algn="tl">
                  <a:srgbClr val="000000">
                    <a:alpha val="43137"/>
                  </a:srgbClr>
                </a:outerShdw>
              </a:effectLst>
            </a:endParaRP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solidFill>
                  <a:schemeClr val="tx2"/>
                </a:solidFill>
                <a:effectLst>
                  <a:outerShdw blurRad="38100" dist="38100" dir="2700000" algn="tl">
                    <a:srgbClr val="000000">
                      <a:alpha val="43137"/>
                    </a:srgbClr>
                  </a:outerShdw>
                </a:effectLst>
              </a:rPr>
              <a:t>Encountering Christ</a:t>
            </a:r>
            <a:br>
              <a:rPr lang="en-US" b="1" dirty="0" smtClean="0">
                <a:solidFill>
                  <a:schemeClr val="tx2"/>
                </a:solidFill>
                <a:effectLst>
                  <a:outerShdw blurRad="38100" dist="38100" dir="2700000" algn="tl">
                    <a:srgbClr val="000000">
                      <a:alpha val="43137"/>
                    </a:srgbClr>
                  </a:outerShdw>
                </a:effectLst>
              </a:rPr>
            </a:br>
            <a:r>
              <a:rPr lang="en-US" b="1" dirty="0" smtClean="0">
                <a:solidFill>
                  <a:schemeClr val="tx2"/>
                </a:solidFill>
                <a:effectLst>
                  <a:outerShdw blurRad="38100" dist="38100" dir="2700000" algn="tl">
                    <a:srgbClr val="000000">
                      <a:alpha val="43137"/>
                    </a:srgbClr>
                  </a:outerShdw>
                </a:effectLst>
              </a:rPr>
              <a:t>through the Word of God</a:t>
            </a:r>
            <a:endParaRPr lang="en-US" b="1" dirty="0">
              <a:solidFill>
                <a:schemeClr val="tx2"/>
              </a:solidFill>
              <a:effectLst>
                <a:outerShdw blurRad="38100" dist="38100" dir="2700000" algn="tl">
                  <a:srgbClr val="000000">
                    <a:alpha val="43137"/>
                  </a:srgbClr>
                </a:outerShdw>
              </a:effectLst>
            </a:endParaRPr>
          </a:p>
        </p:txBody>
      </p:sp>
      <p:sp>
        <p:nvSpPr>
          <p:cNvPr id="5" name="Content Placeholder 4"/>
          <p:cNvSpPr>
            <a:spLocks noGrp="1"/>
          </p:cNvSpPr>
          <p:nvPr>
            <p:ph idx="1"/>
          </p:nvPr>
        </p:nvSpPr>
        <p:spPr/>
        <p:txBody>
          <a:bodyPr/>
          <a:lstStyle/>
          <a:p>
            <a:r>
              <a:rPr lang="en-US" i="1" dirty="0" smtClean="0">
                <a:effectLst>
                  <a:outerShdw blurRad="38100" dist="38100" dir="2700000" algn="tl">
                    <a:srgbClr val="000000">
                      <a:alpha val="43137"/>
                    </a:srgbClr>
                  </a:outerShdw>
                </a:effectLst>
              </a:rPr>
              <a:t>Meditate on the passage </a:t>
            </a:r>
            <a:r>
              <a:rPr lang="en-US" dirty="0" smtClean="0">
                <a:effectLst>
                  <a:outerShdw blurRad="38100" dist="38100" dir="2700000" algn="tl">
                    <a:srgbClr val="000000">
                      <a:alpha val="43137"/>
                    </a:srgbClr>
                  </a:outerShdw>
                </a:effectLst>
              </a:rPr>
              <a:t>and open “your heart and mind to the possibility of his presence becoming real as you read” (Chris Webb 44).</a:t>
            </a:r>
          </a:p>
          <a:p>
            <a:r>
              <a:rPr lang="en-US" dirty="0" smtClean="0">
                <a:effectLst>
                  <a:outerShdw blurRad="38100" dist="38100" dir="2700000" algn="tl">
                    <a:srgbClr val="000000">
                      <a:alpha val="43137"/>
                    </a:srgbClr>
                  </a:outerShdw>
                </a:effectLst>
              </a:rPr>
              <a:t>“Enquire willingly, and hear with silence the words of holy men” (Thomas A’ Kempis, </a:t>
            </a:r>
            <a:r>
              <a:rPr lang="en-US" i="1" dirty="0" smtClean="0">
                <a:effectLst>
                  <a:outerShdw blurRad="38100" dist="38100" dir="2700000" algn="tl">
                    <a:srgbClr val="000000">
                      <a:alpha val="43137"/>
                    </a:srgbClr>
                  </a:outerShdw>
                </a:effectLst>
              </a:rPr>
              <a:t>The Imitation of Christ</a:t>
            </a:r>
            <a:r>
              <a:rPr lang="en-US" dirty="0" smtClean="0">
                <a:effectLst>
                  <a:outerShdw blurRad="38100" dist="38100" dir="2700000" algn="tl">
                    <a:srgbClr val="000000">
                      <a:alpha val="43137"/>
                    </a:srgbClr>
                  </a:outerShdw>
                </a:effectLst>
              </a:rPr>
              <a:t>).  </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solidFill>
                  <a:schemeClr val="tx2"/>
                </a:solidFill>
                <a:effectLst>
                  <a:outerShdw blurRad="38100" dist="38100" dir="2700000" algn="tl">
                    <a:srgbClr val="000000">
                      <a:alpha val="43137"/>
                    </a:srgbClr>
                  </a:outerShdw>
                </a:effectLst>
              </a:rPr>
              <a:t>Encountering Christ</a:t>
            </a:r>
            <a:br>
              <a:rPr lang="en-US" b="1" dirty="0" smtClean="0">
                <a:solidFill>
                  <a:schemeClr val="tx2"/>
                </a:solidFill>
                <a:effectLst>
                  <a:outerShdw blurRad="38100" dist="38100" dir="2700000" algn="tl">
                    <a:srgbClr val="000000">
                      <a:alpha val="43137"/>
                    </a:srgbClr>
                  </a:outerShdw>
                </a:effectLst>
              </a:rPr>
            </a:br>
            <a:r>
              <a:rPr lang="en-US" b="1" dirty="0" smtClean="0">
                <a:solidFill>
                  <a:schemeClr val="tx2"/>
                </a:solidFill>
                <a:effectLst>
                  <a:outerShdw blurRad="38100" dist="38100" dir="2700000" algn="tl">
                    <a:srgbClr val="000000">
                      <a:alpha val="43137"/>
                    </a:srgbClr>
                  </a:outerShdw>
                </a:effectLst>
              </a:rPr>
              <a:t>through the Word of God</a:t>
            </a:r>
            <a:endParaRPr lang="en-US" b="1" dirty="0">
              <a:solidFill>
                <a:schemeClr val="tx2"/>
              </a:solidFill>
              <a:effectLst>
                <a:outerShdw blurRad="38100" dist="38100" dir="2700000" algn="tl">
                  <a:srgbClr val="000000">
                    <a:alpha val="43137"/>
                  </a:srgbClr>
                </a:outerShdw>
              </a:effectLst>
            </a:endParaRPr>
          </a:p>
        </p:txBody>
      </p:sp>
      <p:sp>
        <p:nvSpPr>
          <p:cNvPr id="5" name="Content Placeholder 4"/>
          <p:cNvSpPr>
            <a:spLocks noGrp="1"/>
          </p:cNvSpPr>
          <p:nvPr>
            <p:ph idx="1"/>
          </p:nvPr>
        </p:nvSpPr>
        <p:spPr/>
        <p:txBody>
          <a:bodyPr/>
          <a:lstStyle/>
          <a:p>
            <a:r>
              <a:rPr lang="en-US" dirty="0" smtClean="0">
                <a:effectLst>
                  <a:outerShdw blurRad="38100" dist="38100" dir="2700000" algn="tl">
                    <a:srgbClr val="000000">
                      <a:alpha val="43137"/>
                    </a:srgbClr>
                  </a:outerShdw>
                </a:effectLst>
              </a:rPr>
              <a:t>If we don’t reflect on Scripture, then we are merely placing our reading in the same rush and urgency we have with everything else in our lives today.</a:t>
            </a:r>
          </a:p>
          <a:p>
            <a:r>
              <a:rPr lang="en-US" i="1" dirty="0" smtClean="0">
                <a:effectLst>
                  <a:outerShdw blurRad="38100" dist="38100" dir="2700000" algn="tl">
                    <a:srgbClr val="000000">
                      <a:alpha val="43137"/>
                    </a:srgbClr>
                  </a:outerShdw>
                </a:effectLst>
              </a:rPr>
              <a:t>Let the Word become a “burden” within you until you share it with others.</a:t>
            </a:r>
            <a:r>
              <a:rPr lang="en-US" dirty="0" smtClean="0">
                <a:effectLst>
                  <a:outerShdw blurRad="38100" dist="38100" dir="2700000" algn="tl">
                    <a:srgbClr val="000000">
                      <a:alpha val="43137"/>
                    </a:srgbClr>
                  </a:outerShdw>
                </a:effectLst>
              </a:rPr>
              <a:t>  (The word “oracle” in the NIV is the Hebrew word “</a:t>
            </a:r>
            <a:r>
              <a:rPr lang="en-US" dirty="0" err="1" smtClean="0">
                <a:effectLst>
                  <a:outerShdw blurRad="38100" dist="38100" dir="2700000" algn="tl">
                    <a:srgbClr val="000000">
                      <a:alpha val="43137"/>
                    </a:srgbClr>
                  </a:outerShdw>
                </a:effectLst>
              </a:rPr>
              <a:t>massam</a:t>
            </a:r>
            <a:r>
              <a:rPr lang="en-US" dirty="0" smtClean="0">
                <a:effectLst>
                  <a:outerShdw blurRad="38100" dist="38100" dir="2700000" algn="tl">
                    <a:srgbClr val="000000">
                      <a:alpha val="43137"/>
                    </a:srgbClr>
                  </a:outerShdw>
                </a:effectLst>
              </a:rPr>
              <a:t>” which means a “burden” (e.g. 13:1; 17:1; 19:1, etc.).  Example: Jer. 20:9; 1 Cor. 2:13.</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solidFill>
                  <a:schemeClr val="tx2"/>
                </a:solidFill>
                <a:effectLst>
                  <a:outerShdw blurRad="38100" dist="38100" dir="2700000" algn="tl">
                    <a:srgbClr val="000000">
                      <a:alpha val="43137"/>
                    </a:srgbClr>
                  </a:outerShdw>
                </a:effectLst>
              </a:rPr>
              <a:t>Encountering Christ</a:t>
            </a:r>
            <a:br>
              <a:rPr lang="en-US" b="1" dirty="0" smtClean="0">
                <a:solidFill>
                  <a:schemeClr val="tx2"/>
                </a:solidFill>
                <a:effectLst>
                  <a:outerShdw blurRad="38100" dist="38100" dir="2700000" algn="tl">
                    <a:srgbClr val="000000">
                      <a:alpha val="43137"/>
                    </a:srgbClr>
                  </a:outerShdw>
                </a:effectLst>
              </a:rPr>
            </a:br>
            <a:r>
              <a:rPr lang="en-US" b="1" dirty="0" smtClean="0">
                <a:solidFill>
                  <a:schemeClr val="tx2"/>
                </a:solidFill>
                <a:effectLst>
                  <a:outerShdw blurRad="38100" dist="38100" dir="2700000" algn="tl">
                    <a:srgbClr val="000000">
                      <a:alpha val="43137"/>
                    </a:srgbClr>
                  </a:outerShdw>
                </a:effectLst>
              </a:rPr>
              <a:t>through the Word of God</a:t>
            </a:r>
            <a:endParaRPr lang="en-US" b="1" dirty="0">
              <a:solidFill>
                <a:schemeClr val="tx2"/>
              </a:solidFill>
              <a:effectLst>
                <a:outerShdw blurRad="38100" dist="38100" dir="2700000" algn="tl">
                  <a:srgbClr val="000000">
                    <a:alpha val="43137"/>
                  </a:srgbClr>
                </a:outerShdw>
              </a:effectLst>
            </a:endParaRPr>
          </a:p>
        </p:txBody>
      </p:sp>
      <p:sp>
        <p:nvSpPr>
          <p:cNvPr id="5" name="Content Placeholder 4"/>
          <p:cNvSpPr>
            <a:spLocks noGrp="1"/>
          </p:cNvSpPr>
          <p:nvPr>
            <p:ph idx="1"/>
          </p:nvPr>
        </p:nvSpPr>
        <p:spPr/>
        <p:txBody>
          <a:bodyPr/>
          <a:lstStyle/>
          <a:p>
            <a:r>
              <a:rPr lang="en-US" dirty="0" smtClean="0">
                <a:effectLst>
                  <a:outerShdw blurRad="38100" dist="38100" dir="2700000" algn="tl">
                    <a:srgbClr val="000000">
                      <a:alpha val="43137"/>
                    </a:srgbClr>
                  </a:outerShdw>
                </a:effectLst>
              </a:rPr>
              <a:t>But has the Bible become dull and blunted to us?  </a:t>
            </a:r>
          </a:p>
          <a:p>
            <a:r>
              <a:rPr lang="en-US" dirty="0" smtClean="0">
                <a:effectLst>
                  <a:outerShdw blurRad="38100" dist="38100" dir="2700000" algn="tl">
                    <a:srgbClr val="000000">
                      <a:alpha val="43137"/>
                    </a:srgbClr>
                  </a:outerShdw>
                </a:effectLst>
              </a:rPr>
              <a:t>Unfortunately, for many today, the Bible is just another boring book from a boring church full of boring people.</a:t>
            </a:r>
          </a:p>
          <a:p>
            <a:r>
              <a:rPr lang="en-US" dirty="0" smtClean="0">
                <a:effectLst>
                  <a:outerShdw blurRad="38100" dist="38100" dir="2700000" algn="tl">
                    <a:srgbClr val="000000">
                      <a:alpha val="43137"/>
                    </a:srgbClr>
                  </a:outerShdw>
                </a:effectLst>
              </a:rPr>
              <a:t>But it wasn’t that way on the road to Emmaus…</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800" name="Picture 8" descr="http://www.hymnary.org/files/jesus%20loves%20191.png"/>
          <p:cNvPicPr>
            <a:picLocks noChangeAspect="1" noChangeArrowheads="1"/>
          </p:cNvPicPr>
          <p:nvPr/>
        </p:nvPicPr>
        <p:blipFill>
          <a:blip r:embed="rId2" cstate="print">
            <a:duotone>
              <a:prstClr val="black"/>
              <a:schemeClr val="accent1">
                <a:tint val="45000"/>
                <a:satMod val="400000"/>
              </a:schemeClr>
            </a:duotone>
          </a:blip>
          <a:srcRect/>
          <a:stretch>
            <a:fillRect/>
          </a:stretch>
        </p:blipFill>
        <p:spPr bwMode="auto">
          <a:xfrm>
            <a:off x="1905000" y="685800"/>
            <a:ext cx="5279446" cy="39624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solidFill>
                  <a:schemeClr val="tx2"/>
                </a:solidFill>
                <a:effectLst>
                  <a:outerShdw blurRad="38100" dist="38100" dir="2700000" algn="tl">
                    <a:srgbClr val="000000">
                      <a:alpha val="43137"/>
                    </a:srgbClr>
                  </a:outerShdw>
                </a:effectLst>
              </a:rPr>
              <a:t>Encountering Christ</a:t>
            </a:r>
            <a:br>
              <a:rPr lang="en-US" b="1" dirty="0" smtClean="0">
                <a:solidFill>
                  <a:schemeClr val="tx2"/>
                </a:solidFill>
                <a:effectLst>
                  <a:outerShdw blurRad="38100" dist="38100" dir="2700000" algn="tl">
                    <a:srgbClr val="000000">
                      <a:alpha val="43137"/>
                    </a:srgbClr>
                  </a:outerShdw>
                </a:effectLst>
              </a:rPr>
            </a:br>
            <a:r>
              <a:rPr lang="en-US" b="1" dirty="0" smtClean="0">
                <a:solidFill>
                  <a:schemeClr val="tx2"/>
                </a:solidFill>
                <a:effectLst>
                  <a:outerShdw blurRad="38100" dist="38100" dir="2700000" algn="tl">
                    <a:srgbClr val="000000">
                      <a:alpha val="43137"/>
                    </a:srgbClr>
                  </a:outerShdw>
                </a:effectLst>
              </a:rPr>
              <a:t>through the Word of God</a:t>
            </a:r>
            <a:endParaRPr lang="en-US" b="1" dirty="0">
              <a:solidFill>
                <a:schemeClr val="tx2"/>
              </a:solidFill>
              <a:effectLst>
                <a:outerShdw blurRad="38100" dist="38100" dir="2700000" algn="tl">
                  <a:srgbClr val="000000">
                    <a:alpha val="43137"/>
                  </a:srgbClr>
                </a:outerShdw>
              </a:effectLst>
            </a:endParaRPr>
          </a:p>
        </p:txBody>
      </p:sp>
      <p:sp>
        <p:nvSpPr>
          <p:cNvPr id="5" name="Content Placeholder 4"/>
          <p:cNvSpPr>
            <a:spLocks noGrp="1"/>
          </p:cNvSpPr>
          <p:nvPr>
            <p:ph idx="1"/>
          </p:nvPr>
        </p:nvSpPr>
        <p:spPr/>
        <p:txBody>
          <a:bodyPr/>
          <a:lstStyle/>
          <a:p>
            <a:r>
              <a:rPr lang="en-US" dirty="0" smtClean="0">
                <a:effectLst>
                  <a:outerShdw blurRad="38100" dist="38100" dir="2700000" algn="tl">
                    <a:srgbClr val="000000">
                      <a:alpha val="43137"/>
                    </a:srgbClr>
                  </a:outerShdw>
                </a:effectLst>
              </a:rPr>
              <a:t>He said to them, “How foolish you are, and how slow of heart to believe all that the prophets have spoken!  Did not the Christ have to suffer these things and then enter his glory?”  And beginning with Moses and all the Prophets, he explained to them what was said in all the Scriptures concerning himself…</a:t>
            </a:r>
          </a:p>
          <a:p>
            <a:pPr>
              <a:buNone/>
            </a:pP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solidFill>
                  <a:schemeClr val="tx2"/>
                </a:solidFill>
                <a:effectLst>
                  <a:outerShdw blurRad="38100" dist="38100" dir="2700000" algn="tl">
                    <a:srgbClr val="000000">
                      <a:alpha val="43137"/>
                    </a:srgbClr>
                  </a:outerShdw>
                </a:effectLst>
              </a:rPr>
              <a:t>Encountering Christ</a:t>
            </a:r>
            <a:br>
              <a:rPr lang="en-US" b="1" dirty="0" smtClean="0">
                <a:solidFill>
                  <a:schemeClr val="tx2"/>
                </a:solidFill>
                <a:effectLst>
                  <a:outerShdw blurRad="38100" dist="38100" dir="2700000" algn="tl">
                    <a:srgbClr val="000000">
                      <a:alpha val="43137"/>
                    </a:srgbClr>
                  </a:outerShdw>
                </a:effectLst>
              </a:rPr>
            </a:br>
            <a:r>
              <a:rPr lang="en-US" b="1" dirty="0" smtClean="0">
                <a:solidFill>
                  <a:schemeClr val="tx2"/>
                </a:solidFill>
                <a:effectLst>
                  <a:outerShdw blurRad="38100" dist="38100" dir="2700000" algn="tl">
                    <a:srgbClr val="000000">
                      <a:alpha val="43137"/>
                    </a:srgbClr>
                  </a:outerShdw>
                </a:effectLst>
              </a:rPr>
              <a:t>through the Word of God</a:t>
            </a:r>
            <a:endParaRPr lang="en-US" b="1" dirty="0">
              <a:solidFill>
                <a:schemeClr val="tx2"/>
              </a:solidFill>
              <a:effectLst>
                <a:outerShdw blurRad="38100" dist="38100" dir="2700000" algn="tl">
                  <a:srgbClr val="000000">
                    <a:alpha val="43137"/>
                  </a:srgbClr>
                </a:outerShdw>
              </a:effectLst>
            </a:endParaRPr>
          </a:p>
        </p:txBody>
      </p:sp>
      <p:sp>
        <p:nvSpPr>
          <p:cNvPr id="5" name="Content Placeholder 4"/>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…When he was at the table with them, he took bread, gave thanks, broke it and began to give it to them.  Then their eyes were opened and they recognized him, and he disappeared from their sight.  They asked each other, “Were not our hearts burning within us while he talked with us on the road and opened the Scriptures to us?”—Luke 24:25-27, 30-32</a:t>
            </a:r>
          </a:p>
          <a:p>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solidFill>
                  <a:schemeClr val="tx2"/>
                </a:solidFill>
                <a:effectLst>
                  <a:outerShdw blurRad="38100" dist="38100" dir="2700000" algn="tl">
                    <a:srgbClr val="000000">
                      <a:alpha val="43137"/>
                    </a:srgbClr>
                  </a:outerShdw>
                </a:effectLst>
              </a:rPr>
              <a:t>Encountering Christ</a:t>
            </a:r>
            <a:br>
              <a:rPr lang="en-US" b="1" dirty="0" smtClean="0">
                <a:solidFill>
                  <a:schemeClr val="tx2"/>
                </a:solidFill>
                <a:effectLst>
                  <a:outerShdw blurRad="38100" dist="38100" dir="2700000" algn="tl">
                    <a:srgbClr val="000000">
                      <a:alpha val="43137"/>
                    </a:srgbClr>
                  </a:outerShdw>
                </a:effectLst>
              </a:rPr>
            </a:br>
            <a:r>
              <a:rPr lang="en-US" b="1" dirty="0" smtClean="0">
                <a:solidFill>
                  <a:schemeClr val="tx2"/>
                </a:solidFill>
                <a:effectLst>
                  <a:outerShdw blurRad="38100" dist="38100" dir="2700000" algn="tl">
                    <a:srgbClr val="000000">
                      <a:alpha val="43137"/>
                    </a:srgbClr>
                  </a:outerShdw>
                </a:effectLst>
              </a:rPr>
              <a:t>through the Word of God</a:t>
            </a:r>
            <a:endParaRPr lang="en-US" b="1" dirty="0">
              <a:solidFill>
                <a:schemeClr val="tx2"/>
              </a:solidFill>
              <a:effectLst>
                <a:outerShdw blurRad="38100" dist="38100" dir="2700000" algn="tl">
                  <a:srgbClr val="000000">
                    <a:alpha val="43137"/>
                  </a:srgbClr>
                </a:outerShdw>
              </a:effectLst>
            </a:endParaRPr>
          </a:p>
        </p:txBody>
      </p:sp>
      <p:sp>
        <p:nvSpPr>
          <p:cNvPr id="5" name="Content Placeholder 4"/>
          <p:cNvSpPr>
            <a:spLocks noGrp="1"/>
          </p:cNvSpPr>
          <p:nvPr>
            <p:ph idx="1"/>
          </p:nvPr>
        </p:nvSpPr>
        <p:spPr/>
        <p:txBody>
          <a:bodyPr/>
          <a:lstStyle/>
          <a:p>
            <a:r>
              <a:rPr lang="en-US" dirty="0" smtClean="0">
                <a:effectLst>
                  <a:outerShdw blurRad="38100" dist="38100" dir="2700000" algn="tl">
                    <a:srgbClr val="000000">
                      <a:alpha val="43137"/>
                    </a:srgbClr>
                  </a:outerShdw>
                </a:effectLst>
              </a:rPr>
              <a:t>When was the last time your heart “burned” within you as you read the Bible?</a:t>
            </a:r>
          </a:p>
          <a:p>
            <a:r>
              <a:rPr lang="en-US" dirty="0" smtClean="0">
                <a:effectLst>
                  <a:outerShdw blurRad="38100" dist="38100" dir="2700000" algn="tl">
                    <a:srgbClr val="000000">
                      <a:alpha val="43137"/>
                    </a:srgbClr>
                  </a:outerShdw>
                </a:effectLst>
              </a:rPr>
              <a:t>When was the last time you came to the Bible to be changed?</a:t>
            </a:r>
          </a:p>
          <a:p>
            <a:r>
              <a:rPr lang="en-US" dirty="0" smtClean="0">
                <a:effectLst>
                  <a:outerShdw blurRad="38100" dist="38100" dir="2700000" algn="tl">
                    <a:srgbClr val="000000">
                      <a:alpha val="43137"/>
                    </a:srgbClr>
                  </a:outerShdw>
                </a:effectLst>
              </a:rPr>
              <a:t>When was the last time you encountered Christ in Scripture?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solidFill>
                  <a:schemeClr val="tx2"/>
                </a:solidFill>
                <a:effectLst>
                  <a:outerShdw blurRad="38100" dist="38100" dir="2700000" algn="tl">
                    <a:srgbClr val="000000">
                      <a:alpha val="43137"/>
                    </a:srgbClr>
                  </a:outerShdw>
                </a:effectLst>
              </a:rPr>
              <a:t>Encountering Christ</a:t>
            </a:r>
            <a:br>
              <a:rPr lang="en-US" b="1" dirty="0" smtClean="0">
                <a:solidFill>
                  <a:schemeClr val="tx2"/>
                </a:solidFill>
                <a:effectLst>
                  <a:outerShdw blurRad="38100" dist="38100" dir="2700000" algn="tl">
                    <a:srgbClr val="000000">
                      <a:alpha val="43137"/>
                    </a:srgbClr>
                  </a:outerShdw>
                </a:effectLst>
              </a:rPr>
            </a:br>
            <a:r>
              <a:rPr lang="en-US" b="1" dirty="0" smtClean="0">
                <a:solidFill>
                  <a:schemeClr val="tx2"/>
                </a:solidFill>
                <a:effectLst>
                  <a:outerShdw blurRad="38100" dist="38100" dir="2700000" algn="tl">
                    <a:srgbClr val="000000">
                      <a:alpha val="43137"/>
                    </a:srgbClr>
                  </a:outerShdw>
                </a:effectLst>
              </a:rPr>
              <a:t>through the Word of God</a:t>
            </a:r>
            <a:endParaRPr lang="en-US" b="1" dirty="0">
              <a:solidFill>
                <a:schemeClr val="tx2"/>
              </a:solidFill>
              <a:effectLst>
                <a:outerShdw blurRad="38100" dist="38100" dir="2700000" algn="tl">
                  <a:srgbClr val="000000">
                    <a:alpha val="43137"/>
                  </a:srgbClr>
                </a:outerShdw>
              </a:effectLst>
            </a:endParaRPr>
          </a:p>
        </p:txBody>
      </p:sp>
      <p:sp>
        <p:nvSpPr>
          <p:cNvPr id="5" name="Content Placeholder 4"/>
          <p:cNvSpPr>
            <a:spLocks noGrp="1"/>
          </p:cNvSpPr>
          <p:nvPr>
            <p:ph idx="1"/>
          </p:nvPr>
        </p:nvSpPr>
        <p:spPr/>
        <p:txBody>
          <a:bodyPr/>
          <a:lstStyle/>
          <a:p>
            <a:r>
              <a:rPr lang="en-US" dirty="0" smtClean="0">
                <a:effectLst>
                  <a:outerShdw blurRad="38100" dist="38100" dir="2700000" algn="tl">
                    <a:srgbClr val="000000">
                      <a:alpha val="43137"/>
                    </a:srgbClr>
                  </a:outerShdw>
                </a:effectLst>
              </a:rPr>
              <a:t>When we come to the Bible:</a:t>
            </a:r>
          </a:p>
          <a:p>
            <a:pPr marL="880110" lvl="1" indent="-514350">
              <a:buFont typeface="+mj-lt"/>
              <a:buAutoNum type="arabicPeriod"/>
            </a:pPr>
            <a:r>
              <a:rPr lang="en-US" dirty="0" smtClean="0">
                <a:effectLst>
                  <a:outerShdw blurRad="38100" dist="38100" dir="2700000" algn="tl">
                    <a:srgbClr val="000000">
                      <a:alpha val="43137"/>
                    </a:srgbClr>
                  </a:outerShdw>
                </a:effectLst>
              </a:rPr>
              <a:t>We come as a student—a disciple to learn at the Master’s feet.</a:t>
            </a:r>
          </a:p>
          <a:p>
            <a:pPr marL="880110" lvl="1" indent="-514350">
              <a:buFont typeface="+mj-lt"/>
              <a:buAutoNum type="arabicPeriod"/>
            </a:pPr>
            <a:r>
              <a:rPr lang="en-US" dirty="0" smtClean="0">
                <a:effectLst>
                  <a:outerShdw blurRad="38100" dist="38100" dir="2700000" algn="tl">
                    <a:srgbClr val="000000">
                      <a:alpha val="43137"/>
                    </a:srgbClr>
                  </a:outerShdw>
                </a:effectLst>
              </a:rPr>
              <a:t>We come as a lover to wash His feet with our tears.</a:t>
            </a:r>
          </a:p>
          <a:p>
            <a:pPr lvl="0">
              <a:buClr>
                <a:srgbClr val="F3A447"/>
              </a:buClr>
            </a:pPr>
            <a:r>
              <a:rPr lang="en-US" dirty="0" smtClean="0">
                <a:solidFill>
                  <a:prstClr val="white"/>
                </a:solidFill>
                <a:effectLst>
                  <a:outerShdw blurRad="38100" dist="38100" dir="2700000" algn="tl">
                    <a:srgbClr val="000000">
                      <a:alpha val="43137"/>
                    </a:srgbClr>
                  </a:outerShdw>
                </a:effectLst>
              </a:rPr>
              <a:t>But we must come to encounter Christ.</a:t>
            </a:r>
          </a:p>
          <a:p>
            <a:pPr marL="880110" lvl="1" indent="-514350">
              <a:buFont typeface="+mj-lt"/>
              <a:buAutoNum type="arabicPeriod"/>
            </a:pP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solidFill>
                  <a:schemeClr val="tx2"/>
                </a:solidFill>
                <a:effectLst>
                  <a:outerShdw blurRad="38100" dist="38100" dir="2700000" algn="tl">
                    <a:srgbClr val="000000">
                      <a:alpha val="43137"/>
                    </a:srgbClr>
                  </a:outerShdw>
                </a:effectLst>
              </a:rPr>
              <a:t>Encountering Christ</a:t>
            </a:r>
            <a:br>
              <a:rPr lang="en-US" b="1" dirty="0" smtClean="0">
                <a:solidFill>
                  <a:schemeClr val="tx2"/>
                </a:solidFill>
                <a:effectLst>
                  <a:outerShdw blurRad="38100" dist="38100" dir="2700000" algn="tl">
                    <a:srgbClr val="000000">
                      <a:alpha val="43137"/>
                    </a:srgbClr>
                  </a:outerShdw>
                </a:effectLst>
              </a:rPr>
            </a:br>
            <a:r>
              <a:rPr lang="en-US" b="1" dirty="0" smtClean="0">
                <a:solidFill>
                  <a:schemeClr val="tx2"/>
                </a:solidFill>
                <a:effectLst>
                  <a:outerShdw blurRad="38100" dist="38100" dir="2700000" algn="tl">
                    <a:srgbClr val="000000">
                      <a:alpha val="43137"/>
                    </a:srgbClr>
                  </a:outerShdw>
                </a:effectLst>
              </a:rPr>
              <a:t>through the Word of God</a:t>
            </a:r>
            <a:endParaRPr lang="en-US" b="1" dirty="0">
              <a:solidFill>
                <a:schemeClr val="tx2"/>
              </a:solidFill>
              <a:effectLst>
                <a:outerShdw blurRad="38100" dist="38100" dir="2700000" algn="tl">
                  <a:srgbClr val="000000">
                    <a:alpha val="43137"/>
                  </a:srgbClr>
                </a:outerShdw>
              </a:effectLst>
            </a:endParaRPr>
          </a:p>
        </p:txBody>
      </p:sp>
      <p:sp>
        <p:nvSpPr>
          <p:cNvPr id="5" name="Content Placeholder 4"/>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“When we truly understand and experience God’s delight in us, his extraordinary love for us, we find Scripture becomes a text that captivates us.  From beginning to end it speaks to us of the deep yearning of God.  It inspires in us a longing to be in the presence of God; it opens us to the transforming grace that heals our sin and makes us more able to experience the presence of God…</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solidFill>
                  <a:schemeClr val="tx2"/>
                </a:solidFill>
                <a:effectLst>
                  <a:outerShdw blurRad="38100" dist="38100" dir="2700000" algn="tl">
                    <a:srgbClr val="000000">
                      <a:alpha val="43137"/>
                    </a:srgbClr>
                  </a:outerShdw>
                </a:effectLst>
              </a:rPr>
              <a:t>Encountering Christ</a:t>
            </a:r>
            <a:br>
              <a:rPr lang="en-US" b="1" dirty="0" smtClean="0">
                <a:solidFill>
                  <a:schemeClr val="tx2"/>
                </a:solidFill>
                <a:effectLst>
                  <a:outerShdw blurRad="38100" dist="38100" dir="2700000" algn="tl">
                    <a:srgbClr val="000000">
                      <a:alpha val="43137"/>
                    </a:srgbClr>
                  </a:outerShdw>
                </a:effectLst>
              </a:rPr>
            </a:br>
            <a:r>
              <a:rPr lang="en-US" b="1" dirty="0" smtClean="0">
                <a:solidFill>
                  <a:schemeClr val="tx2"/>
                </a:solidFill>
                <a:effectLst>
                  <a:outerShdw blurRad="38100" dist="38100" dir="2700000" algn="tl">
                    <a:srgbClr val="000000">
                      <a:alpha val="43137"/>
                    </a:srgbClr>
                  </a:outerShdw>
                </a:effectLst>
              </a:rPr>
              <a:t>through the Word of God</a:t>
            </a:r>
            <a:endParaRPr lang="en-US" b="1" dirty="0">
              <a:solidFill>
                <a:schemeClr val="tx2"/>
              </a:solidFill>
              <a:effectLst>
                <a:outerShdw blurRad="38100" dist="38100" dir="2700000" algn="tl">
                  <a:srgbClr val="000000">
                    <a:alpha val="43137"/>
                  </a:srgbClr>
                </a:outerShdw>
              </a:effectLst>
            </a:endParaRPr>
          </a:p>
        </p:txBody>
      </p:sp>
      <p:sp>
        <p:nvSpPr>
          <p:cNvPr id="5" name="Content Placeholder 4"/>
          <p:cNvSpPr>
            <a:spLocks noGrp="1"/>
          </p:cNvSpPr>
          <p:nvPr>
            <p:ph idx="1"/>
          </p:nvPr>
        </p:nvSpPr>
        <p:spPr/>
        <p:txBody>
          <a:bodyPr/>
          <a:lstStyle/>
          <a:p>
            <a:r>
              <a:rPr lang="en-US" dirty="0" smtClean="0">
                <a:effectLst>
                  <a:outerShdw blurRad="38100" dist="38100" dir="2700000" algn="tl">
                    <a:srgbClr val="000000">
                      <a:alpha val="43137"/>
                    </a:srgbClr>
                  </a:outerShdw>
                </a:effectLst>
              </a:rPr>
              <a:t>“…it reveals the longing of God for us; it becomes holy ground on which we meet with God and consummate our love for him.  It is wonderful, mysterious and beautiful—just like its wonderful, mysterious and beautiful Inspirer” (Chris Webb, </a:t>
            </a:r>
            <a:r>
              <a:rPr lang="en-US" i="1" dirty="0" smtClean="0">
                <a:effectLst>
                  <a:outerShdw blurRad="38100" dist="38100" dir="2700000" algn="tl">
                    <a:srgbClr val="000000">
                      <a:alpha val="43137"/>
                    </a:srgbClr>
                  </a:outerShdw>
                </a:effectLst>
              </a:rPr>
              <a:t>Fire of the Word</a:t>
            </a:r>
            <a:r>
              <a:rPr lang="en-US" dirty="0" smtClean="0">
                <a:effectLst>
                  <a:outerShdw blurRad="38100" dist="38100" dir="2700000" algn="tl">
                    <a:srgbClr val="000000">
                      <a:alpha val="43137"/>
                    </a:srgbClr>
                  </a:outerShdw>
                </a:effectLst>
              </a:rPr>
              <a:t>, 53).</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Paper">
  <a:themeElements>
    <a:clrScheme name="Paper">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Paper">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Paper">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935</TotalTime>
  <Words>1402</Words>
  <Application>Microsoft Office PowerPoint</Application>
  <PresentationFormat>On-screen Show (4:3)</PresentationFormat>
  <Paragraphs>87</Paragraphs>
  <Slides>30</Slides>
  <Notes>1</Notes>
  <HiddenSlides>0</HiddenSlides>
  <MMClips>0</MMClips>
  <ScaleCrop>false</ScaleCrop>
  <HeadingPairs>
    <vt:vector size="4" baseType="variant">
      <vt:variant>
        <vt:lpstr>Theme</vt:lpstr>
      </vt:variant>
      <vt:variant>
        <vt:i4>1</vt:i4>
      </vt:variant>
      <vt:variant>
        <vt:lpstr>Slide Titles</vt:lpstr>
      </vt:variant>
      <vt:variant>
        <vt:i4>30</vt:i4>
      </vt:variant>
    </vt:vector>
  </HeadingPairs>
  <TitlesOfParts>
    <vt:vector size="31" baseType="lpstr">
      <vt:lpstr>Paper</vt:lpstr>
      <vt:lpstr>Encountering Christ</vt:lpstr>
      <vt:lpstr>Encountering Christ through the Word of God</vt:lpstr>
      <vt:lpstr>Encountering Christ through the Word of God</vt:lpstr>
      <vt:lpstr>Encountering Christ through the Word of God</vt:lpstr>
      <vt:lpstr>Encountering Christ through the Word of God</vt:lpstr>
      <vt:lpstr>Encountering Christ through the Word of God</vt:lpstr>
      <vt:lpstr>Encountering Christ through the Word of God</vt:lpstr>
      <vt:lpstr>Encountering Christ through the Word of God</vt:lpstr>
      <vt:lpstr>Encountering Christ through the Word of God</vt:lpstr>
      <vt:lpstr>Encountering Christ through the Word of God</vt:lpstr>
      <vt:lpstr>Encountering Christ through the Word of God</vt:lpstr>
      <vt:lpstr>Encountering Christ through the Word of God</vt:lpstr>
      <vt:lpstr>Encountering Christ through the Word of God</vt:lpstr>
      <vt:lpstr>Encountering Christ through the Word of God</vt:lpstr>
      <vt:lpstr>Encountering Christ through the Word of God</vt:lpstr>
      <vt:lpstr>Encountering Christ through the Word of God</vt:lpstr>
      <vt:lpstr>Encountering Christ through the Word of God</vt:lpstr>
      <vt:lpstr>Encountering Christ through the Word of God</vt:lpstr>
      <vt:lpstr>Encountering Christ through the Word of God</vt:lpstr>
      <vt:lpstr>Encountering Christ through the Word of God</vt:lpstr>
      <vt:lpstr>Encountering Christ through the Word of God</vt:lpstr>
      <vt:lpstr>Encountering Christ through the Word of God</vt:lpstr>
      <vt:lpstr>Encountering Christ through the Word of God</vt:lpstr>
      <vt:lpstr>Encountering Christ through the Word of God</vt:lpstr>
      <vt:lpstr>Encountering Christ through the Word of God</vt:lpstr>
      <vt:lpstr>Slide 26</vt:lpstr>
      <vt:lpstr>Encountering Christ through the Word of God</vt:lpstr>
      <vt:lpstr>Encountering Christ through the Word of God</vt:lpstr>
      <vt:lpstr>Encountering Christ through the Word of God</vt:lpstr>
      <vt:lpstr>Slide 30</vt:lpstr>
    </vt:vector>
  </TitlesOfParts>
  <Company>Toshiba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Encountering Christ</dc:title>
  <dc:creator>Randy Colver</dc:creator>
  <cp:lastModifiedBy>Randy Colver</cp:lastModifiedBy>
  <cp:revision>34</cp:revision>
  <dcterms:created xsi:type="dcterms:W3CDTF">2012-04-27T23:59:21Z</dcterms:created>
  <dcterms:modified xsi:type="dcterms:W3CDTF">2012-12-31T18:28:17Z</dcterms:modified>
</cp:coreProperties>
</file>