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90" r:id="rId3"/>
    <p:sldId id="280" r:id="rId4"/>
    <p:sldId id="281" r:id="rId5"/>
    <p:sldId id="282" r:id="rId6"/>
    <p:sldId id="283" r:id="rId7"/>
    <p:sldId id="284" r:id="rId8"/>
    <p:sldId id="285" r:id="rId9"/>
    <p:sldId id="286" r:id="rId10"/>
    <p:sldId id="291" r:id="rId11"/>
    <p:sldId id="292" r:id="rId12"/>
    <p:sldId id="293" r:id="rId13"/>
    <p:sldId id="287" r:id="rId14"/>
    <p:sldId id="288" r:id="rId15"/>
    <p:sldId id="26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2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a:t>
            </a:r>
            <a:r>
              <a:rPr lang="en-US" dirty="0"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You Have a Title – Do Your People Have a Leader?</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I have told my team members what I expect of them in specific terms.</a:t>
            </a:r>
          </a:p>
          <a:p>
            <a:pPr marL="925830" lvl="1" indent="-514350">
              <a:buFont typeface="+mj-lt"/>
              <a:buAutoNum type="arabicPeriod" startAt="4"/>
            </a:pPr>
            <a:r>
              <a:rPr lang="en-US" dirty="0" smtClean="0"/>
              <a:t>I give my team members feedback on a regular basis.</a:t>
            </a:r>
          </a:p>
          <a:p>
            <a:pPr marL="925830" lvl="1" indent="-514350">
              <a:buFont typeface="+mj-lt"/>
              <a:buAutoNum type="arabicPeriod" startAt="4"/>
            </a:pPr>
            <a:r>
              <a:rPr lang="en-US" dirty="0" smtClean="0"/>
              <a:t>I make a special effort to catch my team members doing things right.  I recognize and reward good performance whenever I see it.</a:t>
            </a:r>
          </a:p>
          <a:p>
            <a:pPr marL="925830" lvl="1" indent="-514350">
              <a:buFont typeface="+mj-lt"/>
              <a:buAutoNum type="arabicPeriod" startAt="4"/>
            </a:pPr>
            <a:r>
              <a:rPr lang="en-US" dirty="0" smtClean="0"/>
              <a:t>I regularly ask my team members for their thoughts and opinions and let them make ministry decisions whenever appropriate.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8"/>
            </a:pPr>
            <a:r>
              <a:rPr lang="en-US" dirty="0" smtClean="0"/>
              <a:t>Whenever I give an assignment, I always give a reason behind it and explain the “why” as well as the “what.”</a:t>
            </a:r>
          </a:p>
          <a:p>
            <a:pPr marL="925830" lvl="1" indent="-514350">
              <a:buFont typeface="+mj-lt"/>
              <a:buAutoNum type="arabicPeriod" startAt="8"/>
            </a:pPr>
            <a:r>
              <a:rPr lang="en-US" dirty="0" smtClean="0"/>
              <a:t>I periodically ask my team members feedback on my performance and make a sincere effort to act on that feedback.</a:t>
            </a:r>
          </a:p>
          <a:p>
            <a:pPr marL="925830" lvl="1" indent="-514350">
              <a:buFont typeface="+mj-lt"/>
              <a:buAutoNum type="arabicPeriod" startAt="8"/>
            </a:pPr>
            <a:r>
              <a:rPr lang="en-US" dirty="0" smtClean="0"/>
              <a:t>I address team member performance problems sooner than later.</a:t>
            </a:r>
          </a:p>
          <a:p>
            <a:pPr marL="925830" lvl="1" indent="-514350">
              <a:buFont typeface="+mj-lt"/>
              <a:buAutoNum type="arabicPeriod" startAt="8"/>
            </a:pPr>
            <a:r>
              <a:rPr lang="en-US" dirty="0" smtClean="0"/>
              <a:t>I frequently check with my team members to make sure they have the resources and information they need and do my best to get it for them.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12"/>
            </a:pPr>
            <a:r>
              <a:rPr lang="en-US" dirty="0" smtClean="0"/>
              <a:t>I respect my team member’s time.</a:t>
            </a:r>
          </a:p>
          <a:p>
            <a:pPr marL="925830" lvl="1" indent="-514350">
              <a:buFont typeface="+mj-lt"/>
              <a:buAutoNum type="arabicPeriod" startAt="12"/>
            </a:pPr>
            <a:r>
              <a:rPr lang="en-US" dirty="0" smtClean="0"/>
              <a:t>I work with my team members to deal with their fears.</a:t>
            </a:r>
          </a:p>
          <a:p>
            <a:pPr marL="925830" lvl="1" indent="-514350">
              <a:buFont typeface="+mj-lt"/>
              <a:buAutoNum type="arabicPeriod" startAt="12"/>
            </a:pPr>
            <a:r>
              <a:rPr lang="en-US" dirty="0" smtClean="0"/>
              <a:t>When I see conflict, I intervene sooner than later.</a:t>
            </a:r>
          </a:p>
          <a:p>
            <a:pPr marL="925830" lvl="1" indent="-514350">
              <a:buFont typeface="+mj-lt"/>
              <a:buAutoNum type="arabicPeriod" startAt="12"/>
            </a:pPr>
            <a:r>
              <a:rPr lang="en-US" dirty="0" smtClean="0"/>
              <a:t>I’m flexible and give my team members a lot of latitude on how they get things done.  I do not violate commitment to laws, ethics, standards, or core values.</a:t>
            </a:r>
          </a:p>
          <a:p>
            <a:pPr marL="925830" lvl="1" indent="-514350">
              <a:buFont typeface="+mj-lt"/>
              <a:buAutoNum type="arabicPeriod" startAt="12"/>
            </a:pPr>
            <a:r>
              <a:rPr lang="en-US" dirty="0" smtClean="0"/>
              <a:t>I have development plans for each of my team members.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17"/>
            </a:pPr>
            <a:r>
              <a:rPr lang="en-US" dirty="0" smtClean="0"/>
              <a:t>I take recruiting, hiring, and promotions seriously.</a:t>
            </a:r>
          </a:p>
          <a:p>
            <a:pPr marL="925830" lvl="1" indent="-514350">
              <a:buFont typeface="+mj-lt"/>
              <a:buAutoNum type="arabicPeriod" startAt="17"/>
            </a:pPr>
            <a:r>
              <a:rPr lang="en-US" dirty="0" smtClean="0"/>
              <a:t>I’m totally committed to leadership by example.  I consistently model expected behavior.</a:t>
            </a:r>
          </a:p>
          <a:p>
            <a:pPr marL="925830" lvl="1" indent="-514350">
              <a:buFont typeface="+mj-lt"/>
              <a:buAutoNum type="arabicPeriod" startAt="17"/>
            </a:pPr>
            <a:r>
              <a:rPr lang="en-US" dirty="0" smtClean="0"/>
              <a:t>I maintain regular contact with each of my team members and make sure they can reach me if they feel the need to do so.</a:t>
            </a:r>
          </a:p>
          <a:p>
            <a:pPr marL="925830" lvl="1" indent="-514350">
              <a:buFont typeface="+mj-lt"/>
              <a:buAutoNum type="arabicPeriod" startAt="17"/>
            </a:pPr>
            <a:r>
              <a:rPr lang="en-US" dirty="0" smtClean="0"/>
              <a:t>My word is my bond.</a:t>
            </a:r>
          </a:p>
          <a:p>
            <a:pPr marL="925830" lvl="1" indent="-514350">
              <a:buFont typeface="+mj-lt"/>
              <a:buAutoNum type="arabicPeriod" startAt="17"/>
            </a:pPr>
            <a:r>
              <a:rPr lang="en-US" dirty="0" smtClean="0"/>
              <a:t>I take full responsibility for the members of my team and avoid pointing fingers at others.  I admit my mistakes and make them right.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22"/>
            </a:pPr>
            <a:r>
              <a:rPr lang="en-US" dirty="0" smtClean="0"/>
              <a:t>I don’t shoot messengers .  I accept bad news calmly and respectfully.</a:t>
            </a:r>
          </a:p>
          <a:p>
            <a:pPr marL="925830" lvl="1" indent="-514350">
              <a:buFont typeface="+mj-lt"/>
              <a:buAutoNum type="arabicPeriod" startAt="22"/>
            </a:pPr>
            <a:r>
              <a:rPr lang="en-US" dirty="0" smtClean="0"/>
              <a:t>I value people with ideas, values, and opinions different than mine.</a:t>
            </a:r>
          </a:p>
          <a:p>
            <a:pPr marL="925830" lvl="1" indent="-514350">
              <a:buFont typeface="+mj-lt"/>
              <a:buAutoNum type="arabicPeriod" startAt="22"/>
            </a:pPr>
            <a:r>
              <a:rPr lang="en-US" dirty="0" smtClean="0"/>
              <a:t>I make a conscious effort to emulate the best leaders I’ve experienced in my life and avoid the behaviors of the worst leaders.</a:t>
            </a:r>
          </a:p>
          <a:p>
            <a:pPr marL="925830" lvl="1" indent="-514350">
              <a:buFont typeface="+mj-lt"/>
              <a:buAutoNum type="arabicPeriod" startAt="22"/>
            </a:pPr>
            <a:r>
              <a:rPr lang="en-US" dirty="0" smtClean="0"/>
              <a:t>I continually look for and take advantage of opportunities to learn and grow and avoid the idea that I know all I need to know.</a:t>
            </a:r>
          </a:p>
          <a:p>
            <a:pPr marL="925830" lvl="1" indent="-514350">
              <a:buFont typeface="+mj-lt"/>
              <a:buAutoNum type="arabicPeriod" startAt="22"/>
            </a:pPr>
            <a:r>
              <a:rPr lang="en-US" dirty="0" smtClean="0"/>
              <a:t>It is critically important for me to perform ethically.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r>
              <a:rPr lang="en-US" dirty="0" smtClean="0"/>
              <a:t>“Rank does not confer privilege or power, but imposes responsibility.”</a:t>
            </a:r>
          </a:p>
          <a:p>
            <a:r>
              <a:rPr lang="en-US" dirty="0" smtClean="0"/>
              <a:t>Mark recorded the words of Jesus: “Even the Son of Man came not to be ministered unto, but to minister, and give His life a ransom for many.”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To be a good leader, you must understand thirteen things:</a:t>
            </a:r>
          </a:p>
          <a:p>
            <a:pPr marL="925830" lvl="1" indent="-514350">
              <a:buFont typeface="+mj-lt"/>
              <a:buAutoNum type="arabicPeriod"/>
            </a:pPr>
            <a:r>
              <a:rPr lang="en-US" dirty="0" smtClean="0"/>
              <a:t>Move beyond managing responsibilities—grow.</a:t>
            </a:r>
          </a:p>
          <a:p>
            <a:pPr marL="925830" lvl="1" indent="-514350">
              <a:buFont typeface="+mj-lt"/>
              <a:buAutoNum type="arabicPeriod"/>
            </a:pPr>
            <a:r>
              <a:rPr lang="en-US" dirty="0" smtClean="0"/>
              <a:t>You can no longer afford thinking about your own ministry or self.  You can’t share the grumbling of others—or blaming others.  Learn to listen.  You can’t afford to have your feelings on your sleeve.</a:t>
            </a:r>
          </a:p>
          <a:p>
            <a:pPr marL="925830" lvl="1" indent="-514350">
              <a:buFont typeface="+mj-lt"/>
              <a:buAutoNum type="arabicPeriod"/>
            </a:pPr>
            <a:r>
              <a:rPr lang="en-US" dirty="0" smtClean="0"/>
              <a:t>Understand your value is that results can come through others.  Directing and not doing—you can’t be a solo act.</a:t>
            </a:r>
          </a:p>
          <a:p>
            <a:pPr marL="925830" lvl="1" indent="-514350">
              <a:buFont typeface="+mj-lt"/>
              <a:buAutoNum type="arabicPeriod"/>
            </a:pPr>
            <a:r>
              <a:rPr lang="en-US" dirty="0" smtClean="0"/>
              <a:t>Expectations.  Define expectations and see if they understand.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5"/>
            </a:pPr>
            <a:r>
              <a:rPr lang="en-US" dirty="0" smtClean="0"/>
              <a:t>Let them know how they are doing.  Give feedback—constantly, not just annually.  Don’t just beat them up over the negative things.</a:t>
            </a:r>
          </a:p>
          <a:p>
            <a:pPr marL="925830" lvl="1" indent="-514350">
              <a:buFont typeface="+mj-lt"/>
              <a:buAutoNum type="arabicPeriod" startAt="5"/>
            </a:pPr>
            <a:r>
              <a:rPr lang="en-US" dirty="0" smtClean="0"/>
              <a:t>Deal with attitude and performance problems early.  If you have to, release some that drag down the whole team.  Praise in public; reprimand in private.  Have they been taught or trained.</a:t>
            </a:r>
          </a:p>
          <a:p>
            <a:pPr marL="925830" lvl="1" indent="-514350">
              <a:buFont typeface="+mj-lt"/>
              <a:buAutoNum type="arabicPeriod" startAt="5"/>
            </a:pPr>
            <a:r>
              <a:rPr lang="en-US" dirty="0" smtClean="0"/>
              <a:t>Make sure they have the resources to fulfill the requirements.</a:t>
            </a:r>
          </a:p>
          <a:p>
            <a:pPr marL="925830" lvl="1" indent="-514350">
              <a:buFont typeface="+mj-lt"/>
              <a:buAutoNum type="arabicPeriod" startAt="5"/>
            </a:pPr>
            <a:r>
              <a:rPr lang="en-US" dirty="0" smtClean="0"/>
              <a:t>Respect their time.  Remember what you ask them to do.  Don’t waste their time with poor meetings.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fontScale="92500"/>
          </a:bodyPr>
          <a:lstStyle/>
          <a:p>
            <a:pPr marL="916686" lvl="1" indent="-514350">
              <a:buFont typeface="+mj-lt"/>
              <a:buAutoNum type="arabicPeriod" startAt="9"/>
            </a:pPr>
            <a:r>
              <a:rPr lang="en-US" dirty="0" smtClean="0"/>
              <a:t>Help them deal with change—it’s not easy for anyone.  Describe the expected benefits.  It should benefit the team, not just you.  Allow for mistakes.</a:t>
            </a:r>
          </a:p>
          <a:p>
            <a:pPr marL="916686" lvl="1" indent="-514350">
              <a:buFont typeface="+mj-lt"/>
              <a:buAutoNum type="arabicPeriod" startAt="9"/>
            </a:pPr>
            <a:r>
              <a:rPr lang="en-US" dirty="0" smtClean="0"/>
              <a:t>Deal with conflicts as soon as possible.  Meet with the combatants separately and then together.</a:t>
            </a:r>
          </a:p>
          <a:p>
            <a:pPr marL="916686" lvl="1" indent="-514350">
              <a:buFont typeface="+mj-lt"/>
              <a:buAutoNum type="arabicPeriod" startAt="9"/>
            </a:pPr>
            <a:r>
              <a:rPr lang="en-US" dirty="0" smtClean="0"/>
              <a:t>Balance flexibility with firmness.</a:t>
            </a:r>
          </a:p>
          <a:p>
            <a:pPr marL="916686" lvl="1" indent="-514350">
              <a:buFont typeface="+mj-lt"/>
              <a:buAutoNum type="arabicPeriod" startAt="9"/>
            </a:pPr>
            <a:r>
              <a:rPr lang="en-US" dirty="0" smtClean="0"/>
              <a:t>Help them learn and grow.  Disciple them.  Do they feel “used”?</a:t>
            </a:r>
          </a:p>
          <a:p>
            <a:pPr marL="916686" lvl="1" indent="-514350">
              <a:buFont typeface="+mj-lt"/>
              <a:buAutoNum type="arabicPeriod" startAt="9"/>
            </a:pPr>
            <a:r>
              <a:rPr lang="en-US" dirty="0" smtClean="0"/>
              <a:t>Be slow to appoint.  If you don’t, you will have to disappoint.  Don’t shortcut the process.  Your team is a reflection of your leadership.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pPr marL="624078" indent="-514350"/>
            <a:r>
              <a:rPr lang="en-US" dirty="0" smtClean="0"/>
              <a:t>Understand your leadership behavior.  Here are nine things to understand relating to your leadership:</a:t>
            </a:r>
          </a:p>
          <a:p>
            <a:pPr marL="916686" lvl="1" indent="-514350">
              <a:buFont typeface="+mj-lt"/>
              <a:buAutoNum type="arabicPeriod"/>
            </a:pPr>
            <a:r>
              <a:rPr lang="en-US" dirty="0" smtClean="0"/>
              <a:t>Set the right example and tone. Set the right example in attendance, respect for others, and responsibilities to others.</a:t>
            </a:r>
          </a:p>
          <a:p>
            <a:pPr marL="916686" lvl="1" indent="-514350">
              <a:buFont typeface="+mj-lt"/>
              <a:buAutoNum type="arabicPeriod"/>
            </a:pPr>
            <a:r>
              <a:rPr lang="en-US" dirty="0" smtClean="0"/>
              <a:t>Stay connected and accessible.  Be sure to have contact with your team two or three times a week.  Return all phone calls and emails within 24 hours.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Keep your commitments.  Don’t ignore them.</a:t>
            </a:r>
          </a:p>
          <a:p>
            <a:pPr marL="925830" lvl="1" indent="-514350">
              <a:buFont typeface="+mj-lt"/>
              <a:buAutoNum type="arabicPeriod" startAt="3"/>
            </a:pPr>
            <a:r>
              <a:rPr lang="en-US" dirty="0" smtClean="0"/>
              <a:t>Don’t pass the buck or the blame.  Own the responsibilities.</a:t>
            </a:r>
          </a:p>
          <a:p>
            <a:pPr marL="925830" lvl="1" indent="-514350">
              <a:buFont typeface="+mj-lt"/>
              <a:buAutoNum type="arabicPeriod" startAt="3"/>
            </a:pPr>
            <a:r>
              <a:rPr lang="en-US" dirty="0" smtClean="0"/>
              <a:t>Don’t shoot the messenger.  If you do, we make them feel bad; we create a bigger problem.  Say, “It’ll be okay, we’ll get through this.”</a:t>
            </a:r>
          </a:p>
          <a:p>
            <a:pPr marL="925830" lvl="1" indent="-514350">
              <a:buFont typeface="+mj-lt"/>
              <a:buAutoNum type="arabicPeriod" startAt="3"/>
            </a:pPr>
            <a:r>
              <a:rPr lang="en-US" dirty="0" smtClean="0"/>
              <a:t>Embrace diversity.</a:t>
            </a:r>
          </a:p>
          <a:p>
            <a:pPr marL="925830" lvl="1" indent="-514350">
              <a:buFont typeface="+mj-lt"/>
              <a:buAutoNum type="arabicPeriod" startAt="3"/>
            </a:pPr>
            <a:r>
              <a:rPr lang="en-US" dirty="0" smtClean="0"/>
              <a:t>Model the best, and remember the worst.  People seldom improve when they don’t have someone to model themselves after.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8"/>
            </a:pPr>
            <a:r>
              <a:rPr lang="en-US" dirty="0" smtClean="0"/>
              <a:t>Stay on a significant learning curve yourself.  You have not mastered everything.</a:t>
            </a:r>
          </a:p>
          <a:p>
            <a:pPr marL="925830" lvl="1" indent="-514350">
              <a:buFont typeface="+mj-lt"/>
              <a:buAutoNum type="arabicPeriod" startAt="8"/>
            </a:pPr>
            <a:r>
              <a:rPr lang="en-US" dirty="0" smtClean="0"/>
              <a:t>Perform with ministry ethics.  Be a role model for what is right.  Earn the respect of others by behaving with integrity.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Have a Title – Do Your People Have a Leader?</a:t>
            </a:r>
            <a:endParaRPr lang="en-US" dirty="0"/>
          </a:p>
        </p:txBody>
      </p:sp>
      <p:sp>
        <p:nvSpPr>
          <p:cNvPr id="3" name="Content Placeholder 2"/>
          <p:cNvSpPr>
            <a:spLocks noGrp="1"/>
          </p:cNvSpPr>
          <p:nvPr>
            <p:ph idx="1"/>
          </p:nvPr>
        </p:nvSpPr>
        <p:spPr/>
        <p:txBody>
          <a:bodyPr>
            <a:normAutofit/>
          </a:bodyPr>
          <a:lstStyle/>
          <a:p>
            <a:r>
              <a:rPr lang="en-US" dirty="0" smtClean="0"/>
              <a:t>26 Self Assessment Questions About Your Leadership (Y/N)</a:t>
            </a:r>
          </a:p>
          <a:p>
            <a:pPr marL="925830" lvl="1" indent="-514350">
              <a:buFont typeface="+mj-lt"/>
              <a:buAutoNum type="arabicPeriod"/>
            </a:pPr>
            <a:r>
              <a:rPr lang="en-US" dirty="0" smtClean="0"/>
              <a:t>I place the majority of my attention on my team members rather than on my efforts?</a:t>
            </a:r>
          </a:p>
          <a:p>
            <a:pPr marL="925830" lvl="1" indent="-514350">
              <a:buFont typeface="+mj-lt"/>
              <a:buAutoNum type="arabicPeriod"/>
            </a:pPr>
            <a:r>
              <a:rPr lang="en-US" dirty="0" smtClean="0"/>
              <a:t>I make a conscious effort for not being bossy and for using friendship as a strategy for getting things done.</a:t>
            </a:r>
          </a:p>
          <a:p>
            <a:pPr marL="925830" lvl="1" indent="-514350">
              <a:buFont typeface="+mj-lt"/>
              <a:buAutoNum type="arabicPeriod"/>
            </a:pPr>
            <a:r>
              <a:rPr lang="en-US" dirty="0" smtClean="0"/>
              <a:t>I understand that I cannot be successful unless my team is successful.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123</TotalTime>
  <Words>1160</Words>
  <Application>Microsoft Office PowerPoint</Application>
  <PresentationFormat>On-screen Show (4:3)</PresentationFormat>
  <Paragraphs>77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Urban</vt:lpstr>
      <vt:lpstr>COACHING 4 MINISTERS PRESENTS</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You Have a Title – Do Your People Have a Leader?</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8</cp:revision>
  <dcterms:created xsi:type="dcterms:W3CDTF">2015-03-08T21:37:46Z</dcterms:created>
  <dcterms:modified xsi:type="dcterms:W3CDTF">2015-03-09T00:12:09Z</dcterms:modified>
</cp:coreProperties>
</file>