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260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8A4921B-08E2-490E-B26E-6C4701621126}" type="datetimeFigureOut">
              <a:rPr lang="en-US" smtClean="0"/>
              <a:pPr/>
              <a:t>3/15/2015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pPr/>
              <a:t>3/15/2015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pPr/>
              <a:t>3/15/2015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pPr/>
              <a:t>3/15/2015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pPr/>
              <a:t>3/15/2015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pPr/>
              <a:t>3/15/2015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8A4921B-08E2-490E-B26E-6C4701621126}" type="datetimeFigureOut">
              <a:rPr lang="en-US" smtClean="0"/>
              <a:pPr/>
              <a:t>3/15/2015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8A4921B-08E2-490E-B26E-6C4701621126}" type="datetimeFigureOut">
              <a:rPr lang="en-US" smtClean="0"/>
              <a:pPr/>
              <a:t>3/15/2015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pPr/>
              <a:t>3/15/2015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pPr/>
              <a:t>3/15/2015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921B-08E2-490E-B26E-6C4701621126}" type="datetimeFigureOut">
              <a:rPr lang="en-US" smtClean="0"/>
              <a:pPr/>
              <a:t>3/15/2015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8A4921B-08E2-490E-B26E-6C4701621126}" type="datetimeFigureOut">
              <a:rPr lang="en-US" smtClean="0"/>
              <a:pPr/>
              <a:t>3/15/2015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876FCF3-9C23-405D-B816-BE03D7146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401888"/>
            <a:ext cx="8458200" cy="1470025"/>
          </a:xfrm>
        </p:spPr>
        <p:txBody>
          <a:bodyPr/>
          <a:lstStyle/>
          <a:p>
            <a:r>
              <a:rPr lang="en-US" dirty="0" smtClean="0"/>
              <a:t>COACHING 4 MINISTERS PRESENTS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900488"/>
            <a:ext cx="4953000" cy="1752600"/>
          </a:xfrm>
        </p:spPr>
        <p:txBody>
          <a:bodyPr>
            <a:normAutofit/>
          </a:bodyPr>
          <a:lstStyle/>
          <a:p>
            <a:pPr marL="63500"/>
            <a:r>
              <a:rPr lang="en-US" dirty="0" smtClean="0">
                <a:solidFill>
                  <a:schemeClr val="hlink"/>
                </a:solidFill>
              </a:rPr>
              <a:t>7 Disciplines of Great </a:t>
            </a:r>
            <a:r>
              <a:rPr lang="en-US" dirty="0" smtClean="0">
                <a:solidFill>
                  <a:schemeClr val="hlink"/>
                </a:solidFill>
              </a:rPr>
              <a:t>Leaders</a:t>
            </a:r>
          </a:p>
        </p:txBody>
      </p:sp>
      <p:pic>
        <p:nvPicPr>
          <p:cNvPr id="4" name="Picture 17" descr="C4M Logo 12-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1066800"/>
            <a:ext cx="9032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 Disciplines of Grea</a:t>
            </a:r>
            <a:r>
              <a:rPr lang="en-US" dirty="0" smtClean="0"/>
              <a:t>t </a:t>
            </a:r>
            <a:r>
              <a:rPr lang="en-US" dirty="0" smtClean="0"/>
              <a:t>Leaders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“The quality of a person’s life is their commitment to </a:t>
            </a:r>
            <a:r>
              <a:rPr lang="en-US" dirty="0" smtClean="0"/>
              <a:t>excellence </a:t>
            </a:r>
            <a:r>
              <a:rPr lang="en-US" dirty="0" smtClean="0"/>
              <a:t>regardless of their chosen field of endeavor</a:t>
            </a:r>
            <a:r>
              <a:rPr lang="en-US" dirty="0" smtClean="0"/>
              <a:t>.”</a:t>
            </a:r>
            <a:br>
              <a:rPr lang="en-US" dirty="0" smtClean="0"/>
            </a:br>
            <a:r>
              <a:rPr lang="en-US" dirty="0" smtClean="0"/>
              <a:t>—Vince </a:t>
            </a:r>
            <a:r>
              <a:rPr lang="en-US" dirty="0" smtClean="0"/>
              <a:t>Lombardi</a:t>
            </a:r>
          </a:p>
          <a:p>
            <a:endParaRPr lang="en-US" dirty="0" smtClean="0"/>
          </a:p>
          <a:p>
            <a:r>
              <a:rPr lang="en-US" dirty="0" smtClean="0"/>
              <a:t>“In the middle of every difficulty lies opportunity</a:t>
            </a:r>
            <a:r>
              <a:rPr lang="en-US" dirty="0" smtClean="0"/>
              <a:t>.”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 smtClean="0"/>
              <a:t>—Albert </a:t>
            </a:r>
            <a:r>
              <a:rPr lang="en-US" dirty="0" smtClean="0"/>
              <a:t>Einstein</a:t>
            </a:r>
          </a:p>
          <a:p>
            <a:endParaRPr lang="en-US" dirty="0" smtClean="0"/>
          </a:p>
          <a:p>
            <a:r>
              <a:rPr lang="en-US" dirty="0" smtClean="0"/>
              <a:t>“The pessimist sees the difficulty in every opportunity; the optimist sees the opportunity in every difficulty</a:t>
            </a:r>
            <a:r>
              <a:rPr lang="en-US" dirty="0" smtClean="0"/>
              <a:t>.”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 smtClean="0"/>
              <a:t>—Winston </a:t>
            </a:r>
            <a:r>
              <a:rPr lang="en-US" dirty="0" smtClean="0"/>
              <a:t>Churchill</a:t>
            </a:r>
          </a:p>
          <a:p>
            <a:endParaRPr lang="en-US" dirty="0" smtClean="0"/>
          </a:p>
          <a:p>
            <a:r>
              <a:rPr lang="en-US" dirty="0" smtClean="0"/>
              <a:t>“Things may come to those who wait, but only the things left by those who hustle</a:t>
            </a:r>
            <a:r>
              <a:rPr lang="en-US" dirty="0" smtClean="0"/>
              <a:t>.”—Abraham Lincoln</a:t>
            </a:r>
            <a:r>
              <a:rPr lang="en-US" dirty="0" smtClean="0"/>
              <a:t> 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more information and other leadership development opportunities and products, </a:t>
            </a:r>
            <a:br>
              <a:rPr lang="en-US" dirty="0" smtClean="0"/>
            </a:br>
            <a:r>
              <a:rPr lang="en-US" dirty="0" smtClean="0"/>
              <a:t>please contact:</a:t>
            </a:r>
          </a:p>
          <a:p>
            <a:pPr lvl="2"/>
            <a:r>
              <a:rPr lang="en-US" dirty="0" smtClean="0"/>
              <a:t>Coaching 4 Ministers</a:t>
            </a:r>
          </a:p>
          <a:p>
            <a:pPr lvl="2"/>
            <a:r>
              <a:rPr lang="en-US" dirty="0" smtClean="0"/>
              <a:t>PO Box 6086</a:t>
            </a:r>
          </a:p>
          <a:p>
            <a:pPr lvl="2"/>
            <a:r>
              <a:rPr lang="en-US" dirty="0" smtClean="0"/>
              <a:t>Elgin IL  60121</a:t>
            </a:r>
          </a:p>
          <a:p>
            <a:pPr lvl="2"/>
            <a:r>
              <a:rPr lang="en-US" dirty="0" smtClean="0"/>
              <a:t>www.coaching4minsiters.com </a:t>
            </a:r>
          </a:p>
          <a:p>
            <a:pPr lvl="2"/>
            <a:r>
              <a:rPr lang="en-US" dirty="0" smtClean="0"/>
              <a:t> 847-417-8234	</a:t>
            </a:r>
          </a:p>
          <a:p>
            <a:r>
              <a:rPr lang="en-US" dirty="0" smtClean="0"/>
              <a:t>David P. Robinson, Founder/President</a:t>
            </a:r>
          </a:p>
          <a:p>
            <a:endParaRPr lang="en-US" dirty="0"/>
          </a:p>
        </p:txBody>
      </p:sp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304800" y="381000"/>
            <a:ext cx="502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800" i="1" dirty="0">
                <a:latin typeface="Times New Roman" pitchFamily="18" charset="0"/>
                <a:ea typeface="MS Mincho" pitchFamily="49" charset="-128"/>
              </a:rPr>
              <a:t> </a:t>
            </a:r>
            <a:r>
              <a:rPr lang="en-US" altLang="ja-JP" sz="2800" b="1" i="1" dirty="0">
                <a:solidFill>
                  <a:srgbClr val="002060"/>
                </a:solidFill>
                <a:latin typeface="Arial Narrow" pitchFamily="34" charset="0"/>
                <a:ea typeface="MS Mincho" pitchFamily="49" charset="-128"/>
                <a:cs typeface="Times New Roman" pitchFamily="18" charset="0"/>
              </a:rPr>
              <a:t>“Your Mission </a:t>
            </a:r>
            <a:r>
              <a:rPr lang="en-US" altLang="ja-JP" sz="2800" b="1" i="1" dirty="0" smtClean="0">
                <a:solidFill>
                  <a:srgbClr val="002060"/>
                </a:solidFill>
                <a:latin typeface="Arial Narrow" pitchFamily="34" charset="0"/>
                <a:ea typeface="MS Mincho" pitchFamily="49" charset="-128"/>
                <a:cs typeface="Times New Roman" pitchFamily="18" charset="0"/>
              </a:rPr>
              <a:t>Is Our Motivation”</a:t>
            </a:r>
            <a:endParaRPr lang="en-US" altLang="ja-JP" sz="2800" dirty="0">
              <a:solidFill>
                <a:srgbClr val="002060"/>
              </a:solidFill>
              <a:latin typeface="Arial" pitchFamily="34" charset="0"/>
              <a:ea typeface="MS PGothic" pitchFamily="34" charset="-128"/>
            </a:endParaRPr>
          </a:p>
        </p:txBody>
      </p:sp>
      <p:pic>
        <p:nvPicPr>
          <p:cNvPr id="6" name="Picture 17" descr="C4M Logo 12-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1066800"/>
            <a:ext cx="9032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Coaching 4 Ministers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 Disciplines of Grea</a:t>
            </a:r>
            <a:r>
              <a:rPr lang="en-US" dirty="0" smtClean="0"/>
              <a:t>t </a:t>
            </a:r>
            <a:r>
              <a:rPr lang="en-US" dirty="0" smtClean="0"/>
              <a:t>Leaders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4078" indent="-514350">
              <a:buFont typeface="+mj-lt"/>
              <a:buAutoNum type="arabicPeriod"/>
            </a:pPr>
            <a:r>
              <a:rPr lang="en-US" dirty="0" smtClean="0"/>
              <a:t>Self-Awareness:  Protects you from being </a:t>
            </a:r>
            <a:r>
              <a:rPr lang="en-US" dirty="0" smtClean="0"/>
              <a:t>self-absorbed </a:t>
            </a:r>
            <a:r>
              <a:rPr lang="en-US" dirty="0" smtClean="0"/>
              <a:t>and merely role-driven.  </a:t>
            </a:r>
            <a:r>
              <a:rPr lang="en-US" dirty="0" smtClean="0"/>
              <a:t>It is a </a:t>
            </a:r>
            <a:r>
              <a:rPr lang="en-US" dirty="0" smtClean="0"/>
              <a:t>life-time of self-examination.  </a:t>
            </a:r>
            <a:r>
              <a:rPr lang="en-US" dirty="0" smtClean="0"/>
              <a:t>Life experience </a:t>
            </a:r>
            <a:r>
              <a:rPr lang="en-US" dirty="0" smtClean="0"/>
              <a:t>adds to the integration of mission, talent, </a:t>
            </a:r>
            <a:r>
              <a:rPr lang="en-US" dirty="0" smtClean="0"/>
              <a:t>and personality</a:t>
            </a:r>
            <a:r>
              <a:rPr lang="en-US" dirty="0" smtClean="0"/>
              <a:t>.  </a:t>
            </a:r>
            <a:r>
              <a:rPr lang="en-US" dirty="0" smtClean="0"/>
              <a:t>This includes</a:t>
            </a:r>
            <a:r>
              <a:rPr lang="en-US" dirty="0" smtClean="0"/>
              <a:t>:</a:t>
            </a:r>
          </a:p>
          <a:p>
            <a:pPr marL="925830" lvl="1" indent="-514350">
              <a:buFont typeface="+mj-lt"/>
              <a:buAutoNum type="alphaLcParenR"/>
            </a:pPr>
            <a:r>
              <a:rPr lang="en-US" dirty="0" smtClean="0"/>
              <a:t>Self-Knowledge: </a:t>
            </a:r>
            <a:r>
              <a:rPr lang="en-US" dirty="0" smtClean="0"/>
              <a:t>knowing </a:t>
            </a:r>
            <a:r>
              <a:rPr lang="en-US" u="sng" dirty="0" smtClean="0"/>
              <a:t>who</a:t>
            </a:r>
            <a:r>
              <a:rPr lang="en-US" dirty="0" smtClean="0"/>
              <a:t> you </a:t>
            </a:r>
            <a:r>
              <a:rPr lang="en-US" dirty="0" smtClean="0"/>
              <a:t>are.</a:t>
            </a:r>
          </a:p>
          <a:p>
            <a:pPr marL="925830" lvl="1" indent="-514350">
              <a:buFont typeface="+mj-lt"/>
              <a:buAutoNum type="alphaLcParenR"/>
            </a:pPr>
            <a:r>
              <a:rPr lang="en-US" dirty="0" smtClean="0"/>
              <a:t>Self-Mindfulness</a:t>
            </a:r>
            <a:r>
              <a:rPr lang="en-US" dirty="0" smtClean="0"/>
              <a:t>: </a:t>
            </a:r>
            <a:r>
              <a:rPr lang="en-US" dirty="0" smtClean="0"/>
              <a:t>knowing your motives for </a:t>
            </a:r>
            <a:r>
              <a:rPr lang="en-US" u="sng" dirty="0" smtClean="0"/>
              <a:t>why</a:t>
            </a:r>
            <a:r>
              <a:rPr lang="en-US" dirty="0" smtClean="0"/>
              <a:t> you </a:t>
            </a:r>
            <a:r>
              <a:rPr lang="en-US" dirty="0" smtClean="0"/>
              <a:t>do </a:t>
            </a:r>
            <a:r>
              <a:rPr lang="en-US" dirty="0" smtClean="0"/>
              <a:t>things.</a:t>
            </a:r>
          </a:p>
          <a:p>
            <a:pPr marL="925830" lvl="1" indent="-514350">
              <a:buFont typeface="+mj-lt"/>
              <a:buAutoNum type="alphaLcParenR"/>
            </a:pPr>
            <a:r>
              <a:rPr lang="en-US" dirty="0" smtClean="0"/>
              <a:t>Self-Vigilance</a:t>
            </a:r>
            <a:r>
              <a:rPr lang="en-US" dirty="0" smtClean="0"/>
              <a:t>: </a:t>
            </a:r>
            <a:r>
              <a:rPr lang="en-US" dirty="0" smtClean="0"/>
              <a:t>knowing </a:t>
            </a:r>
            <a:r>
              <a:rPr lang="en-US" u="sng" dirty="0" smtClean="0"/>
              <a:t>what</a:t>
            </a:r>
            <a:r>
              <a:rPr lang="en-US" dirty="0" smtClean="0"/>
              <a:t> makes you tick </a:t>
            </a:r>
            <a:r>
              <a:rPr lang="en-US" dirty="0" smtClean="0"/>
              <a:t>and what </a:t>
            </a:r>
            <a:r>
              <a:rPr lang="en-US" dirty="0" smtClean="0"/>
              <a:t>ticks you </a:t>
            </a:r>
            <a:r>
              <a:rPr lang="en-US" dirty="0" smtClean="0"/>
              <a:t>off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 Disciplines of Grea</a:t>
            </a:r>
            <a:r>
              <a:rPr lang="en-US" dirty="0" smtClean="0"/>
              <a:t>t </a:t>
            </a:r>
            <a:r>
              <a:rPr lang="en-US" dirty="0" smtClean="0"/>
              <a:t>Leaders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25830" lvl="1" indent="-514350">
              <a:buFont typeface="+mj-lt"/>
              <a:buAutoNum type="alphaLcParenR" startAt="4"/>
            </a:pPr>
            <a:r>
              <a:rPr lang="en-US" dirty="0" smtClean="0"/>
              <a:t>Self-Consciousness: </a:t>
            </a:r>
            <a:r>
              <a:rPr lang="en-US" dirty="0" smtClean="0"/>
              <a:t>knowing </a:t>
            </a:r>
            <a:r>
              <a:rPr lang="en-US" u="sng" dirty="0" smtClean="0"/>
              <a:t>how</a:t>
            </a:r>
            <a:r>
              <a:rPr lang="en-US" dirty="0" smtClean="0"/>
              <a:t> you </a:t>
            </a:r>
            <a:r>
              <a:rPr lang="en-US" dirty="0" smtClean="0"/>
              <a:t>come across </a:t>
            </a:r>
            <a:r>
              <a:rPr lang="en-US" dirty="0" smtClean="0"/>
              <a:t>to others</a:t>
            </a:r>
            <a:r>
              <a:rPr lang="en-US" dirty="0" smtClean="0"/>
              <a:t>.</a:t>
            </a:r>
            <a:endParaRPr lang="en-US" dirty="0" smtClean="0"/>
          </a:p>
          <a:p>
            <a:pPr marL="925830" lvl="1" indent="-514350">
              <a:buFont typeface="+mj-lt"/>
              <a:buAutoNum type="alphaLcParenR" startAt="4"/>
            </a:pPr>
            <a:r>
              <a:rPr lang="en-US" dirty="0" smtClean="0"/>
              <a:t>Self-Alertness: </a:t>
            </a:r>
            <a:r>
              <a:rPr lang="en-US" dirty="0" smtClean="0"/>
              <a:t>maintaining </a:t>
            </a:r>
            <a:r>
              <a:rPr lang="en-US" dirty="0" smtClean="0"/>
              <a:t>your emotional, physical, and spiritual </a:t>
            </a:r>
            <a:r>
              <a:rPr lang="en-US" u="sng" dirty="0" smtClean="0"/>
              <a:t>condition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 Disciplines of Grea</a:t>
            </a:r>
            <a:r>
              <a:rPr lang="en-US" dirty="0" smtClean="0"/>
              <a:t>t </a:t>
            </a:r>
            <a:r>
              <a:rPr lang="en-US" dirty="0" smtClean="0"/>
              <a:t>Leaders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4078" indent="-514350">
              <a:buFont typeface="+mj-lt"/>
              <a:buAutoNum type="arabicPeriod" startAt="2"/>
            </a:pPr>
            <a:r>
              <a:rPr lang="en-US" dirty="0" smtClean="0"/>
              <a:t>Self-Management: </a:t>
            </a:r>
            <a:r>
              <a:rPr lang="en-US" dirty="0" smtClean="0"/>
              <a:t>Great </a:t>
            </a:r>
            <a:r>
              <a:rPr lang="en-US" dirty="0" smtClean="0"/>
              <a:t>leaders lead others well because </a:t>
            </a:r>
            <a:r>
              <a:rPr lang="en-US" dirty="0" smtClean="0"/>
              <a:t>they </a:t>
            </a:r>
            <a:r>
              <a:rPr lang="en-US" dirty="0" smtClean="0"/>
              <a:t>manage themselves well.  They are constantly </a:t>
            </a:r>
            <a:r>
              <a:rPr lang="en-US" dirty="0" smtClean="0"/>
              <a:t>aware </a:t>
            </a:r>
            <a:r>
              <a:rPr lang="en-US" dirty="0" smtClean="0"/>
              <a:t>that internal self-management of their own mental (I.Q</a:t>
            </a:r>
            <a:r>
              <a:rPr lang="en-US" dirty="0" smtClean="0"/>
              <a:t>.), </a:t>
            </a:r>
            <a:r>
              <a:rPr lang="en-US" dirty="0" smtClean="0"/>
              <a:t>emotional (E.Q.), and spiritual health (S.Q.), is the key </a:t>
            </a:r>
            <a:r>
              <a:rPr lang="en-US" dirty="0" smtClean="0"/>
              <a:t>to </a:t>
            </a:r>
            <a:r>
              <a:rPr lang="en-US" dirty="0" smtClean="0"/>
              <a:t>leading others. 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 Disciplines of Grea</a:t>
            </a:r>
            <a:r>
              <a:rPr lang="en-US" dirty="0" smtClean="0"/>
              <a:t>t </a:t>
            </a:r>
            <a:r>
              <a:rPr lang="en-US" dirty="0" smtClean="0"/>
              <a:t>Leaders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E.Q.  (A.)  Emotions:  depression, anger, hostility, </a:t>
            </a:r>
            <a:r>
              <a:rPr lang="en-US" dirty="0" smtClean="0"/>
              <a:t>grief and </a:t>
            </a:r>
            <a:r>
              <a:rPr lang="en-US" dirty="0" smtClean="0"/>
              <a:t>loss, fear, </a:t>
            </a:r>
            <a:r>
              <a:rPr lang="en-US" dirty="0" smtClean="0"/>
              <a:t>bitterness.</a:t>
            </a:r>
          </a:p>
          <a:p>
            <a:pPr lvl="1"/>
            <a:r>
              <a:rPr lang="en-US" dirty="0" smtClean="0"/>
              <a:t>I.Q.   (B.)  Education: </a:t>
            </a:r>
            <a:r>
              <a:rPr lang="en-US" dirty="0" smtClean="0"/>
              <a:t>Always </a:t>
            </a:r>
            <a:r>
              <a:rPr lang="en-US" dirty="0" smtClean="0"/>
              <a:t>learning and improving.  </a:t>
            </a:r>
          </a:p>
          <a:p>
            <a:pPr lvl="1"/>
            <a:r>
              <a:rPr lang="en-US" dirty="0" smtClean="0"/>
              <a:t>S.Q</a:t>
            </a:r>
            <a:r>
              <a:rPr lang="en-US" dirty="0" smtClean="0"/>
              <a:t>.  (C.)  Expectations: </a:t>
            </a:r>
            <a:r>
              <a:rPr lang="en-US" dirty="0" smtClean="0"/>
              <a:t>of </a:t>
            </a:r>
            <a:r>
              <a:rPr lang="en-US" dirty="0" smtClean="0"/>
              <a:t>yourself, and others </a:t>
            </a:r>
            <a:r>
              <a:rPr lang="en-US" dirty="0" smtClean="0"/>
              <a:t>based </a:t>
            </a:r>
            <a:r>
              <a:rPr lang="en-US" dirty="0" smtClean="0"/>
              <a:t>on God’s Word not the opinions of others. </a:t>
            </a:r>
            <a:r>
              <a:rPr lang="en-US" dirty="0" smtClean="0"/>
              <a:t>“</a:t>
            </a:r>
            <a:r>
              <a:rPr lang="en-US" dirty="0" smtClean="0"/>
              <a:t>Unfulfilled expectations bring life’s greatest Disappointments.”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 Disciplines of Grea</a:t>
            </a:r>
            <a:r>
              <a:rPr lang="en-US" dirty="0" smtClean="0"/>
              <a:t>t </a:t>
            </a:r>
            <a:r>
              <a:rPr lang="en-US" dirty="0" smtClean="0"/>
              <a:t>Leaders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4078" indent="-514350">
              <a:buFont typeface="+mj-lt"/>
              <a:buAutoNum type="arabicPeriod" startAt="3"/>
            </a:pPr>
            <a:r>
              <a:rPr lang="en-US" dirty="0" smtClean="0"/>
              <a:t>Self-Development: </a:t>
            </a:r>
            <a:r>
              <a:rPr lang="en-US" dirty="0" smtClean="0"/>
              <a:t>Great </a:t>
            </a:r>
            <a:r>
              <a:rPr lang="en-US" dirty="0" smtClean="0"/>
              <a:t>leaders never stop growing</a:t>
            </a:r>
            <a:r>
              <a:rPr lang="en-US" dirty="0" smtClean="0"/>
              <a:t>.  </a:t>
            </a:r>
          </a:p>
          <a:p>
            <a:pPr marL="916686" lvl="1" indent="-514350">
              <a:buFont typeface="+mj-lt"/>
              <a:buAutoNum type="alphaLcParenR"/>
            </a:pPr>
            <a:r>
              <a:rPr lang="en-US" dirty="0" smtClean="0"/>
              <a:t>They develop </a:t>
            </a:r>
            <a:r>
              <a:rPr lang="en-US" dirty="0" smtClean="0"/>
              <a:t>early the habit of life-long commitment to learning.  </a:t>
            </a:r>
            <a:endParaRPr lang="en-US" dirty="0" smtClean="0"/>
          </a:p>
          <a:p>
            <a:pPr marL="916686" lvl="1" indent="-514350">
              <a:buFont typeface="+mj-lt"/>
              <a:buAutoNum type="alphaLcParenR"/>
            </a:pPr>
            <a:r>
              <a:rPr lang="en-US" dirty="0" smtClean="0"/>
              <a:t>They build </a:t>
            </a:r>
            <a:r>
              <a:rPr lang="en-US" dirty="0" smtClean="0"/>
              <a:t>on their strengths and </a:t>
            </a:r>
            <a:r>
              <a:rPr lang="en-US" dirty="0" smtClean="0"/>
              <a:t>do not </a:t>
            </a:r>
            <a:r>
              <a:rPr lang="en-US" dirty="0" smtClean="0"/>
              <a:t>waste time trying </a:t>
            </a:r>
            <a:r>
              <a:rPr lang="en-US" dirty="0" smtClean="0"/>
              <a:t>to strengthen </a:t>
            </a:r>
            <a:r>
              <a:rPr lang="en-US" dirty="0" smtClean="0"/>
              <a:t>their weaknesses and compensate.  </a:t>
            </a:r>
            <a:endParaRPr lang="en-US" dirty="0" smtClean="0"/>
          </a:p>
          <a:p>
            <a:pPr marL="916686" lvl="1" indent="-514350">
              <a:buFont typeface="+mj-lt"/>
              <a:buAutoNum type="alphaLcParenR"/>
            </a:pPr>
            <a:r>
              <a:rPr lang="en-US" dirty="0" smtClean="0"/>
              <a:t>They learn </a:t>
            </a:r>
            <a:r>
              <a:rPr lang="en-US" dirty="0" smtClean="0"/>
              <a:t>and grow through failure – never quit because of it.  </a:t>
            </a:r>
            <a:endParaRPr lang="en-US" dirty="0" smtClean="0"/>
          </a:p>
          <a:p>
            <a:pPr marL="916686" lvl="1" indent="-514350">
              <a:buFont typeface="+mj-lt"/>
              <a:buAutoNum type="alphaLcParenR"/>
            </a:pPr>
            <a:r>
              <a:rPr lang="en-US" dirty="0" smtClean="0"/>
              <a:t>They </a:t>
            </a:r>
            <a:r>
              <a:rPr lang="en-US" dirty="0" smtClean="0"/>
              <a:t>learn to “manage” these weaknesses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 Disciplines of Grea</a:t>
            </a:r>
            <a:r>
              <a:rPr lang="en-US" dirty="0" smtClean="0"/>
              <a:t>t </a:t>
            </a:r>
            <a:r>
              <a:rPr lang="en-US" dirty="0" smtClean="0"/>
              <a:t>Leaders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624078" indent="-514350">
              <a:buFont typeface="+mj-lt"/>
              <a:buAutoNum type="arabicPeriod" startAt="4"/>
            </a:pPr>
            <a:r>
              <a:rPr lang="en-US" dirty="0" smtClean="0"/>
              <a:t>Mission Focused: </a:t>
            </a:r>
            <a:r>
              <a:rPr lang="en-US" dirty="0" smtClean="0"/>
              <a:t>Great </a:t>
            </a:r>
            <a:r>
              <a:rPr lang="en-US" dirty="0" smtClean="0"/>
              <a:t>leaders give their lives to </a:t>
            </a:r>
            <a:r>
              <a:rPr lang="en-US" dirty="0" smtClean="0"/>
              <a:t>great </a:t>
            </a:r>
            <a:r>
              <a:rPr lang="en-US" dirty="0" smtClean="0"/>
              <a:t>causes that will outlast their lifetime.  </a:t>
            </a:r>
            <a:endParaRPr lang="en-US" dirty="0" smtClean="0"/>
          </a:p>
          <a:p>
            <a:pPr marL="916686" lvl="1" indent="-514350">
              <a:buFont typeface="+mj-lt"/>
              <a:buAutoNum type="alphaLcParenR"/>
            </a:pPr>
            <a:r>
              <a:rPr lang="en-US" dirty="0" smtClean="0"/>
              <a:t>They </a:t>
            </a:r>
            <a:r>
              <a:rPr lang="en-US" dirty="0" smtClean="0"/>
              <a:t>have a </a:t>
            </a:r>
            <a:r>
              <a:rPr lang="en-US" dirty="0" smtClean="0"/>
              <a:t>destiny </a:t>
            </a:r>
            <a:r>
              <a:rPr lang="en-US" dirty="0" smtClean="0"/>
              <a:t>and not just a destination.  </a:t>
            </a:r>
            <a:endParaRPr lang="en-US" dirty="0" smtClean="0"/>
          </a:p>
          <a:p>
            <a:pPr marL="916686" lvl="1" indent="-514350">
              <a:buFont typeface="+mj-lt"/>
              <a:buAutoNum type="alphaLcParenR"/>
            </a:pPr>
            <a:r>
              <a:rPr lang="en-US" dirty="0" smtClean="0"/>
              <a:t>They </a:t>
            </a:r>
            <a:r>
              <a:rPr lang="en-US" dirty="0" smtClean="0"/>
              <a:t>don’t allow others to </a:t>
            </a:r>
            <a:r>
              <a:rPr lang="en-US" dirty="0" smtClean="0"/>
              <a:t>hijack </a:t>
            </a:r>
            <a:r>
              <a:rPr lang="en-US" dirty="0" smtClean="0"/>
              <a:t>their lives through unrealistic expectations, agendas, </a:t>
            </a:r>
            <a:r>
              <a:rPr lang="en-US" dirty="0" smtClean="0"/>
              <a:t>or     </a:t>
            </a:r>
            <a:r>
              <a:rPr lang="en-US" dirty="0" smtClean="0"/>
              <a:t>distractions that will drain their </a:t>
            </a:r>
            <a:r>
              <a:rPr lang="en-US" dirty="0" smtClean="0"/>
              <a:t>energy.</a:t>
            </a:r>
          </a:p>
          <a:p>
            <a:pPr marL="624078" indent="-514350">
              <a:buFont typeface="+mj-lt"/>
              <a:buAutoNum type="arabicPeriod" startAt="4"/>
            </a:pPr>
            <a:r>
              <a:rPr lang="en-US" dirty="0" smtClean="0"/>
              <a:t>Sound Judgment: </a:t>
            </a:r>
            <a:r>
              <a:rPr lang="en-US" dirty="0" smtClean="0"/>
              <a:t>Great </a:t>
            </a:r>
            <a:r>
              <a:rPr lang="en-US" dirty="0" smtClean="0"/>
              <a:t>leaders consistently make </a:t>
            </a:r>
            <a:r>
              <a:rPr lang="en-US" dirty="0" smtClean="0"/>
              <a:t>good </a:t>
            </a:r>
            <a:r>
              <a:rPr lang="en-US" dirty="0" smtClean="0"/>
              <a:t>decisions.  They know how to make decisions; when </a:t>
            </a:r>
            <a:r>
              <a:rPr lang="en-US" dirty="0" smtClean="0"/>
              <a:t>to </a:t>
            </a:r>
            <a:r>
              <a:rPr lang="en-US" dirty="0" smtClean="0"/>
              <a:t>make decisions, and what decisions need to be made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 Disciplines of Grea</a:t>
            </a:r>
            <a:r>
              <a:rPr lang="en-US" dirty="0" smtClean="0"/>
              <a:t>t </a:t>
            </a:r>
            <a:r>
              <a:rPr lang="en-US" dirty="0" smtClean="0"/>
              <a:t>Leaders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4078" indent="-514350">
              <a:buFont typeface="+mj-lt"/>
              <a:buAutoNum type="arabicPeriod" startAt="6"/>
            </a:pPr>
            <a:r>
              <a:rPr lang="en-US" dirty="0" smtClean="0"/>
              <a:t>Belonging: </a:t>
            </a:r>
            <a:r>
              <a:rPr lang="en-US" dirty="0" smtClean="0"/>
              <a:t>Great </a:t>
            </a:r>
            <a:r>
              <a:rPr lang="en-US" dirty="0" smtClean="0"/>
              <a:t>leaders develop the ability to </a:t>
            </a:r>
            <a:r>
              <a:rPr lang="en-US" dirty="0" smtClean="0"/>
              <a:t>enjoy </a:t>
            </a:r>
            <a:r>
              <a:rPr lang="en-US" dirty="0" smtClean="0"/>
              <a:t>significant relationships that will nurture their lives.  </a:t>
            </a:r>
            <a:endParaRPr lang="en-US" dirty="0" smtClean="0"/>
          </a:p>
          <a:p>
            <a:pPr marL="916686" lvl="1" indent="-514350">
              <a:buFont typeface="+mj-lt"/>
              <a:buAutoNum type="alphaLcParenR"/>
            </a:pPr>
            <a:r>
              <a:rPr lang="en-US" dirty="0" smtClean="0"/>
              <a:t>They </a:t>
            </a:r>
            <a:r>
              <a:rPr lang="en-US" dirty="0" smtClean="0"/>
              <a:t>value and practice community and make </a:t>
            </a:r>
            <a:r>
              <a:rPr lang="en-US" dirty="0" smtClean="0"/>
              <a:t>consciousness </a:t>
            </a:r>
            <a:r>
              <a:rPr lang="en-US" dirty="0" smtClean="0"/>
              <a:t>decisions to belong to others.  </a:t>
            </a:r>
            <a:endParaRPr lang="en-US" dirty="0" smtClean="0"/>
          </a:p>
          <a:p>
            <a:pPr marL="916686" lvl="1" indent="-514350">
              <a:buFont typeface="+mj-lt"/>
              <a:buAutoNum type="alphaLcParenR"/>
            </a:pPr>
            <a:r>
              <a:rPr lang="en-US" dirty="0" smtClean="0"/>
              <a:t>They </a:t>
            </a:r>
            <a:r>
              <a:rPr lang="en-US" dirty="0" smtClean="0"/>
              <a:t>risk </a:t>
            </a:r>
            <a:r>
              <a:rPr lang="en-US" dirty="0" smtClean="0"/>
              <a:t>belonging—because </a:t>
            </a:r>
            <a:r>
              <a:rPr lang="en-US" dirty="0" smtClean="0"/>
              <a:t>to quit risking is to quit loving.  And to quit </a:t>
            </a:r>
            <a:r>
              <a:rPr lang="en-US" dirty="0" smtClean="0"/>
              <a:t>loving </a:t>
            </a:r>
            <a:r>
              <a:rPr lang="en-US" dirty="0" smtClean="0"/>
              <a:t>is to quit </a:t>
            </a:r>
            <a:r>
              <a:rPr lang="en-US" dirty="0" smtClean="0"/>
              <a:t>leading.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 Disciplines of Grea</a:t>
            </a:r>
            <a:r>
              <a:rPr lang="en-US" dirty="0" smtClean="0"/>
              <a:t>t </a:t>
            </a:r>
            <a:r>
              <a:rPr lang="en-US" dirty="0" smtClean="0"/>
              <a:t>Leaders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4078" indent="-514350">
              <a:buFont typeface="+mj-lt"/>
              <a:buAutoNum type="arabicPeriod" startAt="7"/>
            </a:pPr>
            <a:r>
              <a:rPr lang="en-US" dirty="0" smtClean="0"/>
              <a:t> Solitude: </a:t>
            </a:r>
            <a:r>
              <a:rPr lang="en-US" dirty="0" smtClean="0"/>
              <a:t>Great </a:t>
            </a:r>
            <a:r>
              <a:rPr lang="en-US" dirty="0" smtClean="0"/>
              <a:t>leaders not only develop the capacity </a:t>
            </a:r>
            <a:r>
              <a:rPr lang="en-US" dirty="0" smtClean="0"/>
              <a:t>to </a:t>
            </a:r>
            <a:r>
              <a:rPr lang="en-US" dirty="0" smtClean="0"/>
              <a:t>endure the loneliness of leadership but actually </a:t>
            </a:r>
            <a:r>
              <a:rPr lang="en-US" dirty="0" smtClean="0"/>
              <a:t>build solitude </a:t>
            </a:r>
            <a:r>
              <a:rPr lang="en-US" dirty="0" smtClean="0"/>
              <a:t>into their lives.  </a:t>
            </a:r>
            <a:endParaRPr lang="en-US" dirty="0" smtClean="0"/>
          </a:p>
          <a:p>
            <a:pPr marL="925830" lvl="1" indent="-514350">
              <a:buFont typeface="+mj-lt"/>
              <a:buAutoNum type="alphaLcParenR"/>
            </a:pPr>
            <a:r>
              <a:rPr lang="en-US" dirty="0" smtClean="0"/>
              <a:t>They </a:t>
            </a:r>
            <a:r>
              <a:rPr lang="en-US" dirty="0" smtClean="0"/>
              <a:t>appreciate the depth of </a:t>
            </a:r>
            <a:r>
              <a:rPr lang="en-US" dirty="0" smtClean="0"/>
              <a:t>soul </a:t>
            </a:r>
            <a:r>
              <a:rPr lang="en-US" dirty="0" smtClean="0"/>
              <a:t>making that is possible only in solitude and in </a:t>
            </a:r>
            <a:r>
              <a:rPr lang="en-US" dirty="0" smtClean="0"/>
              <a:t>heart-to-heart exchanges </a:t>
            </a:r>
            <a:r>
              <a:rPr lang="en-US" dirty="0" smtClean="0"/>
              <a:t>with their supreme leader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1616</TotalTime>
  <Words>525</Words>
  <Application>Microsoft Office PowerPoint</Application>
  <PresentationFormat>On-screen Show (4:3)</PresentationFormat>
  <Paragraphs>51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Urban</vt:lpstr>
      <vt:lpstr>COACHING 4 MINISTERS PRESENTS</vt:lpstr>
      <vt:lpstr>7 Disciplines of Great Leaders</vt:lpstr>
      <vt:lpstr>7 Disciplines of Great Leaders</vt:lpstr>
      <vt:lpstr>7 Disciplines of Great Leaders</vt:lpstr>
      <vt:lpstr>7 Disciplines of Great Leaders</vt:lpstr>
      <vt:lpstr>7 Disciplines of Great Leaders</vt:lpstr>
      <vt:lpstr>7 Disciplines of Great Leaders</vt:lpstr>
      <vt:lpstr>7 Disciplines of Great Leaders</vt:lpstr>
      <vt:lpstr>7 Disciplines of Great Leaders</vt:lpstr>
      <vt:lpstr>7 Disciplines of Great Leaders</vt:lpstr>
      <vt:lpstr>Coaching 4 Ministers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COACHING4MINISTERS PRESENTS</dc:title>
  <dc:creator>Randy Colver</dc:creator>
  <cp:lastModifiedBy>Randy Colver</cp:lastModifiedBy>
  <cp:revision>42</cp:revision>
  <dcterms:created xsi:type="dcterms:W3CDTF">2015-03-08T21:37:46Z</dcterms:created>
  <dcterms:modified xsi:type="dcterms:W3CDTF">2015-03-15T21:32:51Z</dcterms:modified>
</cp:coreProperties>
</file>