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300" r:id="rId3"/>
    <p:sldId id="301" r:id="rId4"/>
    <p:sldId id="302" r:id="rId5"/>
    <p:sldId id="303" r:id="rId6"/>
    <p:sldId id="304" r:id="rId7"/>
    <p:sldId id="305" r:id="rId8"/>
    <p:sldId id="306" r:id="rId9"/>
    <p:sldId id="307" r:id="rId10"/>
    <p:sldId id="260"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5" d="100"/>
          <a:sy n="55" d="100"/>
        </p:scale>
        <p:origin x="-24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68A4921B-08E2-490E-B26E-6C4701621126}" type="datetimeFigureOut">
              <a:rPr lang="en-US" smtClean="0"/>
              <a:t>3/8/2015</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6876FCF3-9C23-405D-B816-BE03D71465B0}"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8A4921B-08E2-490E-B26E-6C4701621126}" type="datetimeFigureOut">
              <a:rPr lang="en-US" smtClean="0"/>
              <a:t>3/8/2015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t>3/8/2015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68A4921B-08E2-490E-B26E-6C4701621126}" type="datetimeFigureOut">
              <a:rPr lang="en-US" smtClean="0"/>
              <a:t>3/8/2015</a:t>
            </a:fld>
            <a:endParaRPr lang="en-US"/>
          </a:p>
        </p:txBody>
      </p:sp>
      <p:sp>
        <p:nvSpPr>
          <p:cNvPr id="27" name="Slide Number Placeholder 26"/>
          <p:cNvSpPr>
            <a:spLocks noGrp="1"/>
          </p:cNvSpPr>
          <p:nvPr>
            <p:ph type="sldNum" sz="quarter" idx="11"/>
          </p:nvPr>
        </p:nvSpPr>
        <p:spPr/>
        <p:txBody>
          <a:bodyPr rtlCol="0"/>
          <a:lstStyle/>
          <a:p>
            <a:fld id="{6876FCF3-9C23-405D-B816-BE03D71465B0}" type="slidenum">
              <a:rPr lang="en-US" smtClean="0"/>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68A4921B-08E2-490E-B26E-6C4701621126}" type="datetimeFigureOut">
              <a:rPr lang="en-US" smtClean="0"/>
              <a:t>3/8/2015</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6876FCF3-9C23-405D-B816-BE03D71465B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A4921B-08E2-490E-B26E-6C4701621126}" type="datetimeFigureOut">
              <a:rPr lang="en-US" smtClean="0"/>
              <a:t>3/8/2015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t>3/8/2015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8A4921B-08E2-490E-B26E-6C4701621126}" type="datetimeFigureOut">
              <a:rPr lang="en-US" smtClean="0"/>
              <a:t>3/8/2015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68A4921B-08E2-490E-B26E-6C4701621126}" type="datetimeFigureOut">
              <a:rPr lang="en-US" smtClean="0"/>
              <a:t>3/8/2015</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6876FCF3-9C23-405D-B816-BE03D71465B0}"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57200" y="2401888"/>
            <a:ext cx="8458200" cy="1470025"/>
          </a:xfrm>
        </p:spPr>
        <p:txBody>
          <a:bodyPr/>
          <a:lstStyle/>
          <a:p>
            <a:r>
              <a:rPr lang="en-US" dirty="0" smtClean="0"/>
              <a:t>COACHING 4 MINISTERS </a:t>
            </a:r>
            <a:r>
              <a:rPr lang="en-US" dirty="0" smtClean="0"/>
              <a:t>PRESENTS</a:t>
            </a:r>
          </a:p>
        </p:txBody>
      </p:sp>
      <p:sp>
        <p:nvSpPr>
          <p:cNvPr id="5123" name="Rectangle 3"/>
          <p:cNvSpPr>
            <a:spLocks noGrp="1" noChangeArrowheads="1"/>
          </p:cNvSpPr>
          <p:nvPr>
            <p:ph type="subTitle" idx="1"/>
          </p:nvPr>
        </p:nvSpPr>
        <p:spPr>
          <a:xfrm>
            <a:off x="457200" y="3900488"/>
            <a:ext cx="4953000" cy="1752600"/>
          </a:xfrm>
        </p:spPr>
        <p:txBody>
          <a:bodyPr>
            <a:normAutofit/>
          </a:bodyPr>
          <a:lstStyle/>
          <a:p>
            <a:pPr marL="63500"/>
            <a:r>
              <a:rPr lang="en-US" dirty="0" smtClean="0">
                <a:solidFill>
                  <a:schemeClr val="hlink"/>
                </a:solidFill>
              </a:rPr>
              <a:t>13 Mistakes Leaders Make</a:t>
            </a:r>
          </a:p>
        </p:txBody>
      </p:sp>
      <p:pic>
        <p:nvPicPr>
          <p:cNvPr id="4"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For more information and other leadership development opportunities and products, </a:t>
            </a:r>
            <a:br>
              <a:rPr lang="en-US" dirty="0" smtClean="0"/>
            </a:br>
            <a:r>
              <a:rPr lang="en-US" dirty="0" smtClean="0"/>
              <a:t>please contact:</a:t>
            </a:r>
            <a:endParaRPr lang="en-US" dirty="0" smtClean="0"/>
          </a:p>
          <a:p>
            <a:pPr lvl="2"/>
            <a:r>
              <a:rPr lang="en-US" dirty="0" smtClean="0"/>
              <a:t>Coaching </a:t>
            </a:r>
            <a:r>
              <a:rPr lang="en-US" dirty="0" smtClean="0"/>
              <a:t>4 Ministers</a:t>
            </a:r>
          </a:p>
          <a:p>
            <a:pPr lvl="2"/>
            <a:r>
              <a:rPr lang="en-US" dirty="0" smtClean="0"/>
              <a:t>PO Box 6086</a:t>
            </a:r>
          </a:p>
          <a:p>
            <a:pPr lvl="2"/>
            <a:r>
              <a:rPr lang="en-US" dirty="0" smtClean="0"/>
              <a:t>Elgin IL  60121</a:t>
            </a:r>
          </a:p>
          <a:p>
            <a:pPr lvl="2"/>
            <a:r>
              <a:rPr lang="en-US" dirty="0" smtClean="0"/>
              <a:t>www.coaching4minsiters.com </a:t>
            </a:r>
          </a:p>
          <a:p>
            <a:pPr lvl="2"/>
            <a:r>
              <a:rPr lang="en-US" dirty="0" smtClean="0"/>
              <a:t> 847-417-8234	</a:t>
            </a:r>
          </a:p>
          <a:p>
            <a:r>
              <a:rPr lang="en-US" dirty="0" smtClean="0"/>
              <a:t>David </a:t>
            </a:r>
            <a:r>
              <a:rPr lang="en-US" dirty="0" smtClean="0"/>
              <a:t>P. Robinson, Founder/President</a:t>
            </a:r>
          </a:p>
          <a:p>
            <a:endParaRPr lang="en-US" dirty="0"/>
          </a:p>
        </p:txBody>
      </p:sp>
      <p:sp>
        <p:nvSpPr>
          <p:cNvPr id="5" name="Rectangle 16"/>
          <p:cNvSpPr>
            <a:spLocks noChangeArrowheads="1"/>
          </p:cNvSpPr>
          <p:nvPr/>
        </p:nvSpPr>
        <p:spPr bwMode="auto">
          <a:xfrm>
            <a:off x="304800" y="381000"/>
            <a:ext cx="5029200" cy="519113"/>
          </a:xfrm>
          <a:prstGeom prst="rect">
            <a:avLst/>
          </a:prstGeom>
          <a:noFill/>
          <a:ln w="9525">
            <a:noFill/>
            <a:miter lim="800000"/>
            <a:headEnd/>
            <a:tailEnd/>
          </a:ln>
        </p:spPr>
        <p:txBody>
          <a:bodyPr wrap="square" anchor="ctr">
            <a:spAutoFit/>
          </a:bodyPr>
          <a:lstStyle/>
          <a:p>
            <a:pPr algn="ctr"/>
            <a:r>
              <a:rPr lang="en-US" altLang="ja-JP" sz="2800" i="1" dirty="0">
                <a:latin typeface="Times New Roman" pitchFamily="18" charset="0"/>
                <a:ea typeface="MS Mincho" pitchFamily="49" charset="-128"/>
              </a:rPr>
              <a:t> </a:t>
            </a:r>
            <a:r>
              <a:rPr lang="en-US" altLang="ja-JP" sz="2800" b="1" i="1" dirty="0">
                <a:solidFill>
                  <a:srgbClr val="002060"/>
                </a:solidFill>
                <a:latin typeface="Arial Narrow" pitchFamily="34" charset="0"/>
                <a:ea typeface="MS Mincho" pitchFamily="49" charset="-128"/>
                <a:cs typeface="Times New Roman" pitchFamily="18" charset="0"/>
              </a:rPr>
              <a:t>“Your Mission </a:t>
            </a:r>
            <a:r>
              <a:rPr lang="en-US" altLang="ja-JP" sz="2800" b="1" i="1" dirty="0" smtClean="0">
                <a:solidFill>
                  <a:srgbClr val="002060"/>
                </a:solidFill>
                <a:latin typeface="Arial Narrow" pitchFamily="34" charset="0"/>
                <a:ea typeface="MS Mincho" pitchFamily="49" charset="-128"/>
                <a:cs typeface="Times New Roman" pitchFamily="18" charset="0"/>
              </a:rPr>
              <a:t>Is Our Motivation”</a:t>
            </a:r>
            <a:endParaRPr lang="en-US" altLang="ja-JP" sz="2800" dirty="0">
              <a:solidFill>
                <a:srgbClr val="002060"/>
              </a:solidFill>
              <a:latin typeface="Arial" pitchFamily="34" charset="0"/>
              <a:ea typeface="MS PGothic" pitchFamily="34" charset="-128"/>
            </a:endParaRPr>
          </a:p>
        </p:txBody>
      </p:sp>
      <p:pic>
        <p:nvPicPr>
          <p:cNvPr id="6"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
        <p:nvSpPr>
          <p:cNvPr id="7" name="Title 6"/>
          <p:cNvSpPr>
            <a:spLocks noGrp="1"/>
          </p:cNvSpPr>
          <p:nvPr>
            <p:ph type="title"/>
          </p:nvPr>
        </p:nvSpPr>
        <p:spPr/>
        <p:txBody>
          <a:bodyPr/>
          <a:lstStyle/>
          <a:p>
            <a:r>
              <a:rPr lang="en-US" dirty="0" smtClean="0"/>
              <a:t>Coaching 4 Ministers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13 Mistakes Leaders Make</a:t>
            </a:r>
            <a:endParaRPr lang="en-US" dirty="0"/>
          </a:p>
        </p:txBody>
      </p:sp>
      <p:sp>
        <p:nvSpPr>
          <p:cNvPr id="3" name="Content Placeholder 2"/>
          <p:cNvSpPr>
            <a:spLocks noGrp="1"/>
          </p:cNvSpPr>
          <p:nvPr>
            <p:ph idx="1"/>
          </p:nvPr>
        </p:nvSpPr>
        <p:spPr/>
        <p:txBody>
          <a:bodyPr>
            <a:normAutofit/>
          </a:bodyPr>
          <a:lstStyle/>
          <a:p>
            <a:r>
              <a:rPr lang="en-US" dirty="0" smtClean="0"/>
              <a:t>Here are some common </a:t>
            </a:r>
            <a:r>
              <a:rPr lang="en-US" dirty="0" smtClean="0"/>
              <a:t>mistakes leaders make:</a:t>
            </a:r>
          </a:p>
          <a:p>
            <a:pPr marL="916686" lvl="1" indent="-514350">
              <a:buFont typeface="+mj-lt"/>
              <a:buAutoNum type="arabicPeriod"/>
            </a:pPr>
            <a:r>
              <a:rPr lang="en-US" dirty="0" smtClean="0"/>
              <a:t>Refuse to accept personal responsibility.  Admit your own mistakes.  Don’t blame anyone else.  This will earn respect.</a:t>
            </a:r>
          </a:p>
          <a:p>
            <a:pPr marL="916686" lvl="1" indent="-514350">
              <a:buFont typeface="+mj-lt"/>
              <a:buAutoNum type="arabicPeriod"/>
            </a:pPr>
            <a:r>
              <a:rPr lang="en-US" dirty="0" smtClean="0"/>
              <a:t>Failure to develop people.  The test of a leader is what his team can do without him.  “We don’t have a problem, you have a problem.  Let me help you solve it.  Here are several options.”  Don’t solve all the problems for your team</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13 Mistakes Leaders Make</a:t>
            </a:r>
            <a:endParaRPr lang="en-US" dirty="0"/>
          </a:p>
        </p:txBody>
      </p:sp>
      <p:sp>
        <p:nvSpPr>
          <p:cNvPr id="3" name="Content Placeholder 2"/>
          <p:cNvSpPr>
            <a:spLocks noGrp="1"/>
          </p:cNvSpPr>
          <p:nvPr>
            <p:ph idx="1"/>
          </p:nvPr>
        </p:nvSpPr>
        <p:spPr/>
        <p:txBody>
          <a:bodyPr>
            <a:normAutofit/>
          </a:bodyPr>
          <a:lstStyle/>
          <a:p>
            <a:pPr marL="925830" lvl="1" indent="-514350">
              <a:buFont typeface="+mj-lt"/>
              <a:buAutoNum type="arabicPeriod" startAt="3"/>
            </a:pPr>
            <a:r>
              <a:rPr lang="en-US" dirty="0" smtClean="0"/>
              <a:t>Try to control results rather than influence thinking.  When you try to get control back rather than influence, you are not leading well.  Leaders are influencers, not controllers.  Managers are controllers.  Leadership grows as you understand the human factor.  Two questions:</a:t>
            </a:r>
          </a:p>
          <a:p>
            <a:pPr marL="1191006" lvl="2" indent="-514350">
              <a:buFont typeface="+mj-lt"/>
              <a:buAutoNum type="alphaLcParenR"/>
            </a:pPr>
            <a:r>
              <a:rPr lang="en-US" dirty="0" smtClean="0"/>
              <a:t>Can I succeed?</a:t>
            </a:r>
          </a:p>
          <a:p>
            <a:pPr marL="1191006" lvl="2" indent="-514350">
              <a:buFont typeface="+mj-lt"/>
              <a:buAutoNum type="alphaLcParenR"/>
            </a:pPr>
            <a:r>
              <a:rPr lang="en-US" dirty="0" smtClean="0"/>
              <a:t>Where is the value for me?</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13 Mistakes Leaders Make</a:t>
            </a:r>
            <a:endParaRPr lang="en-US" dirty="0"/>
          </a:p>
        </p:txBody>
      </p:sp>
      <p:sp>
        <p:nvSpPr>
          <p:cNvPr id="3" name="Content Placeholder 2"/>
          <p:cNvSpPr>
            <a:spLocks noGrp="1"/>
          </p:cNvSpPr>
          <p:nvPr>
            <p:ph idx="1"/>
          </p:nvPr>
        </p:nvSpPr>
        <p:spPr/>
        <p:txBody>
          <a:bodyPr>
            <a:normAutofit/>
          </a:bodyPr>
          <a:lstStyle/>
          <a:p>
            <a:pPr marL="925830" lvl="1" indent="-514350">
              <a:buFont typeface="+mj-lt"/>
              <a:buAutoNum type="arabicPeriod" startAt="4"/>
            </a:pPr>
            <a:r>
              <a:rPr lang="en-US" dirty="0" smtClean="0"/>
              <a:t>People join the wrong crowd.  Secondary leaders should not refer to senior leadership as “they,” but rather see themselves as part of the team.  The loyalty challenge is always instituted by:</a:t>
            </a:r>
          </a:p>
          <a:p>
            <a:pPr marL="1161288" lvl="2" indent="-457200">
              <a:buFont typeface="+mj-lt"/>
              <a:buAutoNum type="alphaLcParenR"/>
            </a:pPr>
            <a:r>
              <a:rPr lang="en-US" dirty="0" smtClean="0"/>
              <a:t>The sidelined troublemaker.</a:t>
            </a:r>
          </a:p>
          <a:p>
            <a:pPr marL="1161288" lvl="2" indent="-457200">
              <a:buFont typeface="+mj-lt"/>
              <a:buAutoNum type="alphaLcParenR"/>
            </a:pPr>
            <a:r>
              <a:rPr lang="en-US" dirty="0" smtClean="0"/>
              <a:t>The death march trouble maker—always whining.</a:t>
            </a:r>
          </a:p>
          <a:p>
            <a:pPr marL="1161288" lvl="2" indent="-457200">
              <a:buFont typeface="+mj-lt"/>
              <a:buAutoNum type="alphaLcParenR"/>
            </a:pPr>
            <a:r>
              <a:rPr lang="en-US" dirty="0" smtClean="0"/>
              <a:t>The good cause trouble maker—always criticizing (but not feedback).  Keep attitudes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13 Mistakes Leaders Make</a:t>
            </a:r>
            <a:endParaRPr lang="en-US" dirty="0"/>
          </a:p>
        </p:txBody>
      </p:sp>
      <p:sp>
        <p:nvSpPr>
          <p:cNvPr id="3" name="Content Placeholder 2"/>
          <p:cNvSpPr>
            <a:spLocks noGrp="1"/>
          </p:cNvSpPr>
          <p:nvPr>
            <p:ph idx="1"/>
          </p:nvPr>
        </p:nvSpPr>
        <p:spPr/>
        <p:txBody>
          <a:bodyPr>
            <a:normAutofit/>
          </a:bodyPr>
          <a:lstStyle/>
          <a:p>
            <a:pPr marL="916686" lvl="1" indent="-514350">
              <a:buFont typeface="+mj-lt"/>
              <a:buAutoNum type="arabicPeriod" startAt="5"/>
            </a:pPr>
            <a:r>
              <a:rPr lang="en-US" dirty="0" smtClean="0"/>
              <a:t>We try to lead everyone the same way.  Recognize different strengths and weaknesses and adjust your leadership style.  Pastors often preach to beat everyone up when it’s just one or two with the problem.</a:t>
            </a:r>
          </a:p>
          <a:p>
            <a:pPr marL="916686" lvl="1" indent="-514350">
              <a:buFont typeface="+mj-lt"/>
              <a:buAutoNum type="arabicPeriod" startAt="5"/>
            </a:pPr>
            <a:r>
              <a:rPr lang="en-US" dirty="0" smtClean="0"/>
              <a:t>We forget the importance of results.  Activity.  Communication.  Budget.  People.  Results.  But you can’t drop Results.  Debrief after an activity is over</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13 Mistakes Leaders Make</a:t>
            </a:r>
            <a:endParaRPr lang="en-US" dirty="0"/>
          </a:p>
        </p:txBody>
      </p:sp>
      <p:sp>
        <p:nvSpPr>
          <p:cNvPr id="3" name="Content Placeholder 2"/>
          <p:cNvSpPr>
            <a:spLocks noGrp="1"/>
          </p:cNvSpPr>
          <p:nvPr>
            <p:ph idx="1"/>
          </p:nvPr>
        </p:nvSpPr>
        <p:spPr/>
        <p:txBody>
          <a:bodyPr>
            <a:normAutofit fontScale="92500"/>
          </a:bodyPr>
          <a:lstStyle/>
          <a:p>
            <a:pPr marL="925830" lvl="1" indent="-514350">
              <a:buFont typeface="+mj-lt"/>
              <a:buAutoNum type="arabicPeriod" startAt="7"/>
            </a:pPr>
            <a:r>
              <a:rPr lang="en-US" dirty="0" smtClean="0"/>
              <a:t>Concentrate on problems rather than goals.  Some problems are solved as you move through the process.  Let the managers work on the problems.</a:t>
            </a:r>
          </a:p>
          <a:p>
            <a:pPr marL="925830" lvl="1" indent="-514350">
              <a:buFont typeface="+mj-lt"/>
              <a:buAutoNum type="arabicPeriod" startAt="7"/>
            </a:pPr>
            <a:r>
              <a:rPr lang="en-US" dirty="0" smtClean="0"/>
              <a:t>Can’t always be a buddy and a leader.  You can be a friend.  But you can’t put the welfare of a friend above the welfare of the team</a:t>
            </a:r>
            <a:r>
              <a:rPr lang="en-US" dirty="0" smtClean="0"/>
              <a:t>.</a:t>
            </a:r>
            <a:endParaRPr lang="en-US" dirty="0" smtClean="0"/>
          </a:p>
          <a:p>
            <a:pPr marL="925830" lvl="1" indent="-514350">
              <a:buFont typeface="+mj-lt"/>
              <a:buAutoNum type="arabicPeriod" startAt="7"/>
            </a:pPr>
            <a:r>
              <a:rPr lang="en-US" dirty="0" smtClean="0"/>
              <a:t>Failing to set clear standards.  Connect the team members to the task.  Results come from positively presented values.  Clarity is leadership’s number one responsibility.  Stated values must match the true values.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13 Mistakes Leaders Make</a:t>
            </a:r>
            <a:endParaRPr lang="en-US" dirty="0"/>
          </a:p>
        </p:txBody>
      </p:sp>
      <p:sp>
        <p:nvSpPr>
          <p:cNvPr id="3" name="Content Placeholder 2"/>
          <p:cNvSpPr>
            <a:spLocks noGrp="1"/>
          </p:cNvSpPr>
          <p:nvPr>
            <p:ph idx="1"/>
          </p:nvPr>
        </p:nvSpPr>
        <p:spPr/>
        <p:txBody>
          <a:bodyPr>
            <a:normAutofit/>
          </a:bodyPr>
          <a:lstStyle/>
          <a:p>
            <a:pPr marL="925830" lvl="1" indent="-514350">
              <a:buFont typeface="+mj-lt"/>
              <a:buAutoNum type="arabicPeriod" startAt="10"/>
            </a:pPr>
            <a:r>
              <a:rPr lang="en-US" dirty="0" smtClean="0"/>
              <a:t>Leaders who fail to provide adequate training.  People don’t meet expectations because:</a:t>
            </a:r>
          </a:p>
          <a:p>
            <a:pPr marL="1161288" lvl="2" indent="-457200">
              <a:buFont typeface="+mj-lt"/>
              <a:buAutoNum type="alphaLcParenR"/>
            </a:pPr>
            <a:r>
              <a:rPr lang="en-US" dirty="0" smtClean="0"/>
              <a:t>The expectations were unclear.</a:t>
            </a:r>
          </a:p>
          <a:p>
            <a:pPr marL="1161288" lvl="2" indent="-457200">
              <a:buFont typeface="+mj-lt"/>
              <a:buAutoNum type="alphaLcParenR"/>
            </a:pPr>
            <a:r>
              <a:rPr lang="en-US" dirty="0" smtClean="0"/>
              <a:t>They don’t know how to do the job.</a:t>
            </a:r>
          </a:p>
          <a:p>
            <a:pPr marL="1161288" lvl="2" indent="-457200">
              <a:buFont typeface="+mj-lt"/>
              <a:buAutoNum type="alphaLcParenR"/>
            </a:pPr>
            <a:r>
              <a:rPr lang="en-US" dirty="0" smtClean="0"/>
              <a:t>Someone or something interferes with their ability to complete the task</a:t>
            </a:r>
            <a:r>
              <a:rPr lang="en-US" dirty="0" smtClean="0"/>
              <a:t>.</a:t>
            </a:r>
          </a:p>
          <a:p>
            <a:pPr marL="749808" lvl="1">
              <a:spcBef>
                <a:spcPts val="0"/>
              </a:spcBef>
              <a:spcAft>
                <a:spcPts val="600"/>
              </a:spcAft>
            </a:pPr>
            <a:r>
              <a:rPr lang="en-US" dirty="0" smtClean="0">
                <a:latin typeface="Calibri"/>
                <a:ea typeface="Calibri"/>
                <a:cs typeface="Times New Roman"/>
              </a:rPr>
              <a:t>Education = giving them information.  </a:t>
            </a:r>
            <a:endParaRPr lang="en-US" dirty="0" smtClean="0">
              <a:latin typeface="Calibri"/>
              <a:ea typeface="Calibri"/>
              <a:cs typeface="Times New Roman"/>
            </a:endParaRPr>
          </a:p>
          <a:p>
            <a:pPr marL="749808" lvl="1">
              <a:spcBef>
                <a:spcPts val="0"/>
              </a:spcBef>
              <a:spcAft>
                <a:spcPts val="600"/>
              </a:spcAft>
            </a:pPr>
            <a:r>
              <a:rPr lang="en-US" dirty="0" smtClean="0">
                <a:latin typeface="Calibri"/>
                <a:ea typeface="Calibri"/>
                <a:cs typeface="Times New Roman"/>
              </a:rPr>
              <a:t>Training </a:t>
            </a:r>
            <a:r>
              <a:rPr lang="en-US" dirty="0" smtClean="0">
                <a:latin typeface="Calibri"/>
                <a:ea typeface="Calibri"/>
                <a:cs typeface="Times New Roman"/>
              </a:rPr>
              <a:t>= how to do the job.  </a:t>
            </a:r>
            <a:endParaRPr lang="en-US" dirty="0" smtClean="0">
              <a:latin typeface="Calibri"/>
              <a:ea typeface="Calibri"/>
              <a:cs typeface="Times New Roman"/>
            </a:endParaRPr>
          </a:p>
          <a:p>
            <a:pPr marL="749808" lvl="1">
              <a:spcBef>
                <a:spcPts val="0"/>
              </a:spcBef>
              <a:spcAft>
                <a:spcPts val="600"/>
              </a:spcAft>
            </a:pPr>
            <a:r>
              <a:rPr lang="en-US" dirty="0" smtClean="0">
                <a:latin typeface="Calibri"/>
                <a:ea typeface="Calibri"/>
                <a:cs typeface="Times New Roman"/>
              </a:rPr>
              <a:t>Coaching </a:t>
            </a:r>
            <a:r>
              <a:rPr lang="en-US" dirty="0" smtClean="0">
                <a:latin typeface="Calibri"/>
                <a:ea typeface="Calibri"/>
                <a:cs typeface="Times New Roman"/>
              </a:rPr>
              <a:t>= coming alongside to help them.  Coaching takes place after the other two.</a:t>
            </a:r>
          </a:p>
          <a:p>
            <a:pPr marL="953262" lvl="1" indent="-514350">
              <a:buNone/>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13 Mistakes Leaders Make</a:t>
            </a:r>
            <a:endParaRPr lang="en-US" dirty="0"/>
          </a:p>
        </p:txBody>
      </p:sp>
      <p:sp>
        <p:nvSpPr>
          <p:cNvPr id="3" name="Content Placeholder 2"/>
          <p:cNvSpPr>
            <a:spLocks noGrp="1"/>
          </p:cNvSpPr>
          <p:nvPr>
            <p:ph idx="1"/>
          </p:nvPr>
        </p:nvSpPr>
        <p:spPr/>
        <p:txBody>
          <a:bodyPr>
            <a:normAutofit/>
          </a:bodyPr>
          <a:lstStyle/>
          <a:p>
            <a:pPr marL="925830" lvl="1" indent="-514350">
              <a:buFont typeface="+mj-lt"/>
              <a:buAutoNum type="arabicPeriod" startAt="11"/>
            </a:pPr>
            <a:r>
              <a:rPr lang="en-US" dirty="0" smtClean="0"/>
              <a:t>Condoning incompetence.  Don’t fault a person if they don’t know how to do the job.  Eight rules for confrontation:</a:t>
            </a:r>
          </a:p>
          <a:p>
            <a:pPr marL="1161288" lvl="2" indent="-457200">
              <a:buFont typeface="+mj-lt"/>
              <a:buAutoNum type="alphaLcParenR"/>
            </a:pPr>
            <a:r>
              <a:rPr lang="en-US" dirty="0" smtClean="0"/>
              <a:t>Never confront in anger.</a:t>
            </a:r>
          </a:p>
          <a:p>
            <a:pPr marL="1161288" lvl="2" indent="-457200">
              <a:buFont typeface="+mj-lt"/>
              <a:buAutoNum type="alphaLcParenR"/>
            </a:pPr>
            <a:r>
              <a:rPr lang="en-US" dirty="0" smtClean="0"/>
              <a:t>Never confront in public.</a:t>
            </a:r>
          </a:p>
          <a:p>
            <a:pPr marL="1161288" lvl="2" indent="-457200">
              <a:buFont typeface="+mj-lt"/>
              <a:buAutoNum type="alphaLcParenR"/>
            </a:pPr>
            <a:r>
              <a:rPr lang="en-US" dirty="0" smtClean="0"/>
              <a:t>Confront immediately</a:t>
            </a:r>
            <a:r>
              <a:rPr lang="en-US" dirty="0" smtClean="0"/>
              <a:t>.</a:t>
            </a:r>
          </a:p>
          <a:p>
            <a:pPr marL="1161288" lvl="2" indent="-457200">
              <a:buFont typeface="+mj-lt"/>
              <a:buAutoNum type="alphaLcParenR"/>
            </a:pPr>
            <a:r>
              <a:rPr lang="en-US" dirty="0" smtClean="0"/>
              <a:t>Separate the person from the undesirable behavior.</a:t>
            </a:r>
          </a:p>
          <a:p>
            <a:pPr marL="1161288" lvl="2" indent="-457200">
              <a:buFont typeface="+mj-lt"/>
              <a:buAutoNum type="alphaLcParenR"/>
            </a:pPr>
            <a:r>
              <a:rPr lang="en-US" dirty="0" smtClean="0"/>
              <a:t>Use real data.</a:t>
            </a:r>
          </a:p>
          <a:p>
            <a:pPr marL="1161288" lvl="2" indent="-457200">
              <a:buFont typeface="+mj-lt"/>
              <a:buAutoNum type="alphaLcParenR"/>
            </a:pPr>
            <a:r>
              <a:rPr lang="en-US" dirty="0" smtClean="0"/>
              <a:t>Be clear about how you feel</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13 Mistakes Leaders Make</a:t>
            </a:r>
            <a:endParaRPr lang="en-US" dirty="0"/>
          </a:p>
        </p:txBody>
      </p:sp>
      <p:sp>
        <p:nvSpPr>
          <p:cNvPr id="3" name="Content Placeholder 2"/>
          <p:cNvSpPr>
            <a:spLocks noGrp="1"/>
          </p:cNvSpPr>
          <p:nvPr>
            <p:ph idx="1"/>
          </p:nvPr>
        </p:nvSpPr>
        <p:spPr/>
        <p:txBody>
          <a:bodyPr>
            <a:normAutofit/>
          </a:bodyPr>
          <a:lstStyle/>
          <a:p>
            <a:pPr marL="1161288" lvl="2" indent="-457200">
              <a:buFont typeface="+mj-lt"/>
              <a:buAutoNum type="alphaLcParenR" startAt="7"/>
            </a:pPr>
            <a:r>
              <a:rPr lang="en-US" dirty="0" smtClean="0"/>
              <a:t>Provide redirection.  Help them get a fresh start.</a:t>
            </a:r>
          </a:p>
          <a:p>
            <a:pPr marL="1161288" lvl="2" indent="-457200">
              <a:buFont typeface="+mj-lt"/>
              <a:buAutoNum type="alphaLcParenR" startAt="7"/>
            </a:pPr>
            <a:r>
              <a:rPr lang="en-US" dirty="0" smtClean="0"/>
              <a:t>Follow up with adequate coaching.  Don’t’ condone incompetence</a:t>
            </a:r>
            <a:r>
              <a:rPr lang="en-US" dirty="0" smtClean="0"/>
              <a:t>.</a:t>
            </a:r>
          </a:p>
          <a:p>
            <a:pPr marL="916686" lvl="1" indent="-514350">
              <a:buFont typeface="+mj-lt"/>
              <a:buAutoNum type="arabicPeriod" startAt="12"/>
            </a:pPr>
            <a:r>
              <a:rPr lang="en-US" dirty="0" smtClean="0"/>
              <a:t>Recognize only top performers.  We build on middle producers and a few top performers.</a:t>
            </a:r>
          </a:p>
          <a:p>
            <a:pPr marL="916686" lvl="1" indent="-514350">
              <a:buFont typeface="+mj-lt"/>
              <a:buAutoNum type="arabicPeriod" startAt="12"/>
            </a:pPr>
            <a:r>
              <a:rPr lang="en-US" dirty="0" smtClean="0"/>
              <a:t>Leaders who try to manipulate people.  The best way is to inspire people.  We either manipulate of build.  Manipulation causes a loss of respect</a:t>
            </a:r>
            <a:r>
              <a:rPr lang="en-US" dirty="0" smtClean="0"/>
              <a:t>.</a:t>
            </a:r>
          </a:p>
          <a:p>
            <a:pPr marL="624078" indent="-514350"/>
            <a:r>
              <a:rPr lang="en-US" dirty="0" smtClean="0"/>
              <a:t>Learn through your mistakes.  All leaders make mistakes.  Try not to make them again.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193</TotalTime>
  <Words>629</Words>
  <Application>Microsoft Office PowerPoint</Application>
  <PresentationFormat>On-screen Show (4:3)</PresentationFormat>
  <Paragraphs>53</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Urban</vt:lpstr>
      <vt:lpstr>COACHING 4 MINISTERS PRESENTS</vt:lpstr>
      <vt:lpstr>13 Mistakes Leaders Make</vt:lpstr>
      <vt:lpstr>13 Mistakes Leaders Make</vt:lpstr>
      <vt:lpstr>13 Mistakes Leaders Make</vt:lpstr>
      <vt:lpstr>13 Mistakes Leaders Make</vt:lpstr>
      <vt:lpstr>13 Mistakes Leaders Make</vt:lpstr>
      <vt:lpstr>13 Mistakes Leaders Make</vt:lpstr>
      <vt:lpstr>13 Mistakes Leaders Make</vt:lpstr>
      <vt:lpstr>13 Mistakes Leaders Make</vt:lpstr>
      <vt:lpstr>Coaching 4 Ministers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COACHING4MINISTERS PRESENTS</dc:title>
  <dc:creator>Randy Colver</dc:creator>
  <cp:lastModifiedBy>Randy Colver</cp:lastModifiedBy>
  <cp:revision>18</cp:revision>
  <dcterms:created xsi:type="dcterms:W3CDTF">2015-03-08T21:37:46Z</dcterms:created>
  <dcterms:modified xsi:type="dcterms:W3CDTF">2015-03-09T00:51:05Z</dcterms:modified>
</cp:coreProperties>
</file>