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330" r:id="rId3"/>
    <p:sldId id="331" r:id="rId4"/>
    <p:sldId id="332" r:id="rId5"/>
    <p:sldId id="333" r:id="rId6"/>
    <p:sldId id="334" r:id="rId7"/>
    <p:sldId id="335" r:id="rId8"/>
    <p:sldId id="336" r:id="rId9"/>
    <p:sldId id="337" r:id="rId10"/>
    <p:sldId id="338" r:id="rId11"/>
    <p:sldId id="339" r:id="rId12"/>
    <p:sldId id="340" r:id="rId13"/>
    <p:sldId id="341" r:id="rId14"/>
    <p:sldId id="342" r:id="rId15"/>
    <p:sldId id="343" r:id="rId16"/>
    <p:sldId id="345" r:id="rId17"/>
    <p:sldId id="346" r:id="rId18"/>
    <p:sldId id="347" r:id="rId19"/>
    <p:sldId id="260"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23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68A4921B-08E2-490E-B26E-6C4701621126}" type="datetimeFigureOut">
              <a:rPr lang="en-US" smtClean="0"/>
              <a:pPr/>
              <a:t>3/10/2015</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6876FCF3-9C23-405D-B816-BE03D71465B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3/10/2015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3/10/2015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3/10/2015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8A4921B-08E2-490E-B26E-6C4701621126}" type="datetimeFigureOut">
              <a:rPr lang="en-US" smtClean="0"/>
              <a:pPr/>
              <a:t>3/10/2015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pPr/>
              <a:t>3/10/2015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68A4921B-08E2-490E-B26E-6C4701621126}" type="datetimeFigureOut">
              <a:rPr lang="en-US" smtClean="0"/>
              <a:pPr/>
              <a:t>3/10/2015</a:t>
            </a:fld>
            <a:endParaRPr lang="en-US"/>
          </a:p>
        </p:txBody>
      </p:sp>
      <p:sp>
        <p:nvSpPr>
          <p:cNvPr id="27" name="Slide Number Placeholder 26"/>
          <p:cNvSpPr>
            <a:spLocks noGrp="1"/>
          </p:cNvSpPr>
          <p:nvPr>
            <p:ph type="sldNum" sz="quarter" idx="11"/>
          </p:nvPr>
        </p:nvSpPr>
        <p:spPr/>
        <p:txBody>
          <a:bodyPr rtlCol="0"/>
          <a:lstStyle/>
          <a:p>
            <a:fld id="{6876FCF3-9C23-405D-B816-BE03D71465B0}"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68A4921B-08E2-490E-B26E-6C4701621126}" type="datetimeFigureOut">
              <a:rPr lang="en-US" smtClean="0"/>
              <a:pPr/>
              <a:t>3/10/2015</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6876FCF3-9C23-405D-B816-BE03D71465B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A4921B-08E2-490E-B26E-6C4701621126}" type="datetimeFigureOut">
              <a:rPr lang="en-US" smtClean="0"/>
              <a:pPr/>
              <a:t>3/10/2015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pPr/>
              <a:t>3/10/2015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8A4921B-08E2-490E-B26E-6C4701621126}" type="datetimeFigureOut">
              <a:rPr lang="en-US" smtClean="0"/>
              <a:pPr/>
              <a:t>3/10/2015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68A4921B-08E2-490E-B26E-6C4701621126}" type="datetimeFigureOut">
              <a:rPr lang="en-US" smtClean="0"/>
              <a:pPr/>
              <a:t>3/10/2015</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6876FCF3-9C23-405D-B816-BE03D71465B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457200" y="2401888"/>
            <a:ext cx="8458200" cy="1470025"/>
          </a:xfrm>
        </p:spPr>
        <p:txBody>
          <a:bodyPr/>
          <a:lstStyle/>
          <a:p>
            <a:r>
              <a:rPr lang="en-US" dirty="0" smtClean="0"/>
              <a:t>COACHING 4 MINISTERS PRESENTS</a:t>
            </a:r>
          </a:p>
        </p:txBody>
      </p:sp>
      <p:sp>
        <p:nvSpPr>
          <p:cNvPr id="5123" name="Rectangle 3"/>
          <p:cNvSpPr>
            <a:spLocks noGrp="1" noChangeArrowheads="1"/>
          </p:cNvSpPr>
          <p:nvPr>
            <p:ph type="subTitle" idx="1"/>
          </p:nvPr>
        </p:nvSpPr>
        <p:spPr>
          <a:xfrm>
            <a:off x="457200" y="3900488"/>
            <a:ext cx="4953000" cy="1752600"/>
          </a:xfrm>
        </p:spPr>
        <p:txBody>
          <a:bodyPr>
            <a:normAutofit/>
          </a:bodyPr>
          <a:lstStyle/>
          <a:p>
            <a:pPr marL="63500"/>
            <a:r>
              <a:rPr lang="en-US" dirty="0" smtClean="0">
                <a:solidFill>
                  <a:schemeClr val="hlink"/>
                </a:solidFill>
              </a:rPr>
              <a:t>4 Priorities and 5 Keys for Ministry Leaders</a:t>
            </a:r>
          </a:p>
        </p:txBody>
      </p:sp>
      <p:pic>
        <p:nvPicPr>
          <p:cNvPr id="4"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Great Leaders Make Good Decisions</a:t>
            </a:r>
            <a:endParaRPr lang="en-US" dirty="0"/>
          </a:p>
        </p:txBody>
      </p:sp>
      <p:sp>
        <p:nvSpPr>
          <p:cNvPr id="3" name="Content Placeholder 2"/>
          <p:cNvSpPr>
            <a:spLocks noGrp="1"/>
          </p:cNvSpPr>
          <p:nvPr>
            <p:ph idx="1"/>
          </p:nvPr>
        </p:nvSpPr>
        <p:spPr/>
        <p:txBody>
          <a:bodyPr>
            <a:normAutofit lnSpcReduction="10000"/>
          </a:bodyPr>
          <a:lstStyle/>
          <a:p>
            <a:r>
              <a:rPr lang="en-US" dirty="0" smtClean="0"/>
              <a:t>Making good decisions often comes from who the leader is.  They have:</a:t>
            </a:r>
          </a:p>
          <a:p>
            <a:pPr marL="925830" lvl="1" indent="-514350">
              <a:buFont typeface="+mj-lt"/>
              <a:buAutoNum type="arabicPeriod"/>
            </a:pPr>
            <a:r>
              <a:rPr lang="en-US" dirty="0" smtClean="0"/>
              <a:t>A clear mental framework to guide their decision-making.</a:t>
            </a:r>
          </a:p>
          <a:p>
            <a:pPr marL="925830" lvl="1" indent="-514350">
              <a:buFont typeface="+mj-lt"/>
              <a:buAutoNum type="arabicPeriod"/>
            </a:pPr>
            <a:r>
              <a:rPr lang="en-US" dirty="0" smtClean="0"/>
              <a:t>Stories about how the ministry is going to work and the end in view. The Rev. Martin Luther King, Jr., was able to tell a story and transform the future. You must be able to tell your story.</a:t>
            </a:r>
          </a:p>
          <a:p>
            <a:pPr marL="1161288" lvl="2" indent="-457200">
              <a:buFont typeface="+mj-lt"/>
              <a:buAutoNum type="alphaLcParenR"/>
            </a:pPr>
            <a:r>
              <a:rPr lang="en-US" dirty="0" smtClean="0"/>
              <a:t>Clearly frame the story with where we are now.</a:t>
            </a:r>
          </a:p>
          <a:p>
            <a:pPr marL="1161288" lvl="2" indent="-457200">
              <a:buFont typeface="+mj-lt"/>
              <a:buAutoNum type="alphaLcParenR"/>
            </a:pPr>
            <a:r>
              <a:rPr lang="en-US" dirty="0" smtClean="0"/>
              <a:t>Where are we going?</a:t>
            </a:r>
          </a:p>
          <a:p>
            <a:pPr marL="1161288" lvl="2" indent="-457200">
              <a:buFont typeface="+mj-lt"/>
              <a:buAutoNum type="alphaLcParenR"/>
            </a:pPr>
            <a:r>
              <a:rPr lang="en-US" dirty="0" smtClean="0"/>
              <a:t>How are we going to get there?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Great Leaders Make Good Decisions</a:t>
            </a:r>
            <a:endParaRPr lang="en-US" dirty="0"/>
          </a:p>
        </p:txBody>
      </p:sp>
      <p:sp>
        <p:nvSpPr>
          <p:cNvPr id="3" name="Content Placeholder 2"/>
          <p:cNvSpPr>
            <a:spLocks noGrp="1"/>
          </p:cNvSpPr>
          <p:nvPr>
            <p:ph idx="1"/>
          </p:nvPr>
        </p:nvSpPr>
        <p:spPr/>
        <p:txBody>
          <a:bodyPr>
            <a:normAutofit fontScale="92500"/>
          </a:bodyPr>
          <a:lstStyle/>
          <a:p>
            <a:pPr marL="925830" lvl="1" indent="-514350">
              <a:buFont typeface="+mj-lt"/>
              <a:buAutoNum type="arabicPeriod" startAt="3"/>
            </a:pPr>
            <a:r>
              <a:rPr lang="en-US" dirty="0" smtClean="0"/>
              <a:t>Character (knowing right from wrong), integrity (honesty, doing the right thing—how you handle competition, etc.), perseverance, trust (the emotional glue that holds the team together), and courage (finding the right solution and producing results). These are not options. If you don’t act on standards, there’s a real question whether they are your standards. Leaders garner trust when they honor their commitments. If you can’t handle criticism (honest evaluations), you have no place in leadership. Be open to opportunities and risk</a:t>
            </a:r>
            <a:r>
              <a:rPr lang="en-US" dirty="0" smtClean="0"/>
              <a:t>.</a:t>
            </a:r>
            <a:endParaRPr lang="en-US"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Great Leaders Make Good Decisions</a:t>
            </a:r>
            <a:endParaRPr lang="en-US" dirty="0"/>
          </a:p>
        </p:txBody>
      </p:sp>
      <p:sp>
        <p:nvSpPr>
          <p:cNvPr id="3" name="Content Placeholder 2"/>
          <p:cNvSpPr>
            <a:spLocks noGrp="1"/>
          </p:cNvSpPr>
          <p:nvPr>
            <p:ph idx="1"/>
          </p:nvPr>
        </p:nvSpPr>
        <p:spPr/>
        <p:txBody>
          <a:bodyPr>
            <a:normAutofit/>
          </a:bodyPr>
          <a:lstStyle/>
          <a:p>
            <a:pPr marL="925830" lvl="1" indent="-514350">
              <a:buFont typeface="+mj-lt"/>
              <a:buAutoNum type="arabicPeriod" startAt="4"/>
            </a:pPr>
            <a:r>
              <a:rPr lang="en-US" dirty="0" smtClean="0"/>
              <a:t>The ability to teach</a:t>
            </a:r>
            <a:r>
              <a:rPr lang="en-US" dirty="0" smtClean="0"/>
              <a:t>.</a:t>
            </a:r>
          </a:p>
          <a:p>
            <a:pPr marL="1191006" lvl="2" indent="-514350">
              <a:buFont typeface="+mj-lt"/>
              <a:buAutoNum type="alphaLcParenR"/>
            </a:pPr>
            <a:r>
              <a:rPr lang="en-US" dirty="0" smtClean="0"/>
              <a:t>They lead their ministry through teaching and </a:t>
            </a:r>
            <a:r>
              <a:rPr lang="en-US" dirty="0" smtClean="0"/>
              <a:t>they </a:t>
            </a:r>
            <a:r>
              <a:rPr lang="en-US" dirty="0" smtClean="0"/>
              <a:t>develop other teaching leaders.</a:t>
            </a:r>
          </a:p>
          <a:p>
            <a:pPr marL="1191006" lvl="2" indent="-514350">
              <a:buFont typeface="+mj-lt"/>
              <a:buAutoNum type="alphaLcParenR"/>
            </a:pPr>
            <a:r>
              <a:rPr lang="en-US" dirty="0" smtClean="0"/>
              <a:t>They </a:t>
            </a:r>
            <a:r>
              <a:rPr lang="en-US" dirty="0" smtClean="0"/>
              <a:t>use their valuable knowledge and </a:t>
            </a:r>
            <a:r>
              <a:rPr lang="en-US" dirty="0" smtClean="0"/>
              <a:t>experience to </a:t>
            </a:r>
            <a:r>
              <a:rPr lang="en-US" dirty="0" smtClean="0"/>
              <a:t>convey ideas, proposals, and ultimate </a:t>
            </a:r>
            <a:r>
              <a:rPr lang="en-US" dirty="0" smtClean="0"/>
              <a:t>vision.</a:t>
            </a:r>
          </a:p>
          <a:p>
            <a:pPr marL="1191006" lvl="2" indent="-514350">
              <a:buFont typeface="+mj-lt"/>
              <a:buAutoNum type="alphaLcParenR"/>
            </a:pPr>
            <a:r>
              <a:rPr lang="en-US" dirty="0" smtClean="0"/>
              <a:t>They </a:t>
            </a:r>
            <a:r>
              <a:rPr lang="en-US" dirty="0" smtClean="0"/>
              <a:t>use their values to energize others to </a:t>
            </a:r>
            <a:r>
              <a:rPr lang="en-US" dirty="0" smtClean="0"/>
              <a:t>help </a:t>
            </a:r>
            <a:r>
              <a:rPr lang="en-US" dirty="0" smtClean="0"/>
              <a:t>them make clear, decisive and good </a:t>
            </a:r>
            <a:r>
              <a:rPr lang="en-US" dirty="0" smtClean="0"/>
              <a:t>decisions.</a:t>
            </a:r>
          </a:p>
          <a:p>
            <a:pPr marL="1191006" lvl="2" indent="-514350">
              <a:buFont typeface="+mj-lt"/>
              <a:buAutoNum type="alphaLcParenR"/>
            </a:pPr>
            <a:r>
              <a:rPr lang="en-US" dirty="0" smtClean="0"/>
              <a:t>Transformational </a:t>
            </a:r>
            <a:r>
              <a:rPr lang="en-US" dirty="0" smtClean="0"/>
              <a:t>leaders know how to weave </a:t>
            </a:r>
            <a:r>
              <a:rPr lang="en-US" dirty="0" smtClean="0"/>
              <a:t>this </a:t>
            </a:r>
            <a:r>
              <a:rPr lang="en-US" dirty="0" smtClean="0"/>
              <a:t>knowledge, experience, and values into their </a:t>
            </a:r>
            <a:r>
              <a:rPr lang="en-US" dirty="0" smtClean="0"/>
              <a:t>story </a:t>
            </a:r>
            <a:r>
              <a:rPr lang="en-US" dirty="0" smtClean="0"/>
              <a:t>line until it becomes a reality.</a:t>
            </a:r>
          </a:p>
          <a:p>
            <a:pPr marL="925830" lvl="1" indent="-514350">
              <a:buFont typeface="+mj-lt"/>
              <a:buAutoNum type="arabicPeriod" startAt="4"/>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Great Leaders Make Good Decisions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For people judgment calls:</a:t>
            </a:r>
          </a:p>
          <a:p>
            <a:pPr marL="925830" lvl="1" indent="-514350">
              <a:buFont typeface="+mj-lt"/>
              <a:buAutoNum type="arabicPeriod"/>
            </a:pPr>
            <a:r>
              <a:rPr lang="en-US" dirty="0" smtClean="0"/>
              <a:t>Recognize the present need and how it relates to the future.</a:t>
            </a:r>
          </a:p>
          <a:p>
            <a:pPr marL="925830" lvl="1" indent="-514350">
              <a:buFont typeface="+mj-lt"/>
              <a:buAutoNum type="arabicPeriod"/>
            </a:pPr>
            <a:r>
              <a:rPr lang="en-US" dirty="0" smtClean="0"/>
              <a:t>Be able to frame the real issues. </a:t>
            </a:r>
          </a:p>
          <a:p>
            <a:pPr marL="925830" lvl="1" indent="-514350">
              <a:buFont typeface="+mj-lt"/>
              <a:buAutoNum type="arabicPeriod"/>
            </a:pPr>
            <a:r>
              <a:rPr lang="en-US" dirty="0" smtClean="0"/>
              <a:t>Be able to mobilize the team and resources to make good judgments.</a:t>
            </a:r>
          </a:p>
          <a:p>
            <a:pPr marL="925830" lvl="1" indent="-514350">
              <a:buFont typeface="+mj-lt"/>
              <a:buAutoNum type="arabicPeriod"/>
            </a:pPr>
            <a:r>
              <a:rPr lang="en-US" dirty="0" smtClean="0"/>
              <a:t>Have a clear path to the future.</a:t>
            </a:r>
          </a:p>
          <a:p>
            <a:pPr marL="925830" lvl="1" indent="-514350">
              <a:buFont typeface="+mj-lt"/>
              <a:buAutoNum type="arabicPeriod"/>
            </a:pPr>
            <a:r>
              <a:rPr lang="en-US" dirty="0" smtClean="0"/>
              <a:t>Realize that wherever you have people, you have complex judgment calls to be made.  They involve emotions and flawed personalities. We can become attached to people and, therefore, it can make it difficult for us to make hard decisions. </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Great Leaders Make Good Decisions</a:t>
            </a:r>
            <a:endParaRPr lang="en-US" dirty="0"/>
          </a:p>
        </p:txBody>
      </p:sp>
      <p:sp>
        <p:nvSpPr>
          <p:cNvPr id="3" name="Content Placeholder 2"/>
          <p:cNvSpPr>
            <a:spLocks noGrp="1"/>
          </p:cNvSpPr>
          <p:nvPr>
            <p:ph idx="1"/>
          </p:nvPr>
        </p:nvSpPr>
        <p:spPr/>
        <p:txBody>
          <a:bodyPr>
            <a:normAutofit/>
          </a:bodyPr>
          <a:lstStyle/>
          <a:p>
            <a:r>
              <a:rPr lang="en-US" dirty="0" smtClean="0"/>
              <a:t>Prepare for the future:</a:t>
            </a:r>
          </a:p>
          <a:p>
            <a:pPr marL="925830" lvl="1" indent="-514350">
              <a:buFont typeface="+mj-lt"/>
              <a:buAutoNum type="arabicPeriod"/>
            </a:pPr>
            <a:r>
              <a:rPr lang="en-US" dirty="0" smtClean="0"/>
              <a:t>You should always be preparing for who should follow you in leadership after you’re gone.</a:t>
            </a:r>
          </a:p>
          <a:p>
            <a:pPr marL="925830" lvl="1" indent="-514350">
              <a:buFont typeface="+mj-lt"/>
              <a:buAutoNum type="arabicPeriod"/>
            </a:pPr>
            <a:r>
              <a:rPr lang="en-US" dirty="0" smtClean="0"/>
              <a:t>Provide for the future of the ministry.</a:t>
            </a:r>
          </a:p>
          <a:p>
            <a:pPr marL="925830" lvl="1" indent="-514350">
              <a:buFont typeface="+mj-lt"/>
              <a:buAutoNum type="arabicPeriod"/>
            </a:pPr>
            <a:r>
              <a:rPr lang="en-US" dirty="0" smtClean="0"/>
              <a:t>Remove your ego.</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Great Leaders Make Good Decisions</a:t>
            </a:r>
            <a:endParaRPr lang="en-US" dirty="0"/>
          </a:p>
        </p:txBody>
      </p:sp>
      <p:sp>
        <p:nvSpPr>
          <p:cNvPr id="3" name="Content Placeholder 2"/>
          <p:cNvSpPr>
            <a:spLocks noGrp="1"/>
          </p:cNvSpPr>
          <p:nvPr>
            <p:ph idx="1"/>
          </p:nvPr>
        </p:nvSpPr>
        <p:spPr/>
        <p:txBody>
          <a:bodyPr>
            <a:normAutofit/>
          </a:bodyPr>
          <a:lstStyle/>
          <a:p>
            <a:r>
              <a:rPr lang="en-US" dirty="0" smtClean="0"/>
              <a:t>Here are six </a:t>
            </a:r>
            <a:r>
              <a:rPr lang="en-US" dirty="0" smtClean="0"/>
              <a:t>keys for making good people judgments:</a:t>
            </a:r>
          </a:p>
          <a:p>
            <a:pPr marL="925830" lvl="1" indent="-514350">
              <a:buFont typeface="+mj-lt"/>
              <a:buAutoNum type="arabicPeriod"/>
            </a:pPr>
            <a:r>
              <a:rPr lang="en-US" dirty="0" smtClean="0"/>
              <a:t>Anticipate the need for key people changes. Always have someone ready to take the place of someone who might leave.</a:t>
            </a:r>
          </a:p>
          <a:p>
            <a:pPr marL="925830" lvl="1" indent="-514350">
              <a:buFont typeface="+mj-lt"/>
              <a:buAutoNum type="arabicPeriod"/>
            </a:pPr>
            <a:r>
              <a:rPr lang="en-US" dirty="0" smtClean="0"/>
              <a:t>Clarify the leadership requirements and expectations.</a:t>
            </a:r>
          </a:p>
          <a:p>
            <a:pPr marL="925830" lvl="1" indent="-514350">
              <a:buFont typeface="+mj-lt"/>
              <a:buAutoNum type="arabicPeriod"/>
            </a:pPr>
            <a:r>
              <a:rPr lang="en-US" dirty="0" smtClean="0"/>
              <a:t>Mobilize and align </a:t>
            </a:r>
            <a:r>
              <a:rPr lang="en-US" dirty="0" smtClean="0"/>
              <a:t>your leadership network to support the right call</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Great Leaders Make Good Decisions</a:t>
            </a:r>
            <a:endParaRPr lang="en-US" dirty="0"/>
          </a:p>
        </p:txBody>
      </p:sp>
      <p:sp>
        <p:nvSpPr>
          <p:cNvPr id="3" name="Content Placeholder 2"/>
          <p:cNvSpPr>
            <a:spLocks noGrp="1"/>
          </p:cNvSpPr>
          <p:nvPr>
            <p:ph idx="1"/>
          </p:nvPr>
        </p:nvSpPr>
        <p:spPr/>
        <p:txBody>
          <a:bodyPr>
            <a:normAutofit/>
          </a:bodyPr>
          <a:lstStyle/>
          <a:p>
            <a:pPr marL="925830" lvl="1" indent="-514350">
              <a:buFont typeface="+mj-lt"/>
              <a:buAutoNum type="arabicPeriod" startAt="4"/>
            </a:pPr>
            <a:r>
              <a:rPr lang="en-US" dirty="0" smtClean="0"/>
              <a:t>Make the process fair and transparent</a:t>
            </a:r>
            <a:r>
              <a:rPr lang="en-US" dirty="0" smtClean="0"/>
              <a:t>.</a:t>
            </a:r>
          </a:p>
          <a:p>
            <a:pPr marL="925830" lvl="1" indent="-514350">
              <a:buFont typeface="+mj-lt"/>
              <a:buAutoNum type="arabicPeriod" startAt="4"/>
            </a:pPr>
            <a:r>
              <a:rPr lang="en-US" dirty="0" smtClean="0"/>
              <a:t>Pull the trigger.</a:t>
            </a:r>
            <a:endParaRPr lang="en-US" dirty="0" smtClean="0"/>
          </a:p>
          <a:p>
            <a:pPr marL="925830" lvl="1" indent="-514350">
              <a:buFont typeface="+mj-lt"/>
              <a:buAutoNum type="arabicPeriod" startAt="4"/>
            </a:pPr>
            <a:r>
              <a:rPr lang="en-US" dirty="0" smtClean="0"/>
              <a:t>Provide continual support and adequate help to make the new leader succeed.</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Great Leaders Make Good Decisions</a:t>
            </a:r>
            <a:endParaRPr lang="en-US" dirty="0"/>
          </a:p>
        </p:txBody>
      </p:sp>
      <p:sp>
        <p:nvSpPr>
          <p:cNvPr id="3" name="Content Placeholder 2"/>
          <p:cNvSpPr>
            <a:spLocks noGrp="1"/>
          </p:cNvSpPr>
          <p:nvPr>
            <p:ph idx="1"/>
          </p:nvPr>
        </p:nvSpPr>
        <p:spPr/>
        <p:txBody>
          <a:bodyPr>
            <a:normAutofit/>
          </a:bodyPr>
          <a:lstStyle/>
          <a:p>
            <a:r>
              <a:rPr lang="en-US" dirty="0" smtClean="0"/>
              <a:t>How do we make good strategy judgments?</a:t>
            </a:r>
          </a:p>
          <a:p>
            <a:pPr marL="925830" lvl="1" indent="-514350">
              <a:buFont typeface="+mj-lt"/>
              <a:buAutoNum type="arabicPeriod"/>
            </a:pPr>
            <a:r>
              <a:rPr lang="en-US" dirty="0" smtClean="0"/>
              <a:t>Frame the ministry potential, opportunities, and challenges. There is a good strategic planning process. God’s plans may change.</a:t>
            </a:r>
          </a:p>
          <a:p>
            <a:pPr marL="925830" lvl="1" indent="-514350">
              <a:buFont typeface="+mj-lt"/>
              <a:buAutoNum type="arabicPeriod"/>
            </a:pPr>
            <a:r>
              <a:rPr lang="en-US" dirty="0" smtClean="0"/>
              <a:t>They require preparation.</a:t>
            </a:r>
          </a:p>
          <a:p>
            <a:pPr marL="925830" lvl="1" indent="-514350">
              <a:buFont typeface="+mj-lt"/>
              <a:buAutoNum type="arabicPeriod"/>
            </a:pPr>
            <a:r>
              <a:rPr lang="en-US" dirty="0" smtClean="0"/>
              <a:t>They require being able to make a decision. Some are fearful about making the wrong decision.</a:t>
            </a:r>
          </a:p>
          <a:p>
            <a:pPr marL="925830" lvl="1" indent="-514350">
              <a:buFont typeface="+mj-lt"/>
              <a:buAutoNum type="arabicPeriod"/>
            </a:pPr>
            <a:r>
              <a:rPr lang="en-US" dirty="0" smtClean="0"/>
              <a:t>They require execution.</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Great Leaders Make Good Decisions</a:t>
            </a:r>
            <a:endParaRPr lang="en-US" dirty="0"/>
          </a:p>
        </p:txBody>
      </p:sp>
      <p:sp>
        <p:nvSpPr>
          <p:cNvPr id="3" name="Content Placeholder 2"/>
          <p:cNvSpPr>
            <a:spLocks noGrp="1"/>
          </p:cNvSpPr>
          <p:nvPr>
            <p:ph idx="1"/>
          </p:nvPr>
        </p:nvSpPr>
        <p:spPr/>
        <p:txBody>
          <a:bodyPr>
            <a:normAutofit/>
          </a:bodyPr>
          <a:lstStyle/>
          <a:p>
            <a:r>
              <a:rPr lang="en-US" dirty="0" smtClean="0"/>
              <a:t>Great leaders prepare for the crisis before it occurs. </a:t>
            </a:r>
            <a:r>
              <a:rPr lang="en-US" dirty="0" smtClean="0"/>
              <a:t>Bad strategy </a:t>
            </a:r>
            <a:r>
              <a:rPr lang="en-US" dirty="0" smtClean="0"/>
              <a:t>judgments can bring about a crisis.</a:t>
            </a:r>
          </a:p>
          <a:p>
            <a:r>
              <a:rPr lang="en-US" dirty="0" smtClean="0"/>
              <a:t>Great leaders create and maintain a learning environment. Commit to self learning. Leaders are readers.</a:t>
            </a:r>
          </a:p>
          <a:p>
            <a:r>
              <a:rPr lang="en-US" dirty="0" smtClean="0"/>
              <a:t>Great leaders invest heavily in the development of other team leaders. </a:t>
            </a:r>
          </a:p>
          <a:p>
            <a:r>
              <a:rPr lang="en-US" dirty="0" smtClean="0"/>
              <a:t>Great leaders rely on a team of trusted advisors.</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For more information and other leadership development opportunities and products, </a:t>
            </a:r>
            <a:br>
              <a:rPr lang="en-US" dirty="0" smtClean="0"/>
            </a:br>
            <a:r>
              <a:rPr lang="en-US" dirty="0" smtClean="0"/>
              <a:t>please contact:</a:t>
            </a:r>
          </a:p>
          <a:p>
            <a:pPr lvl="2"/>
            <a:r>
              <a:rPr lang="en-US" dirty="0" smtClean="0"/>
              <a:t>Coaching 4 Ministers</a:t>
            </a:r>
          </a:p>
          <a:p>
            <a:pPr lvl="2"/>
            <a:r>
              <a:rPr lang="en-US" dirty="0" smtClean="0"/>
              <a:t>PO Box 6086</a:t>
            </a:r>
          </a:p>
          <a:p>
            <a:pPr lvl="2"/>
            <a:r>
              <a:rPr lang="en-US" dirty="0" smtClean="0"/>
              <a:t>Elgin IL  60121</a:t>
            </a:r>
          </a:p>
          <a:p>
            <a:pPr lvl="2"/>
            <a:r>
              <a:rPr lang="en-US" dirty="0" smtClean="0"/>
              <a:t>www.coaching4minsiters.com </a:t>
            </a:r>
          </a:p>
          <a:p>
            <a:pPr lvl="2"/>
            <a:r>
              <a:rPr lang="en-US" dirty="0" smtClean="0"/>
              <a:t> 847-417-8234	</a:t>
            </a:r>
          </a:p>
          <a:p>
            <a:r>
              <a:rPr lang="en-US" dirty="0" smtClean="0"/>
              <a:t>David P. Robinson, Founder/President</a:t>
            </a:r>
          </a:p>
          <a:p>
            <a:endParaRPr lang="en-US" dirty="0"/>
          </a:p>
        </p:txBody>
      </p:sp>
      <p:sp>
        <p:nvSpPr>
          <p:cNvPr id="5" name="Rectangle 16"/>
          <p:cNvSpPr>
            <a:spLocks noChangeArrowheads="1"/>
          </p:cNvSpPr>
          <p:nvPr/>
        </p:nvSpPr>
        <p:spPr bwMode="auto">
          <a:xfrm>
            <a:off x="304800" y="381000"/>
            <a:ext cx="5029200" cy="519113"/>
          </a:xfrm>
          <a:prstGeom prst="rect">
            <a:avLst/>
          </a:prstGeom>
          <a:noFill/>
          <a:ln w="9525">
            <a:noFill/>
            <a:miter lim="800000"/>
            <a:headEnd/>
            <a:tailEnd/>
          </a:ln>
        </p:spPr>
        <p:txBody>
          <a:bodyPr wrap="square" anchor="ctr">
            <a:spAutoFit/>
          </a:bodyPr>
          <a:lstStyle/>
          <a:p>
            <a:pPr algn="ctr"/>
            <a:r>
              <a:rPr lang="en-US" altLang="ja-JP" sz="2800" i="1" dirty="0">
                <a:latin typeface="Times New Roman" pitchFamily="18" charset="0"/>
                <a:ea typeface="MS Mincho" pitchFamily="49" charset="-128"/>
              </a:rPr>
              <a:t> </a:t>
            </a:r>
            <a:r>
              <a:rPr lang="en-US" altLang="ja-JP" sz="2800" b="1" i="1" dirty="0">
                <a:solidFill>
                  <a:srgbClr val="002060"/>
                </a:solidFill>
                <a:latin typeface="Arial Narrow" pitchFamily="34" charset="0"/>
                <a:ea typeface="MS Mincho" pitchFamily="49" charset="-128"/>
                <a:cs typeface="Times New Roman" pitchFamily="18" charset="0"/>
              </a:rPr>
              <a:t>“Your Mission </a:t>
            </a:r>
            <a:r>
              <a:rPr lang="en-US" altLang="ja-JP" sz="2800" b="1" i="1" dirty="0" smtClean="0">
                <a:solidFill>
                  <a:srgbClr val="002060"/>
                </a:solidFill>
                <a:latin typeface="Arial Narrow" pitchFamily="34" charset="0"/>
                <a:ea typeface="MS Mincho" pitchFamily="49" charset="-128"/>
                <a:cs typeface="Times New Roman" pitchFamily="18" charset="0"/>
              </a:rPr>
              <a:t>Is Our Motivation”</a:t>
            </a:r>
            <a:endParaRPr lang="en-US" altLang="ja-JP" sz="2800" dirty="0">
              <a:solidFill>
                <a:srgbClr val="002060"/>
              </a:solidFill>
              <a:latin typeface="Arial" pitchFamily="34" charset="0"/>
              <a:ea typeface="MS PGothic" pitchFamily="34" charset="-128"/>
            </a:endParaRPr>
          </a:p>
        </p:txBody>
      </p:sp>
      <p:pic>
        <p:nvPicPr>
          <p:cNvPr id="6"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
        <p:nvSpPr>
          <p:cNvPr id="7" name="Title 6"/>
          <p:cNvSpPr>
            <a:spLocks noGrp="1"/>
          </p:cNvSpPr>
          <p:nvPr>
            <p:ph type="title"/>
          </p:nvPr>
        </p:nvSpPr>
        <p:spPr/>
        <p:txBody>
          <a:bodyPr/>
          <a:lstStyle/>
          <a:p>
            <a:r>
              <a:rPr lang="en-US" dirty="0" smtClean="0"/>
              <a:t>Coaching 4 Ministers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Great Leaders Make Good Decisions</a:t>
            </a:r>
            <a:endParaRPr lang="en-US" dirty="0"/>
          </a:p>
        </p:txBody>
      </p:sp>
      <p:sp>
        <p:nvSpPr>
          <p:cNvPr id="3" name="Content Placeholder 2"/>
          <p:cNvSpPr>
            <a:spLocks noGrp="1"/>
          </p:cNvSpPr>
          <p:nvPr>
            <p:ph idx="1"/>
          </p:nvPr>
        </p:nvSpPr>
        <p:spPr/>
        <p:txBody>
          <a:bodyPr>
            <a:normAutofit/>
          </a:bodyPr>
          <a:lstStyle/>
          <a:p>
            <a:r>
              <a:rPr lang="en-US" dirty="0" smtClean="0"/>
              <a:t>Having good judgment in making good decisions is fundamental to good leadership. </a:t>
            </a:r>
            <a:endParaRPr lang="en-US" dirty="0" smtClean="0"/>
          </a:p>
          <a:p>
            <a:r>
              <a:rPr lang="en-US" dirty="0" smtClean="0"/>
              <a:t>This </a:t>
            </a:r>
            <a:r>
              <a:rPr lang="en-US" dirty="0" smtClean="0"/>
              <a:t>is especially true when good information is not available.  </a:t>
            </a:r>
            <a:endParaRPr lang="en-US" dirty="0" smtClean="0"/>
          </a:p>
          <a:p>
            <a:r>
              <a:rPr lang="en-US" dirty="0" smtClean="0"/>
              <a:t>Good </a:t>
            </a:r>
            <a:r>
              <a:rPr lang="en-US" dirty="0" smtClean="0"/>
              <a:t>judgment is necessary for people, strategy and during crisis. </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Great Leaders Make Good Decisions</a:t>
            </a:r>
            <a:endParaRPr lang="en-US" dirty="0"/>
          </a:p>
        </p:txBody>
      </p:sp>
      <p:sp>
        <p:nvSpPr>
          <p:cNvPr id="3" name="Content Placeholder 2"/>
          <p:cNvSpPr>
            <a:spLocks noGrp="1"/>
          </p:cNvSpPr>
          <p:nvPr>
            <p:ph idx="1"/>
          </p:nvPr>
        </p:nvSpPr>
        <p:spPr/>
        <p:txBody>
          <a:bodyPr>
            <a:normAutofit/>
          </a:bodyPr>
          <a:lstStyle/>
          <a:p>
            <a:r>
              <a:rPr lang="en-US" dirty="0" smtClean="0"/>
              <a:t>The process follows three things: preparation, decision, and execution. </a:t>
            </a:r>
            <a:endParaRPr lang="en-US" dirty="0" smtClean="0"/>
          </a:p>
          <a:p>
            <a:r>
              <a:rPr lang="en-US" dirty="0" smtClean="0"/>
              <a:t>Leaders </a:t>
            </a:r>
            <a:r>
              <a:rPr lang="en-US" dirty="0" smtClean="0"/>
              <a:t>are known for the problems they solve, the problems they create, and the best and worse judgments they make. </a:t>
            </a:r>
            <a:endParaRPr lang="en-US" dirty="0" smtClean="0"/>
          </a:p>
          <a:p>
            <a:r>
              <a:rPr lang="en-US" dirty="0" smtClean="0"/>
              <a:t>The </a:t>
            </a:r>
            <a:r>
              <a:rPr lang="en-US" dirty="0" smtClean="0"/>
              <a:t>issue is how many important decisions a leader gets right.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Great Leaders Make Good Decisions</a:t>
            </a:r>
            <a:endParaRPr lang="en-US" dirty="0"/>
          </a:p>
        </p:txBody>
      </p:sp>
      <p:sp>
        <p:nvSpPr>
          <p:cNvPr id="3" name="Content Placeholder 2"/>
          <p:cNvSpPr>
            <a:spLocks noGrp="1"/>
          </p:cNvSpPr>
          <p:nvPr>
            <p:ph idx="1"/>
          </p:nvPr>
        </p:nvSpPr>
        <p:spPr/>
        <p:txBody>
          <a:bodyPr>
            <a:normAutofit/>
          </a:bodyPr>
          <a:lstStyle/>
          <a:p>
            <a:r>
              <a:rPr lang="en-US" dirty="0" smtClean="0"/>
              <a:t>The framework for leadership decision making is important. </a:t>
            </a:r>
            <a:endParaRPr lang="en-US" dirty="0" smtClean="0"/>
          </a:p>
          <a:p>
            <a:r>
              <a:rPr lang="en-US" dirty="0" smtClean="0"/>
              <a:t>There </a:t>
            </a:r>
            <a:r>
              <a:rPr lang="en-US" dirty="0" smtClean="0"/>
              <a:t>are </a:t>
            </a:r>
            <a:r>
              <a:rPr lang="en-US" dirty="0" smtClean="0"/>
              <a:t>three phases </a:t>
            </a:r>
            <a:r>
              <a:rPr lang="en-US" dirty="0" smtClean="0"/>
              <a:t>in the judgment making process:</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Great Leaders Make Good Decisions</a:t>
            </a:r>
            <a:endParaRPr lang="en-US" dirty="0"/>
          </a:p>
        </p:txBody>
      </p:sp>
      <p:sp>
        <p:nvSpPr>
          <p:cNvPr id="3" name="Content Placeholder 2"/>
          <p:cNvSpPr>
            <a:spLocks noGrp="1"/>
          </p:cNvSpPr>
          <p:nvPr>
            <p:ph idx="1"/>
          </p:nvPr>
        </p:nvSpPr>
        <p:spPr/>
        <p:txBody>
          <a:bodyPr>
            <a:normAutofit lnSpcReduction="10000"/>
          </a:bodyPr>
          <a:lstStyle/>
          <a:p>
            <a:pPr marL="925830" lvl="1" indent="-514350">
              <a:buFont typeface="+mj-lt"/>
              <a:buAutoNum type="arabicPeriod"/>
            </a:pPr>
            <a:r>
              <a:rPr lang="en-US" dirty="0" smtClean="0"/>
              <a:t>The </a:t>
            </a:r>
            <a:r>
              <a:rPr lang="en-US" dirty="0" smtClean="0"/>
              <a:t>time </a:t>
            </a:r>
            <a:r>
              <a:rPr lang="en-US" dirty="0" smtClean="0"/>
              <a:t>- This includes what happens before </a:t>
            </a:r>
            <a:r>
              <a:rPr lang="en-US" dirty="0" smtClean="0"/>
              <a:t>the leader </a:t>
            </a:r>
            <a:r>
              <a:rPr lang="en-US" dirty="0" smtClean="0"/>
              <a:t>makes the </a:t>
            </a:r>
            <a:r>
              <a:rPr lang="en-US" dirty="0" smtClean="0"/>
              <a:t>decision, what </a:t>
            </a:r>
            <a:r>
              <a:rPr lang="en-US" dirty="0" smtClean="0"/>
              <a:t>the leader does as he makes the </a:t>
            </a:r>
            <a:r>
              <a:rPr lang="en-US" dirty="0" smtClean="0"/>
              <a:t>decision that </a:t>
            </a:r>
            <a:r>
              <a:rPr lang="en-US" dirty="0" smtClean="0"/>
              <a:t>helps it turn out to be the right </a:t>
            </a:r>
            <a:r>
              <a:rPr lang="en-US" dirty="0" smtClean="0"/>
              <a:t>one, and what </a:t>
            </a:r>
            <a:r>
              <a:rPr lang="en-US" dirty="0" smtClean="0"/>
              <a:t>the leader must oversee to make sure </a:t>
            </a:r>
            <a:r>
              <a:rPr lang="en-US" dirty="0" smtClean="0"/>
              <a:t>the call </a:t>
            </a:r>
            <a:r>
              <a:rPr lang="en-US" dirty="0" smtClean="0"/>
              <a:t>produces the desired results.</a:t>
            </a:r>
          </a:p>
          <a:p>
            <a:pPr marL="925830" lvl="1" indent="-514350">
              <a:buFont typeface="+mj-lt"/>
              <a:buAutoNum type="arabicPeriod"/>
            </a:pPr>
            <a:r>
              <a:rPr lang="en-US" dirty="0" smtClean="0"/>
              <a:t>Areas - </a:t>
            </a:r>
          </a:p>
          <a:p>
            <a:pPr marL="1161288" lvl="2" indent="-457200">
              <a:buFont typeface="+mj-lt"/>
              <a:buAutoNum type="alphaLcParenR"/>
            </a:pPr>
            <a:r>
              <a:rPr lang="en-US" dirty="0" smtClean="0"/>
              <a:t>People</a:t>
            </a:r>
            <a:endParaRPr lang="en-US" dirty="0" smtClean="0"/>
          </a:p>
          <a:p>
            <a:pPr marL="1161288" lvl="2" indent="-457200">
              <a:buFont typeface="+mj-lt"/>
              <a:buAutoNum type="alphaLcParenR"/>
            </a:pPr>
            <a:r>
              <a:rPr lang="en-US" dirty="0" smtClean="0"/>
              <a:t>Strategy – lead to a successful future.  Frame the issues and ask the right questions.</a:t>
            </a:r>
          </a:p>
          <a:p>
            <a:pPr marL="1161288" lvl="2" indent="-457200">
              <a:buFont typeface="+mj-lt"/>
              <a:buAutoNum type="alphaLcParenR"/>
            </a:pPr>
            <a:r>
              <a:rPr lang="en-US" dirty="0" smtClean="0"/>
              <a:t>Crisis or challenge judgment decisions</a:t>
            </a:r>
            <a:r>
              <a:rPr lang="en-US" dirty="0" smtClean="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Great Leaders Make Good Decisions</a:t>
            </a:r>
            <a:endParaRPr lang="en-US" dirty="0"/>
          </a:p>
        </p:txBody>
      </p:sp>
      <p:sp>
        <p:nvSpPr>
          <p:cNvPr id="3" name="Content Placeholder 2"/>
          <p:cNvSpPr>
            <a:spLocks noGrp="1"/>
          </p:cNvSpPr>
          <p:nvPr>
            <p:ph idx="1"/>
          </p:nvPr>
        </p:nvSpPr>
        <p:spPr/>
        <p:txBody>
          <a:bodyPr>
            <a:normAutofit/>
          </a:bodyPr>
          <a:lstStyle/>
          <a:p>
            <a:pPr marL="925830" lvl="1" indent="-514350">
              <a:buFont typeface="+mj-lt"/>
              <a:buAutoNum type="arabicPeriod" startAt="3"/>
            </a:pPr>
            <a:r>
              <a:rPr lang="en-US" dirty="0" smtClean="0"/>
              <a:t>Resources - A leader’s network (relationships) is the source of information needed to make a </a:t>
            </a:r>
            <a:r>
              <a:rPr lang="en-US" dirty="0" smtClean="0"/>
              <a:t>successful </a:t>
            </a:r>
            <a:r>
              <a:rPr lang="en-US" dirty="0" smtClean="0"/>
              <a:t>decision</a:t>
            </a:r>
            <a:r>
              <a:rPr lang="en-US" dirty="0" smtClean="0"/>
              <a:t>.</a:t>
            </a:r>
          </a:p>
          <a:p>
            <a:pPr marL="633222" indent="-514350">
              <a:buNone/>
            </a:pPr>
            <a:endParaRPr lang="en-US" dirty="0" smtClean="0"/>
          </a:p>
          <a:p>
            <a:endParaRPr 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Great Leaders Make Good Decisions</a:t>
            </a:r>
            <a:endParaRPr lang="en-US" dirty="0"/>
          </a:p>
        </p:txBody>
      </p:sp>
      <p:sp>
        <p:nvSpPr>
          <p:cNvPr id="3" name="Content Placeholder 2"/>
          <p:cNvSpPr>
            <a:spLocks noGrp="1"/>
          </p:cNvSpPr>
          <p:nvPr>
            <p:ph idx="1"/>
          </p:nvPr>
        </p:nvSpPr>
        <p:spPr/>
        <p:txBody>
          <a:bodyPr>
            <a:normAutofit/>
          </a:bodyPr>
          <a:lstStyle/>
          <a:p>
            <a:r>
              <a:rPr lang="en-US" dirty="0" smtClean="0"/>
              <a:t>It starts with recognizing the need for a judgment call and he ends with the successful execution of the judgment call.  There are three phases to this:</a:t>
            </a:r>
          </a:p>
          <a:p>
            <a:pPr marL="925830" lvl="1" indent="-514350">
              <a:buFont typeface="+mj-lt"/>
              <a:buAutoNum type="arabicPeriod"/>
            </a:pPr>
            <a:r>
              <a:rPr lang="en-US" dirty="0" smtClean="0"/>
              <a:t>Sensing and identifying the need for a judgment call.  Mobilizing the right people and resources to execute the judgment call</a:t>
            </a:r>
          </a:p>
          <a:p>
            <a:pPr marL="925830" lvl="1" indent="-514350">
              <a:buFont typeface="+mj-lt"/>
              <a:buAutoNum type="arabicPeriod"/>
            </a:pPr>
            <a:r>
              <a:rPr lang="en-US" dirty="0" smtClean="0"/>
              <a:t>The call phase.</a:t>
            </a:r>
          </a:p>
          <a:p>
            <a:pPr marL="925830" lvl="1" indent="-514350">
              <a:buFont typeface="+mj-lt"/>
              <a:buAutoNum type="arabicPeriod"/>
            </a:pPr>
            <a:r>
              <a:rPr lang="en-US" dirty="0" smtClean="0"/>
              <a:t>The execution phase.</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Great Leaders Make Good Decisions</a:t>
            </a:r>
            <a:endParaRPr lang="en-US" dirty="0"/>
          </a:p>
        </p:txBody>
      </p:sp>
      <p:sp>
        <p:nvSpPr>
          <p:cNvPr id="3" name="Content Placeholder 2"/>
          <p:cNvSpPr>
            <a:spLocks noGrp="1"/>
          </p:cNvSpPr>
          <p:nvPr>
            <p:ph idx="1"/>
          </p:nvPr>
        </p:nvSpPr>
        <p:spPr/>
        <p:txBody>
          <a:bodyPr>
            <a:normAutofit/>
          </a:bodyPr>
          <a:lstStyle/>
          <a:p>
            <a:r>
              <a:rPr lang="en-US" dirty="0" smtClean="0"/>
              <a:t>The quality of a leader often depends largely on the resources and people they can marshal to fulfill the task.</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Great Leaders Make Good Decisions</a:t>
            </a:r>
            <a:endParaRPr lang="en-US" dirty="0"/>
          </a:p>
        </p:txBody>
      </p:sp>
      <p:sp>
        <p:nvSpPr>
          <p:cNvPr id="3" name="Content Placeholder 2"/>
          <p:cNvSpPr>
            <a:spLocks noGrp="1"/>
          </p:cNvSpPr>
          <p:nvPr>
            <p:ph idx="1"/>
          </p:nvPr>
        </p:nvSpPr>
        <p:spPr/>
        <p:txBody>
          <a:bodyPr>
            <a:normAutofit/>
          </a:bodyPr>
          <a:lstStyle/>
          <a:p>
            <a:r>
              <a:rPr lang="en-US" dirty="0" smtClean="0"/>
              <a:t>Leaders use four types of knowledge to make good judgments:</a:t>
            </a:r>
          </a:p>
          <a:p>
            <a:pPr marL="925830" lvl="1" indent="-514350">
              <a:buFont typeface="+mj-lt"/>
              <a:buAutoNum type="arabicPeriod"/>
            </a:pPr>
            <a:r>
              <a:rPr lang="en-US" dirty="0" smtClean="0"/>
              <a:t>Self-knowledge—their EQ—emotional quality.</a:t>
            </a:r>
          </a:p>
          <a:p>
            <a:pPr marL="925830" lvl="1" indent="-514350">
              <a:buFont typeface="+mj-lt"/>
              <a:buAutoNum type="arabicPeriod"/>
            </a:pPr>
            <a:r>
              <a:rPr lang="en-US" dirty="0" smtClean="0"/>
              <a:t>Relationship network knowledge. Great leadership comes when you help those around you become great leaders. Leaders must continue to encourage teamwork. Don’t be the loner and expect everybody to bow two.</a:t>
            </a:r>
          </a:p>
          <a:p>
            <a:pPr marL="925830" lvl="1" indent="-514350">
              <a:buFont typeface="+mj-lt"/>
              <a:buAutoNum type="arabicPeriod"/>
            </a:pPr>
            <a:r>
              <a:rPr lang="en-US" dirty="0" smtClean="0"/>
              <a:t>The organizational knowledge.</a:t>
            </a:r>
          </a:p>
          <a:p>
            <a:pPr marL="925830" lvl="1" indent="-514350">
              <a:buFont typeface="+mj-lt"/>
              <a:buAutoNum type="arabicPeriod"/>
            </a:pPr>
            <a:r>
              <a:rPr lang="en-US" dirty="0" smtClean="0"/>
              <a:t>The stakeholder knowledge.</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1619</TotalTime>
  <Words>1052</Words>
  <Application>Microsoft Office PowerPoint</Application>
  <PresentationFormat>On-screen Show (4:3)</PresentationFormat>
  <Paragraphs>90</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Urban</vt:lpstr>
      <vt:lpstr>COACHING 4 MINISTERS PRESENTS</vt:lpstr>
      <vt:lpstr>How Great Leaders Make Good Decisions</vt:lpstr>
      <vt:lpstr>How Great Leaders Make Good Decisions</vt:lpstr>
      <vt:lpstr>How Great Leaders Make Good Decisions</vt:lpstr>
      <vt:lpstr>How Great Leaders Make Good Decisions</vt:lpstr>
      <vt:lpstr>How Great Leaders Make Good Decisions</vt:lpstr>
      <vt:lpstr>How Great Leaders Make Good Decisions</vt:lpstr>
      <vt:lpstr>How Great Leaders Make Good Decisions</vt:lpstr>
      <vt:lpstr>How Great Leaders Make Good Decisions</vt:lpstr>
      <vt:lpstr>How Great Leaders Make Good Decisions</vt:lpstr>
      <vt:lpstr>How Great Leaders Make Good Decisions</vt:lpstr>
      <vt:lpstr>How Great Leaders Make Good Decisions</vt:lpstr>
      <vt:lpstr>How Great Leaders Make Good Decisions</vt:lpstr>
      <vt:lpstr>How Great Leaders Make Good Decisions</vt:lpstr>
      <vt:lpstr>How Great Leaders Make Good Decisions</vt:lpstr>
      <vt:lpstr>How Great Leaders Make Good Decisions</vt:lpstr>
      <vt:lpstr>How Great Leaders Make Good Decisions</vt:lpstr>
      <vt:lpstr>How Great Leaders Make Good Decisions</vt:lpstr>
      <vt:lpstr>Coaching 4 Ministers</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COACHING4MINISTERS PRESENTS</dc:title>
  <dc:creator>Randy Colver</dc:creator>
  <cp:lastModifiedBy>Randy Colver</cp:lastModifiedBy>
  <cp:revision>37</cp:revision>
  <dcterms:created xsi:type="dcterms:W3CDTF">2015-03-08T21:37:46Z</dcterms:created>
  <dcterms:modified xsi:type="dcterms:W3CDTF">2015-03-10T21:54:38Z</dcterms:modified>
</cp:coreProperties>
</file>