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300" r:id="rId3"/>
    <p:sldId id="290" r:id="rId4"/>
    <p:sldId id="291" r:id="rId5"/>
    <p:sldId id="301" r:id="rId6"/>
    <p:sldId id="292" r:id="rId7"/>
    <p:sldId id="293" r:id="rId8"/>
    <p:sldId id="294" r:id="rId9"/>
    <p:sldId id="295" r:id="rId10"/>
    <p:sldId id="296" r:id="rId11"/>
    <p:sldId id="297" r:id="rId12"/>
    <p:sldId id="298" r:id="rId13"/>
    <p:sldId id="299" r:id="rId14"/>
    <p:sldId id="260"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240"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705600" y="4206240"/>
            <a:ext cx="960120" cy="457200"/>
          </a:xfrm>
        </p:spPr>
        <p:txBody>
          <a:bodyPr/>
          <a:lstStyle/>
          <a:p>
            <a:fld id="{68A4921B-08E2-490E-B26E-6C4701621126}" type="datetimeFigureOut">
              <a:rPr lang="en-US" smtClean="0"/>
              <a:t>3/8/2015</a:t>
            </a:fld>
            <a:endParaRPr lang="en-US"/>
          </a:p>
        </p:txBody>
      </p:sp>
      <p:sp>
        <p:nvSpPr>
          <p:cNvPr id="17" name="Footer Placeholder 16"/>
          <p:cNvSpPr>
            <a:spLocks noGrp="1"/>
          </p:cNvSpPr>
          <p:nvPr>
            <p:ph type="ftr" sz="quarter" idx="11"/>
          </p:nvPr>
        </p:nvSpPr>
        <p:spPr>
          <a:xfrm>
            <a:off x="5410200" y="4205288"/>
            <a:ext cx="1295400" cy="457200"/>
          </a:xfrm>
        </p:spPr>
        <p:txBody>
          <a:bodyPr/>
          <a:lstStyle/>
          <a:p>
            <a:endParaRPr lang="en-US"/>
          </a:p>
        </p:txBody>
      </p:sp>
      <p:sp>
        <p:nvSpPr>
          <p:cNvPr id="29" name="Slide Number Placeholder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6876FCF3-9C23-405D-B816-BE03D71465B0}"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t>3/8/2015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143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t>3/8/2015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t>3/8/2015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8A4921B-08E2-490E-B26E-6C4701621126}" type="datetimeFigureOut">
              <a:rPr lang="en-US" smtClean="0"/>
              <a:t>3/8/2015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8A4921B-08E2-490E-B26E-6C4701621126}" type="datetimeFigureOut">
              <a:rPr lang="en-US" smtClean="0"/>
              <a:t>3/8/2015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1069848"/>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Date Placeholder 25"/>
          <p:cNvSpPr>
            <a:spLocks noGrp="1"/>
          </p:cNvSpPr>
          <p:nvPr>
            <p:ph type="dt" sz="half" idx="10"/>
          </p:nvPr>
        </p:nvSpPr>
        <p:spPr/>
        <p:txBody>
          <a:bodyPr rtlCol="0"/>
          <a:lstStyle/>
          <a:p>
            <a:fld id="{68A4921B-08E2-490E-B26E-6C4701621126}" type="datetimeFigureOut">
              <a:rPr lang="en-US" smtClean="0"/>
              <a:t>3/8/2015</a:t>
            </a:fld>
            <a:endParaRPr lang="en-US"/>
          </a:p>
        </p:txBody>
      </p:sp>
      <p:sp>
        <p:nvSpPr>
          <p:cNvPr id="27" name="Slide Number Placeholder 26"/>
          <p:cNvSpPr>
            <a:spLocks noGrp="1"/>
          </p:cNvSpPr>
          <p:nvPr>
            <p:ph type="sldNum" sz="quarter" idx="11"/>
          </p:nvPr>
        </p:nvSpPr>
        <p:spPr/>
        <p:txBody>
          <a:bodyPr rtlCol="0"/>
          <a:lstStyle/>
          <a:p>
            <a:fld id="{6876FCF3-9C23-405D-B816-BE03D71465B0}" type="slidenum">
              <a:rPr lang="en-US" smtClean="0"/>
              <a:t>‹#›</a:t>
            </a:fld>
            <a:endParaRPr lang="en-US"/>
          </a:p>
        </p:txBody>
      </p:sp>
      <p:sp>
        <p:nvSpPr>
          <p:cNvPr id="28" name="Footer Placeholder 27"/>
          <p:cNvSpPr>
            <a:spLocks noGrp="1"/>
          </p:cNvSpPr>
          <p:nvPr>
            <p:ph type="ftr" sz="quarter" idx="12"/>
          </p:nvPr>
        </p:nvSpPr>
        <p:spPr/>
        <p:txBody>
          <a:bodyPr rtlCol="0"/>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6583680" y="612648"/>
            <a:ext cx="957264" cy="457200"/>
          </a:xfrm>
        </p:spPr>
        <p:txBody>
          <a:bodyPr/>
          <a:lstStyle/>
          <a:p>
            <a:fld id="{68A4921B-08E2-490E-B26E-6C4701621126}" type="datetimeFigureOut">
              <a:rPr lang="en-US" smtClean="0"/>
              <a:t>3/8/2015</a:t>
            </a:fld>
            <a:endParaRPr lang="en-US"/>
          </a:p>
        </p:txBody>
      </p:sp>
      <p:sp>
        <p:nvSpPr>
          <p:cNvPr id="4" name="Footer Placeholder 3"/>
          <p:cNvSpPr>
            <a:spLocks noGrp="1"/>
          </p:cNvSpPr>
          <p:nvPr>
            <p:ph type="ftr" sz="quarter" idx="11"/>
          </p:nvPr>
        </p:nvSpPr>
        <p:spPr>
          <a:xfrm>
            <a:off x="5257800" y="612648"/>
            <a:ext cx="1325880" cy="457200"/>
          </a:xfrm>
        </p:spPr>
        <p:txBody>
          <a:bodyPr/>
          <a:lstStyle/>
          <a:p>
            <a:endParaRPr lang="en-US"/>
          </a:p>
        </p:txBody>
      </p:sp>
      <p:sp>
        <p:nvSpPr>
          <p:cNvPr id="5" name="Slide Number Placeholder 4"/>
          <p:cNvSpPr>
            <a:spLocks noGrp="1"/>
          </p:cNvSpPr>
          <p:nvPr>
            <p:ph type="sldNum" sz="quarter" idx="12"/>
          </p:nvPr>
        </p:nvSpPr>
        <p:spPr>
          <a:xfrm>
            <a:off x="8174736" y="2272"/>
            <a:ext cx="762000" cy="365760"/>
          </a:xfrm>
        </p:spPr>
        <p:txBody>
          <a:bodyPr/>
          <a:lstStyle/>
          <a:p>
            <a:fld id="{6876FCF3-9C23-405D-B816-BE03D71465B0}"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A4921B-08E2-490E-B26E-6C4701621126}" type="datetimeFigureOut">
              <a:rPr lang="en-US" smtClean="0"/>
              <a:t>3/8/2015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76FCF3-9C23-405D-B816-BE03D71465B0}"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8A4921B-08E2-490E-B26E-6C4701621126}" type="datetimeFigureOut">
              <a:rPr lang="en-US" smtClean="0"/>
              <a:t>3/8/2015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8A4921B-08E2-490E-B26E-6C4701621126}" type="datetimeFigureOut">
              <a:rPr lang="en-US" smtClean="0"/>
              <a:t>3/8/2015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68A4921B-08E2-490E-B26E-6C4701621126}" type="datetimeFigureOut">
              <a:rPr lang="en-US" smtClean="0"/>
              <a:t>3/8/2015</a:t>
            </a:fld>
            <a:endParaRPr lang="en-US"/>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en-US"/>
          </a:p>
        </p:txBody>
      </p:sp>
      <p:sp>
        <p:nvSpPr>
          <p:cNvPr id="23" name="Slide Number Placeholder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6876FCF3-9C23-405D-B816-BE03D71465B0}"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457200" y="2401888"/>
            <a:ext cx="8458200" cy="1470025"/>
          </a:xfrm>
        </p:spPr>
        <p:txBody>
          <a:bodyPr/>
          <a:lstStyle/>
          <a:p>
            <a:r>
              <a:rPr lang="en-US" smtClean="0"/>
              <a:t>COACHING 4 MINISTERS </a:t>
            </a:r>
            <a:r>
              <a:rPr lang="en-US" smtClean="0"/>
              <a:t>PRESENTS</a:t>
            </a:r>
          </a:p>
        </p:txBody>
      </p:sp>
      <p:sp>
        <p:nvSpPr>
          <p:cNvPr id="5123" name="Rectangle 3"/>
          <p:cNvSpPr>
            <a:spLocks noGrp="1" noChangeArrowheads="1"/>
          </p:cNvSpPr>
          <p:nvPr>
            <p:ph type="subTitle" idx="1"/>
          </p:nvPr>
        </p:nvSpPr>
        <p:spPr>
          <a:xfrm>
            <a:off x="457200" y="3900488"/>
            <a:ext cx="4953000" cy="1752600"/>
          </a:xfrm>
        </p:spPr>
        <p:txBody>
          <a:bodyPr>
            <a:normAutofit/>
          </a:bodyPr>
          <a:lstStyle/>
          <a:p>
            <a:pPr marL="63500"/>
            <a:r>
              <a:rPr lang="en-US" dirty="0" smtClean="0">
                <a:solidFill>
                  <a:schemeClr val="hlink"/>
                </a:solidFill>
              </a:rPr>
              <a:t>10 Characteristics of a Proven Leader</a:t>
            </a:r>
          </a:p>
        </p:txBody>
      </p:sp>
      <p:pic>
        <p:nvPicPr>
          <p:cNvPr id="4" name="Picture 17" descr="C4M Logo 12-07"/>
          <p:cNvPicPr>
            <a:picLocks noChangeAspect="1" noChangeArrowheads="1"/>
          </p:cNvPicPr>
          <p:nvPr/>
        </p:nvPicPr>
        <p:blipFill>
          <a:blip r:embed="rId2" cstate="print"/>
          <a:srcRect/>
          <a:stretch>
            <a:fillRect/>
          </a:stretch>
        </p:blipFill>
        <p:spPr bwMode="auto">
          <a:xfrm>
            <a:off x="7543800" y="1066800"/>
            <a:ext cx="903288" cy="9906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10 Characteristics of a Proven Leader</a:t>
            </a:r>
            <a:endParaRPr lang="en-US" dirty="0"/>
          </a:p>
        </p:txBody>
      </p:sp>
      <p:sp>
        <p:nvSpPr>
          <p:cNvPr id="3" name="Content Placeholder 2"/>
          <p:cNvSpPr>
            <a:spLocks noGrp="1"/>
          </p:cNvSpPr>
          <p:nvPr>
            <p:ph idx="1"/>
          </p:nvPr>
        </p:nvSpPr>
        <p:spPr/>
        <p:txBody>
          <a:bodyPr>
            <a:normAutofit/>
          </a:bodyPr>
          <a:lstStyle/>
          <a:p>
            <a:r>
              <a:rPr lang="en-US" dirty="0" smtClean="0"/>
              <a:t>How do I turn my situation around?  Where do I find help? </a:t>
            </a:r>
            <a:endParaRPr lang="en-US" dirty="0" smtClean="0"/>
          </a:p>
          <a:p>
            <a:r>
              <a:rPr lang="en-US" dirty="0" smtClean="0"/>
              <a:t>Find strengths and weaknesses of your team members, so you can help them grow.  </a:t>
            </a:r>
            <a:endParaRPr lang="en-US" dirty="0" smtClean="0"/>
          </a:p>
          <a:p>
            <a:r>
              <a:rPr lang="en-US" dirty="0" smtClean="0"/>
              <a:t>Start </a:t>
            </a:r>
            <a:r>
              <a:rPr lang="en-US" dirty="0" smtClean="0"/>
              <a:t>with prayer.  </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10 Characteristics of a Proven Leader</a:t>
            </a:r>
            <a:endParaRPr lang="en-US" dirty="0"/>
          </a:p>
        </p:txBody>
      </p:sp>
      <p:sp>
        <p:nvSpPr>
          <p:cNvPr id="3" name="Content Placeholder 2"/>
          <p:cNvSpPr>
            <a:spLocks noGrp="1"/>
          </p:cNvSpPr>
          <p:nvPr>
            <p:ph idx="1"/>
          </p:nvPr>
        </p:nvSpPr>
        <p:spPr/>
        <p:txBody>
          <a:bodyPr>
            <a:normAutofit/>
          </a:bodyPr>
          <a:lstStyle/>
          <a:p>
            <a:r>
              <a:rPr lang="en-US" dirty="0" smtClean="0"/>
              <a:t>Don’t ignore weaknesses, but inspire others, “With the strengths that you have, I believe the best way to handle this situation is</a:t>
            </a:r>
            <a:r>
              <a:rPr lang="en-US" dirty="0" smtClean="0"/>
              <a:t>…”</a:t>
            </a:r>
          </a:p>
          <a:p>
            <a:pPr marL="925830" lvl="1" indent="-514350">
              <a:buFont typeface="+mj-lt"/>
              <a:buAutoNum type="arabicPeriod"/>
            </a:pPr>
            <a:r>
              <a:rPr lang="en-US" dirty="0" smtClean="0"/>
              <a:t>This communicates that you understand the person’s strengths.</a:t>
            </a:r>
          </a:p>
          <a:p>
            <a:pPr marL="925830" lvl="1" indent="-514350">
              <a:buFont typeface="+mj-lt"/>
              <a:buAutoNum type="arabicPeriod"/>
            </a:pPr>
            <a:r>
              <a:rPr lang="en-US" dirty="0" smtClean="0"/>
              <a:t>That you’ve listened to the issues.</a:t>
            </a:r>
          </a:p>
          <a:p>
            <a:pPr marL="925830" lvl="1" indent="-514350">
              <a:buFont typeface="+mj-lt"/>
              <a:buAutoNum type="arabicPeriod"/>
            </a:pPr>
            <a:r>
              <a:rPr lang="en-US" dirty="0" smtClean="0"/>
              <a:t>You have ideas how the person can use their strengths.  Get them to pray and look for a solution.  Talk to a person’s strengths.  Most people know where their weaknesses are.</a:t>
            </a:r>
          </a:p>
          <a:p>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10 Characteristics of a Proven Leader</a:t>
            </a:r>
            <a:endParaRPr lang="en-US" dirty="0"/>
          </a:p>
        </p:txBody>
      </p:sp>
      <p:sp>
        <p:nvSpPr>
          <p:cNvPr id="3" name="Content Placeholder 2"/>
          <p:cNvSpPr>
            <a:spLocks noGrp="1"/>
          </p:cNvSpPr>
          <p:nvPr>
            <p:ph idx="1"/>
          </p:nvPr>
        </p:nvSpPr>
        <p:spPr/>
        <p:txBody>
          <a:bodyPr>
            <a:normAutofit/>
          </a:bodyPr>
          <a:lstStyle/>
          <a:p>
            <a:r>
              <a:rPr lang="en-US" dirty="0" smtClean="0"/>
              <a:t>In summary, four very important words </a:t>
            </a:r>
            <a:r>
              <a:rPr lang="en-US" dirty="0" smtClean="0"/>
              <a:t>are involved </a:t>
            </a:r>
            <a:r>
              <a:rPr lang="en-US" dirty="0" smtClean="0"/>
              <a:t>in leadership</a:t>
            </a:r>
            <a:r>
              <a:rPr lang="en-US" dirty="0" smtClean="0"/>
              <a:t>:</a:t>
            </a:r>
          </a:p>
          <a:p>
            <a:pPr marL="925830" lvl="1" indent="-514350">
              <a:buFont typeface="+mj-lt"/>
              <a:buAutoNum type="arabicPeriod"/>
            </a:pPr>
            <a:r>
              <a:rPr lang="en-US" dirty="0" smtClean="0"/>
              <a:t>Vision first, then disciplines</a:t>
            </a:r>
          </a:p>
          <a:p>
            <a:pPr marL="925830" lvl="1" indent="-514350">
              <a:buFont typeface="+mj-lt"/>
              <a:buAutoNum type="arabicPeriod"/>
            </a:pPr>
            <a:r>
              <a:rPr lang="en-US" dirty="0" smtClean="0"/>
              <a:t>Study the Word of God; study people; be always learning</a:t>
            </a:r>
          </a:p>
          <a:p>
            <a:pPr marL="925830" lvl="1" indent="-514350">
              <a:buFont typeface="+mj-lt"/>
              <a:buAutoNum type="arabicPeriod"/>
            </a:pPr>
            <a:r>
              <a:rPr lang="en-US" dirty="0" smtClean="0"/>
              <a:t>Plan; how to achieve the vision; God has a master plan</a:t>
            </a:r>
          </a:p>
          <a:p>
            <a:pPr marL="925830" lvl="1" indent="-514350">
              <a:buFont typeface="+mj-lt"/>
              <a:buAutoNum type="arabicPeriod"/>
            </a:pPr>
            <a:r>
              <a:rPr lang="en-US" dirty="0" smtClean="0"/>
              <a:t>Action; execute the plan; see progress</a:t>
            </a:r>
          </a:p>
          <a:p>
            <a:endParaRPr lang="en-US" dirty="0" smtClean="0"/>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10 Characteristics of a Proven Leader</a:t>
            </a:r>
            <a:endParaRPr lang="en-US" dirty="0"/>
          </a:p>
        </p:txBody>
      </p:sp>
      <p:sp>
        <p:nvSpPr>
          <p:cNvPr id="3" name="Content Placeholder 2"/>
          <p:cNvSpPr>
            <a:spLocks noGrp="1"/>
          </p:cNvSpPr>
          <p:nvPr>
            <p:ph idx="1"/>
          </p:nvPr>
        </p:nvSpPr>
        <p:spPr/>
        <p:txBody>
          <a:bodyPr>
            <a:normAutofit/>
          </a:bodyPr>
          <a:lstStyle/>
          <a:p>
            <a:r>
              <a:rPr lang="en-US" dirty="0" smtClean="0"/>
              <a:t>What is the reward of effective leadership?  I saw someone grow and develop a little more today.</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For more information and other leadership development opportunities and products, </a:t>
            </a:r>
            <a:br>
              <a:rPr lang="en-US" dirty="0" smtClean="0"/>
            </a:br>
            <a:r>
              <a:rPr lang="en-US" dirty="0" smtClean="0"/>
              <a:t>please contact:</a:t>
            </a:r>
            <a:endParaRPr lang="en-US" dirty="0" smtClean="0"/>
          </a:p>
          <a:p>
            <a:pPr lvl="2"/>
            <a:r>
              <a:rPr lang="en-US" dirty="0" smtClean="0"/>
              <a:t>Coaching </a:t>
            </a:r>
            <a:r>
              <a:rPr lang="en-US" dirty="0" smtClean="0"/>
              <a:t>4 Ministers</a:t>
            </a:r>
          </a:p>
          <a:p>
            <a:pPr lvl="2"/>
            <a:r>
              <a:rPr lang="en-US" dirty="0" smtClean="0"/>
              <a:t>PO Box 6086</a:t>
            </a:r>
          </a:p>
          <a:p>
            <a:pPr lvl="2"/>
            <a:r>
              <a:rPr lang="en-US" dirty="0" smtClean="0"/>
              <a:t>Elgin IL  60121</a:t>
            </a:r>
          </a:p>
          <a:p>
            <a:pPr lvl="2"/>
            <a:r>
              <a:rPr lang="en-US" dirty="0" smtClean="0"/>
              <a:t>www.coaching4minsiters.com </a:t>
            </a:r>
          </a:p>
          <a:p>
            <a:pPr lvl="2"/>
            <a:r>
              <a:rPr lang="en-US" dirty="0" smtClean="0"/>
              <a:t> 847-417-8234	</a:t>
            </a:r>
          </a:p>
          <a:p>
            <a:r>
              <a:rPr lang="en-US" dirty="0" smtClean="0"/>
              <a:t>David </a:t>
            </a:r>
            <a:r>
              <a:rPr lang="en-US" dirty="0" smtClean="0"/>
              <a:t>P. Robinson, Founder/President</a:t>
            </a:r>
          </a:p>
          <a:p>
            <a:endParaRPr lang="en-US" dirty="0"/>
          </a:p>
        </p:txBody>
      </p:sp>
      <p:sp>
        <p:nvSpPr>
          <p:cNvPr id="5" name="Rectangle 16"/>
          <p:cNvSpPr>
            <a:spLocks noChangeArrowheads="1"/>
          </p:cNvSpPr>
          <p:nvPr/>
        </p:nvSpPr>
        <p:spPr bwMode="auto">
          <a:xfrm>
            <a:off x="304800" y="381000"/>
            <a:ext cx="5029200" cy="519113"/>
          </a:xfrm>
          <a:prstGeom prst="rect">
            <a:avLst/>
          </a:prstGeom>
          <a:noFill/>
          <a:ln w="9525">
            <a:noFill/>
            <a:miter lim="800000"/>
            <a:headEnd/>
            <a:tailEnd/>
          </a:ln>
        </p:spPr>
        <p:txBody>
          <a:bodyPr wrap="square" anchor="ctr">
            <a:spAutoFit/>
          </a:bodyPr>
          <a:lstStyle/>
          <a:p>
            <a:pPr algn="ctr"/>
            <a:r>
              <a:rPr lang="en-US" altLang="ja-JP" sz="2800" i="1" dirty="0">
                <a:latin typeface="Times New Roman" pitchFamily="18" charset="0"/>
                <a:ea typeface="MS Mincho" pitchFamily="49" charset="-128"/>
              </a:rPr>
              <a:t> </a:t>
            </a:r>
            <a:r>
              <a:rPr lang="en-US" altLang="ja-JP" sz="2800" b="1" i="1" dirty="0">
                <a:solidFill>
                  <a:srgbClr val="002060"/>
                </a:solidFill>
                <a:latin typeface="Arial Narrow" pitchFamily="34" charset="0"/>
                <a:ea typeface="MS Mincho" pitchFamily="49" charset="-128"/>
                <a:cs typeface="Times New Roman" pitchFamily="18" charset="0"/>
              </a:rPr>
              <a:t>“Your Mission </a:t>
            </a:r>
            <a:r>
              <a:rPr lang="en-US" altLang="ja-JP" sz="2800" b="1" i="1" dirty="0" smtClean="0">
                <a:solidFill>
                  <a:srgbClr val="002060"/>
                </a:solidFill>
                <a:latin typeface="Arial Narrow" pitchFamily="34" charset="0"/>
                <a:ea typeface="MS Mincho" pitchFamily="49" charset="-128"/>
                <a:cs typeface="Times New Roman" pitchFamily="18" charset="0"/>
              </a:rPr>
              <a:t>Is Our Motivation”</a:t>
            </a:r>
            <a:endParaRPr lang="en-US" altLang="ja-JP" sz="2800" dirty="0">
              <a:solidFill>
                <a:srgbClr val="002060"/>
              </a:solidFill>
              <a:latin typeface="Arial" pitchFamily="34" charset="0"/>
              <a:ea typeface="MS PGothic" pitchFamily="34" charset="-128"/>
            </a:endParaRPr>
          </a:p>
        </p:txBody>
      </p:sp>
      <p:pic>
        <p:nvPicPr>
          <p:cNvPr id="6" name="Picture 17" descr="C4M Logo 12-07"/>
          <p:cNvPicPr>
            <a:picLocks noChangeAspect="1" noChangeArrowheads="1"/>
          </p:cNvPicPr>
          <p:nvPr/>
        </p:nvPicPr>
        <p:blipFill>
          <a:blip r:embed="rId2" cstate="print"/>
          <a:srcRect/>
          <a:stretch>
            <a:fillRect/>
          </a:stretch>
        </p:blipFill>
        <p:spPr bwMode="auto">
          <a:xfrm>
            <a:off x="7543800" y="1066800"/>
            <a:ext cx="903288" cy="990600"/>
          </a:xfrm>
          <a:prstGeom prst="rect">
            <a:avLst/>
          </a:prstGeom>
          <a:noFill/>
          <a:ln w="9525">
            <a:noFill/>
            <a:miter lim="800000"/>
            <a:headEnd/>
            <a:tailEnd/>
          </a:ln>
        </p:spPr>
      </p:pic>
      <p:sp>
        <p:nvSpPr>
          <p:cNvPr id="7" name="Title 6"/>
          <p:cNvSpPr>
            <a:spLocks noGrp="1"/>
          </p:cNvSpPr>
          <p:nvPr>
            <p:ph type="title"/>
          </p:nvPr>
        </p:nvSpPr>
        <p:spPr/>
        <p:txBody>
          <a:bodyPr/>
          <a:lstStyle/>
          <a:p>
            <a:r>
              <a:rPr lang="en-US" dirty="0" smtClean="0"/>
              <a:t>Coaching 4 Ministers</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10 Characteristics of a Proven Leader</a:t>
            </a:r>
            <a:endParaRPr lang="en-US" dirty="0"/>
          </a:p>
        </p:txBody>
      </p:sp>
      <p:sp>
        <p:nvSpPr>
          <p:cNvPr id="3" name="Content Placeholder 2"/>
          <p:cNvSpPr>
            <a:spLocks noGrp="1"/>
          </p:cNvSpPr>
          <p:nvPr>
            <p:ph idx="1"/>
          </p:nvPr>
        </p:nvSpPr>
        <p:spPr/>
        <p:txBody>
          <a:bodyPr>
            <a:normAutofit/>
          </a:bodyPr>
          <a:lstStyle/>
          <a:p>
            <a:r>
              <a:rPr lang="en-US" dirty="0" smtClean="0"/>
              <a:t>Real leadership only happens when people you are leading say that you are their leader.  </a:t>
            </a:r>
            <a:endParaRPr lang="en-US" dirty="0" smtClean="0"/>
          </a:p>
          <a:p>
            <a:r>
              <a:rPr lang="en-US" dirty="0" smtClean="0"/>
              <a:t>It </a:t>
            </a:r>
            <a:r>
              <a:rPr lang="en-US" dirty="0" smtClean="0"/>
              <a:t>is earned.  </a:t>
            </a:r>
            <a:endParaRPr lang="en-US" dirty="0" smtClean="0"/>
          </a:p>
          <a:p>
            <a:r>
              <a:rPr lang="en-US" dirty="0" smtClean="0"/>
              <a:t>They </a:t>
            </a:r>
            <a:r>
              <a:rPr lang="en-US" dirty="0" smtClean="0"/>
              <a:t>need to feel you are helping them become better leaders.  </a:t>
            </a:r>
            <a:endParaRPr lang="en-US" dirty="0" smtClean="0"/>
          </a:p>
          <a:p>
            <a:r>
              <a:rPr lang="en-US" dirty="0" smtClean="0"/>
              <a:t>You </a:t>
            </a:r>
            <a:r>
              <a:rPr lang="en-US" dirty="0" smtClean="0"/>
              <a:t>aren’t born with leadership skills.  You need to develop certain characteristics.  </a:t>
            </a:r>
            <a:endParaRPr lang="en-US" dirty="0" smtClean="0"/>
          </a:p>
          <a:p>
            <a:r>
              <a:rPr lang="en-US" dirty="0" smtClean="0"/>
              <a:t>They </a:t>
            </a:r>
            <a:r>
              <a:rPr lang="en-US" dirty="0" smtClean="0"/>
              <a:t>don’t care how intelligent we are, only that we care.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10 Characteristics of a Proven Leader</a:t>
            </a:r>
            <a:endParaRPr lang="en-US" dirty="0"/>
          </a:p>
        </p:txBody>
      </p:sp>
      <p:sp>
        <p:nvSpPr>
          <p:cNvPr id="3" name="Content Placeholder 2"/>
          <p:cNvSpPr>
            <a:spLocks noGrp="1"/>
          </p:cNvSpPr>
          <p:nvPr>
            <p:ph idx="1"/>
          </p:nvPr>
        </p:nvSpPr>
        <p:spPr/>
        <p:txBody>
          <a:bodyPr>
            <a:normAutofit fontScale="92500"/>
          </a:bodyPr>
          <a:lstStyle/>
          <a:p>
            <a:r>
              <a:rPr lang="en-US" dirty="0" smtClean="0"/>
              <a:t>Here are 10 Characteristics of a Proven Leader</a:t>
            </a:r>
            <a:r>
              <a:rPr lang="en-US" dirty="0" smtClean="0"/>
              <a:t>:</a:t>
            </a:r>
          </a:p>
          <a:p>
            <a:pPr marL="925830" lvl="1" indent="-514350">
              <a:buFont typeface="+mj-lt"/>
              <a:buAutoNum type="arabicPeriod"/>
            </a:pPr>
            <a:r>
              <a:rPr lang="en-US" dirty="0" smtClean="0"/>
              <a:t>Integrity and Ethics – doing the right things in the right ways.  Not following through on promises is a direct reflection on your character.  Have a pastor help you.</a:t>
            </a:r>
          </a:p>
          <a:p>
            <a:pPr marL="925830" lvl="1" indent="-514350">
              <a:buFont typeface="+mj-lt"/>
              <a:buAutoNum type="arabicPeriod"/>
            </a:pPr>
            <a:r>
              <a:rPr lang="en-US" dirty="0" smtClean="0"/>
              <a:t>Energy – Leaders are effective workers.  This is inner energy.</a:t>
            </a:r>
          </a:p>
          <a:p>
            <a:pPr marL="925830" lvl="1" indent="-514350">
              <a:buFont typeface="+mj-lt"/>
              <a:buAutoNum type="arabicPeriod"/>
            </a:pPr>
            <a:r>
              <a:rPr lang="en-US" dirty="0" smtClean="0"/>
              <a:t>Enthusiasm – more outward, but don’t have to be a cheerleader.  Seek true progress.  (Sometimes followers don’t know the goals.)  Progress toward a goal creates energy and enthusiasm</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10 Characteristics of a Proven Leader</a:t>
            </a:r>
            <a:endParaRPr lang="en-US" dirty="0"/>
          </a:p>
        </p:txBody>
      </p:sp>
      <p:sp>
        <p:nvSpPr>
          <p:cNvPr id="3" name="Content Placeholder 2"/>
          <p:cNvSpPr>
            <a:spLocks noGrp="1"/>
          </p:cNvSpPr>
          <p:nvPr>
            <p:ph idx="1"/>
          </p:nvPr>
        </p:nvSpPr>
        <p:spPr/>
        <p:txBody>
          <a:bodyPr>
            <a:normAutofit/>
          </a:bodyPr>
          <a:lstStyle/>
          <a:p>
            <a:pPr marL="925830" lvl="1" indent="-514350">
              <a:buFont typeface="+mj-lt"/>
              <a:buAutoNum type="arabicPeriod" startAt="4"/>
            </a:pPr>
            <a:r>
              <a:rPr lang="en-US" dirty="0" smtClean="0"/>
              <a:t>Hard work – (not always physical)  Give your best effort all the time.  Help the whole team work hard.  “The Holy Spirit is a labor-enhancing partner.”  Sometimes we need to be the first in and the last out</a:t>
            </a:r>
            <a:r>
              <a:rPr lang="en-US" dirty="0" smtClean="0"/>
              <a:t>.</a:t>
            </a:r>
            <a:endParaRPr lang="en-US"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10 Characteristics of a Proven Leader</a:t>
            </a:r>
            <a:endParaRPr lang="en-US" dirty="0"/>
          </a:p>
        </p:txBody>
      </p:sp>
      <p:sp>
        <p:nvSpPr>
          <p:cNvPr id="3" name="Content Placeholder 2"/>
          <p:cNvSpPr>
            <a:spLocks noGrp="1"/>
          </p:cNvSpPr>
          <p:nvPr>
            <p:ph idx="1"/>
          </p:nvPr>
        </p:nvSpPr>
        <p:spPr/>
        <p:txBody>
          <a:bodyPr>
            <a:normAutofit/>
          </a:bodyPr>
          <a:lstStyle/>
          <a:p>
            <a:pPr marL="925830" lvl="1" indent="-514350">
              <a:buFont typeface="+mj-lt"/>
              <a:buAutoNum type="arabicPeriod" startAt="5"/>
            </a:pPr>
            <a:r>
              <a:rPr lang="en-US" dirty="0" smtClean="0"/>
              <a:t>Goal </a:t>
            </a:r>
            <a:r>
              <a:rPr lang="en-US" dirty="0" smtClean="0"/>
              <a:t>Oriented – clear, measurable, “How many of you have goals?  How many have a date for fulfillment?”  Don’t mistake good ideas with goals.  Goals are the things that are in between where you are today and where you would like to be.  Focus on three or four things at any given time.  Set real goals, as the number of increase you want to see, then begin to pray for them regularly to come.  Some people don’t set goals because they are afraid of failure</a:t>
            </a:r>
            <a:r>
              <a:rPr lang="en-US" dirty="0" smtClean="0"/>
              <a:t>.</a:t>
            </a:r>
            <a:endParaRPr lang="en-US"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10 Characteristics of a Proven Leader</a:t>
            </a:r>
            <a:endParaRPr lang="en-US" dirty="0"/>
          </a:p>
        </p:txBody>
      </p:sp>
      <p:sp>
        <p:nvSpPr>
          <p:cNvPr id="3" name="Content Placeholder 2"/>
          <p:cNvSpPr>
            <a:spLocks noGrp="1"/>
          </p:cNvSpPr>
          <p:nvPr>
            <p:ph idx="1"/>
          </p:nvPr>
        </p:nvSpPr>
        <p:spPr/>
        <p:txBody>
          <a:bodyPr>
            <a:normAutofit lnSpcReduction="10000"/>
          </a:bodyPr>
          <a:lstStyle/>
          <a:p>
            <a:pPr marL="925830" lvl="1" indent="-514350">
              <a:buFont typeface="+mj-lt"/>
              <a:buAutoNum type="arabicPeriod" startAt="6"/>
            </a:pPr>
            <a:r>
              <a:rPr lang="en-US" dirty="0" smtClean="0"/>
              <a:t>Courage – Don’t hesitate, dive in before everything is perfect.  Lead out front.  Managers step out—but not presumption—know His will first.  When most things are lined up, move the parade forward.  Don’t be afraid of failure (remember David and </a:t>
            </a:r>
            <a:r>
              <a:rPr lang="en-US" dirty="0" err="1" smtClean="0"/>
              <a:t>Ziklag</a:t>
            </a:r>
            <a:r>
              <a:rPr lang="en-US" dirty="0" smtClean="0"/>
              <a:t> when the city was ransacked, he encouraged himself in the Lord).  [Remember the battle in North Africa that Eisenhower turned into a counterattack.]  Discouragement is rampant everywhere.  Failing does not make you a failure.</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10 Characteristics of a Proven Leader</a:t>
            </a:r>
            <a:endParaRPr lang="en-US" dirty="0"/>
          </a:p>
        </p:txBody>
      </p:sp>
      <p:sp>
        <p:nvSpPr>
          <p:cNvPr id="3" name="Content Placeholder 2"/>
          <p:cNvSpPr>
            <a:spLocks noGrp="1"/>
          </p:cNvSpPr>
          <p:nvPr>
            <p:ph idx="1"/>
          </p:nvPr>
        </p:nvSpPr>
        <p:spPr/>
        <p:txBody>
          <a:bodyPr>
            <a:normAutofit/>
          </a:bodyPr>
          <a:lstStyle/>
          <a:p>
            <a:pPr marL="925830" lvl="1" indent="-514350">
              <a:buFont typeface="+mj-lt"/>
              <a:buAutoNum type="arabicPeriod" startAt="7"/>
            </a:pPr>
            <a:r>
              <a:rPr lang="en-US" dirty="0" smtClean="0"/>
              <a:t>Priority Driven – Priorities give the greatest return on the investment of time, energy and resources.  Know when you go to bed what the top four or five things you need to accomplish in the morning.  Otherwise you become focused on the urgencies [putting out fires].  Set your priorities for life in general.  Learn to do three things well</a:t>
            </a:r>
            <a:r>
              <a:rPr lang="en-US" dirty="0" smtClean="0"/>
              <a:t>:</a:t>
            </a:r>
            <a:endParaRPr lang="en-US"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10 Characteristics of a Proven Leader</a:t>
            </a:r>
            <a:endParaRPr lang="en-US" dirty="0"/>
          </a:p>
        </p:txBody>
      </p:sp>
      <p:sp>
        <p:nvSpPr>
          <p:cNvPr id="3" name="Content Placeholder 2"/>
          <p:cNvSpPr>
            <a:spLocks noGrp="1"/>
          </p:cNvSpPr>
          <p:nvPr>
            <p:ph idx="1"/>
          </p:nvPr>
        </p:nvSpPr>
        <p:spPr/>
        <p:txBody>
          <a:bodyPr>
            <a:normAutofit/>
          </a:bodyPr>
          <a:lstStyle/>
          <a:p>
            <a:pPr marL="1191006" lvl="2" indent="-514350">
              <a:buFont typeface="+mj-lt"/>
              <a:buAutoNum type="alphaLcParenR"/>
            </a:pPr>
            <a:r>
              <a:rPr lang="en-US" dirty="0" smtClean="0"/>
              <a:t>Leaders know what to do next to create the future.</a:t>
            </a:r>
          </a:p>
          <a:p>
            <a:pPr marL="1191006" lvl="2" indent="-514350">
              <a:buFont typeface="+mj-lt"/>
              <a:buAutoNum type="alphaLcParenR"/>
            </a:pPr>
            <a:r>
              <a:rPr lang="en-US" dirty="0" smtClean="0"/>
              <a:t>Have </a:t>
            </a:r>
            <a:r>
              <a:rPr lang="en-US" dirty="0" smtClean="0"/>
              <a:t>one place where you keep all your “to dos.”</a:t>
            </a:r>
          </a:p>
          <a:p>
            <a:pPr marL="1191006" lvl="2" indent="-514350">
              <a:buFont typeface="+mj-lt"/>
              <a:buAutoNum type="alphaLcParenR"/>
            </a:pPr>
            <a:r>
              <a:rPr lang="en-US" dirty="0" smtClean="0"/>
              <a:t>Prioritize the list daily.  Start with the number one priority on that list.  What is that?  Paul said, “This one thing I do…”  When the number one is done, then move on to number two, which then becomes number one.  If not, your energy will diminish</a:t>
            </a:r>
            <a:r>
              <a:rPr lang="en-US" dirty="0" smtClean="0"/>
              <a:t>.</a:t>
            </a:r>
            <a:endParaRPr lang="en-US"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10 Characteristics of a Proven Leader</a:t>
            </a:r>
            <a:endParaRPr lang="en-US" dirty="0"/>
          </a:p>
        </p:txBody>
      </p:sp>
      <p:sp>
        <p:nvSpPr>
          <p:cNvPr id="3" name="Content Placeholder 2"/>
          <p:cNvSpPr>
            <a:spLocks noGrp="1"/>
          </p:cNvSpPr>
          <p:nvPr>
            <p:ph idx="1"/>
          </p:nvPr>
        </p:nvSpPr>
        <p:spPr/>
        <p:txBody>
          <a:bodyPr>
            <a:normAutofit fontScale="92500" lnSpcReduction="10000"/>
          </a:bodyPr>
          <a:lstStyle/>
          <a:p>
            <a:pPr marL="925830" lvl="1" indent="-514350">
              <a:buFont typeface="+mj-lt"/>
              <a:buAutoNum type="arabicPeriod" startAt="8"/>
            </a:pPr>
            <a:r>
              <a:rPr lang="en-US" dirty="0" smtClean="0"/>
              <a:t>Non-conformist – unorthodox, always challenging the process—never conform just to the easiest.  How do we do this better?  Managers create order out of the chaos a leader makes.  Think outside of the box.  Look for opportunities.</a:t>
            </a:r>
          </a:p>
          <a:p>
            <a:pPr marL="925830" lvl="1" indent="-514350">
              <a:buFont typeface="+mj-lt"/>
              <a:buAutoNum type="arabicPeriod" startAt="8"/>
            </a:pPr>
            <a:r>
              <a:rPr lang="en-US" dirty="0" smtClean="0"/>
              <a:t>Level-headed – walk into a storm and handle it.  Eisenhower: “Leadership is keeping your head while everyone around you is losing theirs.”  They tackle challenges.  They don’t get disturbed too easily.  They are steady as it goes.</a:t>
            </a:r>
          </a:p>
          <a:p>
            <a:pPr marL="925830" lvl="1" indent="-514350">
              <a:buFont typeface="+mj-lt"/>
              <a:buAutoNum type="arabicPeriod" startAt="8"/>
            </a:pPr>
            <a:r>
              <a:rPr lang="en-US" dirty="0" smtClean="0"/>
              <a:t>Leaders are committed to growing their followers—to grow teams.  And they are on a growth curve</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154</TotalTime>
  <Words>910</Words>
  <Application>Microsoft Office PowerPoint</Application>
  <PresentationFormat>On-screen Show (4:3)</PresentationFormat>
  <Paragraphs>55</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Urban</vt:lpstr>
      <vt:lpstr>COACHING 4 MINISTERS PRESENTS</vt:lpstr>
      <vt:lpstr>10 Characteristics of a Proven Leader</vt:lpstr>
      <vt:lpstr>10 Characteristics of a Proven Leader</vt:lpstr>
      <vt:lpstr>10 Characteristics of a Proven Leader</vt:lpstr>
      <vt:lpstr>10 Characteristics of a Proven Leader</vt:lpstr>
      <vt:lpstr>10 Characteristics of a Proven Leader</vt:lpstr>
      <vt:lpstr>10 Characteristics of a Proven Leader</vt:lpstr>
      <vt:lpstr>10 Characteristics of a Proven Leader</vt:lpstr>
      <vt:lpstr>10 Characteristics of a Proven Leader</vt:lpstr>
      <vt:lpstr>10 Characteristics of a Proven Leader</vt:lpstr>
      <vt:lpstr>10 Characteristics of a Proven Leader</vt:lpstr>
      <vt:lpstr>10 Characteristics of a Proven Leader</vt:lpstr>
      <vt:lpstr>10 Characteristics of a Proven Leader</vt:lpstr>
      <vt:lpstr>Coaching 4 Ministers</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COACHING4MINISTERS PRESENTS</dc:title>
  <dc:creator>Randy Colver</dc:creator>
  <cp:lastModifiedBy>Randy Colver</cp:lastModifiedBy>
  <cp:revision>14</cp:revision>
  <dcterms:created xsi:type="dcterms:W3CDTF">2015-03-08T21:37:46Z</dcterms:created>
  <dcterms:modified xsi:type="dcterms:W3CDTF">2015-03-09T00:12:19Z</dcterms:modified>
</cp:coreProperties>
</file>