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330" r:id="rId3"/>
    <p:sldId id="331" r:id="rId4"/>
    <p:sldId id="332" r:id="rId5"/>
    <p:sldId id="333" r:id="rId6"/>
    <p:sldId id="334" r:id="rId7"/>
    <p:sldId id="335" r:id="rId8"/>
    <p:sldId id="336" r:id="rId9"/>
    <p:sldId id="337" r:id="rId10"/>
    <p:sldId id="338" r:id="rId11"/>
    <p:sldId id="339" r:id="rId12"/>
    <p:sldId id="340" r:id="rId13"/>
    <p:sldId id="342" r:id="rId14"/>
    <p:sldId id="260"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2" d="100"/>
          <a:sy n="62" d="100"/>
        </p:scale>
        <p:origin x="-162" y="-8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3" name="Rectangle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Rectangle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Rectangle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Rectangle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Rectangle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Rounded Rectangle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Rounded Rectangle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Rectangle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705600" y="4206240"/>
            <a:ext cx="960120" cy="457200"/>
          </a:xfrm>
        </p:spPr>
        <p:txBody>
          <a:bodyPr/>
          <a:lstStyle/>
          <a:p>
            <a:fld id="{68A4921B-08E2-490E-B26E-6C4701621126}" type="datetimeFigureOut">
              <a:rPr lang="en-US" smtClean="0"/>
              <a:pPr/>
              <a:t>5/18/2015</a:t>
            </a:fld>
            <a:endParaRPr lang="en-US"/>
          </a:p>
        </p:txBody>
      </p:sp>
      <p:sp>
        <p:nvSpPr>
          <p:cNvPr id="17" name="Footer Placeholder 16"/>
          <p:cNvSpPr>
            <a:spLocks noGrp="1"/>
          </p:cNvSpPr>
          <p:nvPr>
            <p:ph type="ftr" sz="quarter" idx="11"/>
          </p:nvPr>
        </p:nvSpPr>
        <p:spPr>
          <a:xfrm>
            <a:off x="5410200" y="4205288"/>
            <a:ext cx="1295400" cy="457200"/>
          </a:xfrm>
        </p:spPr>
        <p:txBody>
          <a:bodyPr/>
          <a:lstStyle/>
          <a:p>
            <a:endParaRPr lang="en-US"/>
          </a:p>
        </p:txBody>
      </p:sp>
      <p:sp>
        <p:nvSpPr>
          <p:cNvPr id="29" name="Slide Number Placeholder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6876FCF3-9C23-405D-B816-BE03D71465B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A4921B-08E2-490E-B26E-6C4701621126}" type="datetimeFigureOut">
              <a:rPr lang="en-US" smtClean="0"/>
              <a:pPr/>
              <a:t>5/18/2015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1143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143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A4921B-08E2-490E-B26E-6C4701621126}" type="datetimeFigureOut">
              <a:rPr lang="en-US" smtClean="0"/>
              <a:pPr/>
              <a:t>5/18/2015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A4921B-08E2-490E-B26E-6C4701621126}" type="datetimeFigureOut">
              <a:rPr lang="en-US" smtClean="0"/>
              <a:pPr/>
              <a:t>5/18/2015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68A4921B-08E2-490E-B26E-6C4701621126}" type="datetimeFigureOut">
              <a:rPr lang="en-US" smtClean="0"/>
              <a:pPr/>
              <a:t>5/18/2015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8A4921B-08E2-490E-B26E-6C4701621126}" type="datetimeFigureOut">
              <a:rPr lang="en-US" smtClean="0"/>
              <a:pPr/>
              <a:t>5/18/2015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382000" cy="1069848"/>
          </a:xfrm>
        </p:spPr>
        <p:txBody>
          <a:bodyPr anchor="ctr"/>
          <a:lstStyle>
            <a:lvl1pPr>
              <a:defRPr sz="4000" b="0" i="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Date Placeholder 25"/>
          <p:cNvSpPr>
            <a:spLocks noGrp="1"/>
          </p:cNvSpPr>
          <p:nvPr>
            <p:ph type="dt" sz="half" idx="10"/>
          </p:nvPr>
        </p:nvSpPr>
        <p:spPr/>
        <p:txBody>
          <a:bodyPr rtlCol="0"/>
          <a:lstStyle/>
          <a:p>
            <a:fld id="{68A4921B-08E2-490E-B26E-6C4701621126}" type="datetimeFigureOut">
              <a:rPr lang="en-US" smtClean="0"/>
              <a:pPr/>
              <a:t>5/18/2015</a:t>
            </a:fld>
            <a:endParaRPr lang="en-US"/>
          </a:p>
        </p:txBody>
      </p:sp>
      <p:sp>
        <p:nvSpPr>
          <p:cNvPr id="27" name="Slide Number Placeholder 26"/>
          <p:cNvSpPr>
            <a:spLocks noGrp="1"/>
          </p:cNvSpPr>
          <p:nvPr>
            <p:ph type="sldNum" sz="quarter" idx="11"/>
          </p:nvPr>
        </p:nvSpPr>
        <p:spPr/>
        <p:txBody>
          <a:bodyPr rtlCol="0"/>
          <a:lstStyle/>
          <a:p>
            <a:fld id="{6876FCF3-9C23-405D-B816-BE03D71465B0}" type="slidenum">
              <a:rPr lang="en-US" smtClean="0"/>
              <a:pPr/>
              <a:t>‹#›</a:t>
            </a:fld>
            <a:endParaRPr lang="en-US"/>
          </a:p>
        </p:txBody>
      </p:sp>
      <p:sp>
        <p:nvSpPr>
          <p:cNvPr id="28" name="Footer Placeholder 27"/>
          <p:cNvSpPr>
            <a:spLocks noGrp="1"/>
          </p:cNvSpPr>
          <p:nvPr>
            <p:ph type="ftr" sz="quarter" idx="12"/>
          </p:nvPr>
        </p:nvSpPr>
        <p:spPr/>
        <p:txBody>
          <a:bodyPr rtlCol="0"/>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a:xfrm>
            <a:off x="6583680" y="612648"/>
            <a:ext cx="957264" cy="457200"/>
          </a:xfrm>
        </p:spPr>
        <p:txBody>
          <a:bodyPr/>
          <a:lstStyle/>
          <a:p>
            <a:fld id="{68A4921B-08E2-490E-B26E-6C4701621126}" type="datetimeFigureOut">
              <a:rPr lang="en-US" smtClean="0"/>
              <a:pPr/>
              <a:t>5/18/2015</a:t>
            </a:fld>
            <a:endParaRPr lang="en-US"/>
          </a:p>
        </p:txBody>
      </p:sp>
      <p:sp>
        <p:nvSpPr>
          <p:cNvPr id="4" name="Footer Placeholder 3"/>
          <p:cNvSpPr>
            <a:spLocks noGrp="1"/>
          </p:cNvSpPr>
          <p:nvPr>
            <p:ph type="ftr" sz="quarter" idx="11"/>
          </p:nvPr>
        </p:nvSpPr>
        <p:spPr>
          <a:xfrm>
            <a:off x="5257800" y="612648"/>
            <a:ext cx="1325880" cy="457200"/>
          </a:xfrm>
        </p:spPr>
        <p:txBody>
          <a:bodyPr/>
          <a:lstStyle/>
          <a:p>
            <a:endParaRPr lang="en-US"/>
          </a:p>
        </p:txBody>
      </p:sp>
      <p:sp>
        <p:nvSpPr>
          <p:cNvPr id="5" name="Slide Number Placeholder 4"/>
          <p:cNvSpPr>
            <a:spLocks noGrp="1"/>
          </p:cNvSpPr>
          <p:nvPr>
            <p:ph type="sldNum" sz="quarter" idx="12"/>
          </p:nvPr>
        </p:nvSpPr>
        <p:spPr>
          <a:xfrm>
            <a:off x="8174736" y="2272"/>
            <a:ext cx="762000" cy="365760"/>
          </a:xfrm>
        </p:spPr>
        <p:txBody>
          <a:bodyPr/>
          <a:lstStyle/>
          <a:p>
            <a:fld id="{6876FCF3-9C23-405D-B816-BE03D71465B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8A4921B-08E2-490E-B26E-6C4701621126}" type="datetimeFigureOut">
              <a:rPr lang="en-US" smtClean="0"/>
              <a:pPr/>
              <a:t>5/18/2015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496" y="1101970"/>
            <a:ext cx="3383280" cy="877824"/>
          </a:xfrm>
        </p:spPr>
        <p:txBody>
          <a:bodyPr anchor="b"/>
          <a:lstStyle>
            <a:lvl1pPr algn="l">
              <a:buNone/>
              <a:defRPr sz="1800" b="1"/>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8A4921B-08E2-490E-B26E-6C4701621126}" type="datetimeFigureOut">
              <a:rPr lang="en-US" smtClean="0"/>
              <a:pPr/>
              <a:t>5/18/2015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68A4921B-08E2-490E-B26E-6C4701621126}" type="datetimeFigureOut">
              <a:rPr lang="en-US" smtClean="0"/>
              <a:pPr/>
              <a:t>5/18/2015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Rectangle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Rectangle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Rectangle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Rounded Rectangle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Rounded Rectangle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Rectangle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Rectangle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Rectangle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Rectangle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Rectangle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Rectangle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457200" y="1143000"/>
            <a:ext cx="8229600" cy="10668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68A4921B-08E2-490E-B26E-6C4701621126}" type="datetimeFigureOut">
              <a:rPr lang="en-US" smtClean="0"/>
              <a:pPr/>
              <a:t>5/18/2015</a:t>
            </a:fld>
            <a:endParaRPr lang="en-US"/>
          </a:p>
        </p:txBody>
      </p:sp>
      <p:sp>
        <p:nvSpPr>
          <p:cNvPr id="3" name="Footer Placeholder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en-US"/>
          </a:p>
        </p:txBody>
      </p:sp>
      <p:sp>
        <p:nvSpPr>
          <p:cNvPr id="23" name="Slide Number Placeholder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6876FCF3-9C23-405D-B816-BE03D71465B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457200" y="2401888"/>
            <a:ext cx="8458200" cy="1470025"/>
          </a:xfrm>
        </p:spPr>
        <p:txBody>
          <a:bodyPr/>
          <a:lstStyle/>
          <a:p>
            <a:r>
              <a:rPr lang="en-US" dirty="0" smtClean="0"/>
              <a:t>COACHING 4 MINISTERS PRESENTS</a:t>
            </a:r>
          </a:p>
        </p:txBody>
      </p:sp>
      <p:sp>
        <p:nvSpPr>
          <p:cNvPr id="5123" name="Rectangle 3"/>
          <p:cNvSpPr>
            <a:spLocks noGrp="1" noChangeArrowheads="1"/>
          </p:cNvSpPr>
          <p:nvPr>
            <p:ph type="subTitle" idx="1"/>
          </p:nvPr>
        </p:nvSpPr>
        <p:spPr>
          <a:xfrm>
            <a:off x="457200" y="3900488"/>
            <a:ext cx="4953000" cy="1752600"/>
          </a:xfrm>
        </p:spPr>
        <p:txBody>
          <a:bodyPr>
            <a:normAutofit/>
          </a:bodyPr>
          <a:lstStyle/>
          <a:p>
            <a:pPr marL="63500"/>
            <a:r>
              <a:rPr lang="en-US" dirty="0" smtClean="0"/>
              <a:t>Pastoring but Not Leading</a:t>
            </a:r>
            <a:endParaRPr lang="en-US" dirty="0" smtClean="0">
              <a:solidFill>
                <a:schemeClr val="hlink"/>
              </a:solidFill>
            </a:endParaRPr>
          </a:p>
        </p:txBody>
      </p:sp>
      <p:pic>
        <p:nvPicPr>
          <p:cNvPr id="4" name="Picture 17" descr="C4M Logo 12-07"/>
          <p:cNvPicPr>
            <a:picLocks noChangeAspect="1" noChangeArrowheads="1"/>
          </p:cNvPicPr>
          <p:nvPr/>
        </p:nvPicPr>
        <p:blipFill>
          <a:blip r:embed="rId2" cstate="print"/>
          <a:srcRect/>
          <a:stretch>
            <a:fillRect/>
          </a:stretch>
        </p:blipFill>
        <p:spPr bwMode="auto">
          <a:xfrm>
            <a:off x="7543800" y="1066800"/>
            <a:ext cx="903288" cy="9906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63500"/>
            <a:r>
              <a:rPr lang="en-US" dirty="0" smtClean="0"/>
              <a:t>Pastoring </a:t>
            </a:r>
            <a:r>
              <a:rPr lang="en-US" dirty="0" smtClean="0"/>
              <a:t>but Not Leading</a:t>
            </a:r>
            <a:endParaRPr lang="en-US" dirty="0" smtClean="0">
              <a:solidFill>
                <a:schemeClr val="hlink"/>
              </a:solidFill>
            </a:endParaRPr>
          </a:p>
        </p:txBody>
      </p:sp>
      <p:sp>
        <p:nvSpPr>
          <p:cNvPr id="3" name="Content Placeholder 2"/>
          <p:cNvSpPr>
            <a:spLocks noGrp="1"/>
          </p:cNvSpPr>
          <p:nvPr>
            <p:ph idx="1"/>
          </p:nvPr>
        </p:nvSpPr>
        <p:spPr/>
        <p:txBody>
          <a:bodyPr>
            <a:normAutofit/>
          </a:bodyPr>
          <a:lstStyle/>
          <a:p>
            <a:r>
              <a:rPr lang="en-US" dirty="0" smtClean="0"/>
              <a:t>Five steps to empower team members:</a:t>
            </a:r>
            <a:r>
              <a:rPr lang="en-US" dirty="0" smtClean="0"/>
              <a:t> </a:t>
            </a:r>
          </a:p>
          <a:p>
            <a:pPr marL="916686" lvl="1" indent="-514350">
              <a:buFont typeface="+mj-lt"/>
              <a:buAutoNum type="arabicPeriod"/>
            </a:pPr>
            <a:r>
              <a:rPr lang="en-US" dirty="0" smtClean="0"/>
              <a:t>Move beyond pastoring but into leadership.  Show up for different activities.  Look for opportunities to inspire the team.  Most want to be stretched.  Align people’s </a:t>
            </a:r>
            <a:r>
              <a:rPr lang="en-US" dirty="0" smtClean="0"/>
              <a:t>purposes </a:t>
            </a:r>
            <a:r>
              <a:rPr lang="en-US" dirty="0" smtClean="0"/>
              <a:t>and </a:t>
            </a:r>
            <a:r>
              <a:rPr lang="en-US" dirty="0" smtClean="0"/>
              <a:t>passions </a:t>
            </a:r>
            <a:r>
              <a:rPr lang="en-US" dirty="0" smtClean="0"/>
              <a:t>to produce momentum.</a:t>
            </a:r>
          </a:p>
          <a:p>
            <a:pPr marL="916686" lvl="1" indent="-514350">
              <a:buFont typeface="+mj-lt"/>
              <a:buAutoNum type="arabicPeriod"/>
            </a:pPr>
            <a:r>
              <a:rPr lang="en-US" dirty="0" smtClean="0"/>
              <a:t>Optimize leadership effectiveness.  Sharpen your leadership style and influence.</a:t>
            </a:r>
          </a:p>
          <a:p>
            <a:pPr marL="916686" lvl="1" indent="-514350">
              <a:buFont typeface="+mj-lt"/>
              <a:buAutoNum type="arabicPeriod"/>
            </a:pPr>
            <a:r>
              <a:rPr lang="en-US" dirty="0" smtClean="0"/>
              <a:t>Have a high-level of self-awareness – EQ – emotional </a:t>
            </a:r>
            <a:r>
              <a:rPr lang="en-US" dirty="0" smtClean="0"/>
              <a:t>maturity</a:t>
            </a:r>
            <a:r>
              <a:rPr lang="en-US" dirty="0" smtClean="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63500"/>
            <a:r>
              <a:rPr lang="en-US" dirty="0" smtClean="0"/>
              <a:t>Pastoring </a:t>
            </a:r>
            <a:r>
              <a:rPr lang="en-US" dirty="0" smtClean="0"/>
              <a:t>but Not Leading</a:t>
            </a:r>
            <a:endParaRPr lang="en-US" dirty="0" smtClean="0">
              <a:solidFill>
                <a:schemeClr val="hlink"/>
              </a:solidFill>
            </a:endParaRPr>
          </a:p>
        </p:txBody>
      </p:sp>
      <p:sp>
        <p:nvSpPr>
          <p:cNvPr id="3" name="Content Placeholder 2"/>
          <p:cNvSpPr>
            <a:spLocks noGrp="1"/>
          </p:cNvSpPr>
          <p:nvPr>
            <p:ph idx="1"/>
          </p:nvPr>
        </p:nvSpPr>
        <p:spPr/>
        <p:txBody>
          <a:bodyPr>
            <a:normAutofit/>
          </a:bodyPr>
          <a:lstStyle/>
          <a:p>
            <a:pPr marL="916686" lvl="1" indent="-514350">
              <a:buFont typeface="+mj-lt"/>
              <a:buAutoNum type="arabicPeriod"/>
            </a:pPr>
            <a:r>
              <a:rPr lang="en-US" dirty="0" smtClean="0"/>
              <a:t>Be clear about your values.</a:t>
            </a:r>
          </a:p>
          <a:p>
            <a:pPr marL="916686" lvl="1" indent="-514350">
              <a:buFont typeface="+mj-lt"/>
              <a:buAutoNum type="arabicPeriod"/>
            </a:pPr>
            <a:r>
              <a:rPr lang="en-US" dirty="0" smtClean="0"/>
              <a:t>Understand your leadership purpose.  Resist being molded by those we serve.  We cannot be so influenced by those we lead that we no longer hear from the Holy Spirit</a:t>
            </a:r>
            <a:r>
              <a:rPr lang="en-US" dirty="0" smtClean="0"/>
              <a:t>.</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63500"/>
            <a:r>
              <a:rPr lang="en-US" dirty="0" smtClean="0"/>
              <a:t>Pastoring </a:t>
            </a:r>
            <a:r>
              <a:rPr lang="en-US" dirty="0" smtClean="0"/>
              <a:t>but Not Leading</a:t>
            </a:r>
            <a:endParaRPr lang="en-US" dirty="0" smtClean="0">
              <a:solidFill>
                <a:schemeClr val="hlink"/>
              </a:solidFill>
            </a:endParaRPr>
          </a:p>
        </p:txBody>
      </p:sp>
      <p:sp>
        <p:nvSpPr>
          <p:cNvPr id="3" name="Content Placeholder 2"/>
          <p:cNvSpPr>
            <a:spLocks noGrp="1"/>
          </p:cNvSpPr>
          <p:nvPr>
            <p:ph idx="1"/>
          </p:nvPr>
        </p:nvSpPr>
        <p:spPr/>
        <p:txBody>
          <a:bodyPr>
            <a:normAutofit fontScale="92500" lnSpcReduction="10000"/>
          </a:bodyPr>
          <a:lstStyle/>
          <a:p>
            <a:r>
              <a:rPr lang="en-US" dirty="0" smtClean="0"/>
              <a:t>Ask these five questions:</a:t>
            </a:r>
            <a:r>
              <a:rPr lang="en-US" dirty="0" smtClean="0"/>
              <a:t> </a:t>
            </a:r>
          </a:p>
          <a:p>
            <a:pPr marL="916686" lvl="1" indent="-514350">
              <a:buFont typeface="+mj-lt"/>
              <a:buAutoNum type="arabicPeriod"/>
            </a:pPr>
            <a:r>
              <a:rPr lang="en-US" dirty="0" smtClean="0"/>
              <a:t>Is your leadership style consistent with your leadership principles and values.</a:t>
            </a:r>
          </a:p>
          <a:p>
            <a:pPr marL="916686" lvl="1" indent="-514350">
              <a:buFont typeface="+mj-lt"/>
              <a:buAutoNum type="arabicPeriod"/>
            </a:pPr>
            <a:r>
              <a:rPr lang="en-US" dirty="0" smtClean="0"/>
              <a:t>Are you able to adapt your style to the circumstances and your team.</a:t>
            </a:r>
          </a:p>
          <a:p>
            <a:pPr marL="916686" lvl="1" indent="-514350">
              <a:buFont typeface="+mj-lt"/>
              <a:buAutoNum type="arabicPeriod"/>
            </a:pPr>
            <a:r>
              <a:rPr lang="en-US" dirty="0" smtClean="0"/>
              <a:t>How do you optimize the use of your influence in leading </a:t>
            </a:r>
            <a:r>
              <a:rPr lang="en-US" dirty="0" smtClean="0"/>
              <a:t>others?</a:t>
            </a:r>
          </a:p>
          <a:p>
            <a:pPr marL="916686" lvl="1" indent="-514350">
              <a:buFont typeface="+mj-lt"/>
              <a:buAutoNum type="arabicPeriod"/>
            </a:pPr>
            <a:r>
              <a:rPr lang="en-US" dirty="0" smtClean="0"/>
              <a:t>In situations where you used your influence inappropriately, how did people respond to that?</a:t>
            </a:r>
          </a:p>
          <a:p>
            <a:pPr marL="916686" lvl="1" indent="-514350">
              <a:buFont typeface="+mj-lt"/>
              <a:buAutoNum type="arabicPeriod"/>
            </a:pPr>
            <a:r>
              <a:rPr lang="en-US" dirty="0" smtClean="0"/>
              <a:t>How </a:t>
            </a:r>
            <a:r>
              <a:rPr lang="en-US" dirty="0" smtClean="0"/>
              <a:t>do you respond to others who have influence over </a:t>
            </a:r>
            <a:r>
              <a:rPr lang="en-US" dirty="0" smtClean="0"/>
              <a:t>you</a:t>
            </a:r>
            <a:r>
              <a:rPr lang="en-US" dirty="0" smtClean="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63500"/>
            <a:r>
              <a:rPr lang="en-US" dirty="0" smtClean="0"/>
              <a:t>Pastoring </a:t>
            </a:r>
            <a:r>
              <a:rPr lang="en-US" dirty="0" smtClean="0"/>
              <a:t>but Not Leading</a:t>
            </a:r>
            <a:endParaRPr lang="en-US" dirty="0" smtClean="0">
              <a:solidFill>
                <a:schemeClr val="hlink"/>
              </a:solidFill>
            </a:endParaRPr>
          </a:p>
        </p:txBody>
      </p:sp>
      <p:sp>
        <p:nvSpPr>
          <p:cNvPr id="3" name="Content Placeholder 2"/>
          <p:cNvSpPr>
            <a:spLocks noGrp="1"/>
          </p:cNvSpPr>
          <p:nvPr>
            <p:ph idx="1"/>
          </p:nvPr>
        </p:nvSpPr>
        <p:spPr/>
        <p:txBody>
          <a:bodyPr>
            <a:normAutofit/>
          </a:bodyPr>
          <a:lstStyle/>
          <a:p>
            <a:r>
              <a:rPr lang="en-US" dirty="0" smtClean="0"/>
              <a:t>Pastoring is all about today.  Leadership is all about </a:t>
            </a:r>
            <a:r>
              <a:rPr lang="en-US" dirty="0" smtClean="0"/>
              <a:t>tomorrow.</a:t>
            </a:r>
          </a:p>
          <a:p>
            <a:r>
              <a:rPr lang="en-US" dirty="0" smtClean="0"/>
              <a:t>Carve </a:t>
            </a:r>
            <a:r>
              <a:rPr lang="en-US" dirty="0" smtClean="0"/>
              <a:t>out some time to increase your leadership abilities</a:t>
            </a:r>
            <a:r>
              <a:rPr lang="en-US" dirty="0" smtClean="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t>For more information and other leadership development opportunities and products, </a:t>
            </a:r>
            <a:br>
              <a:rPr lang="en-US" dirty="0" smtClean="0"/>
            </a:br>
            <a:r>
              <a:rPr lang="en-US" dirty="0" smtClean="0"/>
              <a:t>please contact:</a:t>
            </a:r>
          </a:p>
          <a:p>
            <a:pPr lvl="2"/>
            <a:r>
              <a:rPr lang="en-US" dirty="0" smtClean="0"/>
              <a:t>Coaching 4 Ministers</a:t>
            </a:r>
          </a:p>
          <a:p>
            <a:pPr lvl="2"/>
            <a:r>
              <a:rPr lang="en-US" dirty="0" smtClean="0"/>
              <a:t>PO Box 6086</a:t>
            </a:r>
          </a:p>
          <a:p>
            <a:pPr lvl="2"/>
            <a:r>
              <a:rPr lang="en-US" dirty="0" smtClean="0"/>
              <a:t>Elgin IL  60121</a:t>
            </a:r>
          </a:p>
          <a:p>
            <a:pPr lvl="2"/>
            <a:r>
              <a:rPr lang="en-US" dirty="0" smtClean="0"/>
              <a:t>www.coaching4minsiters.com </a:t>
            </a:r>
          </a:p>
          <a:p>
            <a:pPr lvl="2"/>
            <a:r>
              <a:rPr lang="en-US" dirty="0" smtClean="0"/>
              <a:t> 847-417-8234	</a:t>
            </a:r>
          </a:p>
          <a:p>
            <a:r>
              <a:rPr lang="en-US" dirty="0" smtClean="0"/>
              <a:t>David P. Robinson, Founder/President</a:t>
            </a:r>
          </a:p>
          <a:p>
            <a:endParaRPr lang="en-US" dirty="0"/>
          </a:p>
        </p:txBody>
      </p:sp>
      <p:sp>
        <p:nvSpPr>
          <p:cNvPr id="5" name="Rectangle 16"/>
          <p:cNvSpPr>
            <a:spLocks noChangeArrowheads="1"/>
          </p:cNvSpPr>
          <p:nvPr/>
        </p:nvSpPr>
        <p:spPr bwMode="auto">
          <a:xfrm>
            <a:off x="304800" y="381000"/>
            <a:ext cx="5029200" cy="519113"/>
          </a:xfrm>
          <a:prstGeom prst="rect">
            <a:avLst/>
          </a:prstGeom>
          <a:noFill/>
          <a:ln w="9525">
            <a:noFill/>
            <a:miter lim="800000"/>
            <a:headEnd/>
            <a:tailEnd/>
          </a:ln>
        </p:spPr>
        <p:txBody>
          <a:bodyPr wrap="square" anchor="ctr">
            <a:spAutoFit/>
          </a:bodyPr>
          <a:lstStyle/>
          <a:p>
            <a:pPr algn="ctr"/>
            <a:r>
              <a:rPr lang="en-US" altLang="ja-JP" sz="2800" i="1" dirty="0">
                <a:latin typeface="Times New Roman" pitchFamily="18" charset="0"/>
                <a:ea typeface="MS Mincho" pitchFamily="49" charset="-128"/>
              </a:rPr>
              <a:t> </a:t>
            </a:r>
            <a:r>
              <a:rPr lang="en-US" altLang="ja-JP" sz="2800" b="1" i="1" dirty="0">
                <a:solidFill>
                  <a:srgbClr val="002060"/>
                </a:solidFill>
                <a:latin typeface="Arial Narrow" pitchFamily="34" charset="0"/>
                <a:ea typeface="MS Mincho" pitchFamily="49" charset="-128"/>
                <a:cs typeface="Times New Roman" pitchFamily="18" charset="0"/>
              </a:rPr>
              <a:t>“Your Mission </a:t>
            </a:r>
            <a:r>
              <a:rPr lang="en-US" altLang="ja-JP" sz="2800" b="1" i="1" dirty="0" smtClean="0">
                <a:solidFill>
                  <a:srgbClr val="002060"/>
                </a:solidFill>
                <a:latin typeface="Arial Narrow" pitchFamily="34" charset="0"/>
                <a:ea typeface="MS Mincho" pitchFamily="49" charset="-128"/>
                <a:cs typeface="Times New Roman" pitchFamily="18" charset="0"/>
              </a:rPr>
              <a:t>Is Our Motivation”</a:t>
            </a:r>
            <a:endParaRPr lang="en-US" altLang="ja-JP" sz="2800" dirty="0">
              <a:solidFill>
                <a:srgbClr val="002060"/>
              </a:solidFill>
              <a:latin typeface="Arial" pitchFamily="34" charset="0"/>
              <a:ea typeface="MS PGothic" pitchFamily="34" charset="-128"/>
            </a:endParaRPr>
          </a:p>
        </p:txBody>
      </p:sp>
      <p:pic>
        <p:nvPicPr>
          <p:cNvPr id="6" name="Picture 17" descr="C4M Logo 12-07"/>
          <p:cNvPicPr>
            <a:picLocks noChangeAspect="1" noChangeArrowheads="1"/>
          </p:cNvPicPr>
          <p:nvPr/>
        </p:nvPicPr>
        <p:blipFill>
          <a:blip r:embed="rId2" cstate="print"/>
          <a:srcRect/>
          <a:stretch>
            <a:fillRect/>
          </a:stretch>
        </p:blipFill>
        <p:spPr bwMode="auto">
          <a:xfrm>
            <a:off x="7543800" y="1066800"/>
            <a:ext cx="903288" cy="990600"/>
          </a:xfrm>
          <a:prstGeom prst="rect">
            <a:avLst/>
          </a:prstGeom>
          <a:noFill/>
          <a:ln w="9525">
            <a:noFill/>
            <a:miter lim="800000"/>
            <a:headEnd/>
            <a:tailEnd/>
          </a:ln>
        </p:spPr>
      </p:pic>
      <p:sp>
        <p:nvSpPr>
          <p:cNvPr id="7" name="Title 6"/>
          <p:cNvSpPr>
            <a:spLocks noGrp="1"/>
          </p:cNvSpPr>
          <p:nvPr>
            <p:ph type="title"/>
          </p:nvPr>
        </p:nvSpPr>
        <p:spPr/>
        <p:txBody>
          <a:bodyPr/>
          <a:lstStyle/>
          <a:p>
            <a:r>
              <a:rPr lang="en-US" dirty="0" smtClean="0"/>
              <a:t>Coaching 4 Ministers</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63500"/>
            <a:r>
              <a:rPr lang="en-US" dirty="0" smtClean="0"/>
              <a:t>Pastoring </a:t>
            </a:r>
            <a:r>
              <a:rPr lang="en-US" dirty="0" smtClean="0"/>
              <a:t>but Not Leading</a:t>
            </a:r>
            <a:endParaRPr lang="en-US" dirty="0" smtClean="0">
              <a:solidFill>
                <a:schemeClr val="hlink"/>
              </a:solidFill>
            </a:endParaRPr>
          </a:p>
        </p:txBody>
      </p:sp>
      <p:sp>
        <p:nvSpPr>
          <p:cNvPr id="3" name="Content Placeholder 2"/>
          <p:cNvSpPr>
            <a:spLocks noGrp="1"/>
          </p:cNvSpPr>
          <p:nvPr>
            <p:ph idx="1"/>
          </p:nvPr>
        </p:nvSpPr>
        <p:spPr/>
        <p:txBody>
          <a:bodyPr>
            <a:normAutofit/>
          </a:bodyPr>
          <a:lstStyle/>
          <a:p>
            <a:r>
              <a:rPr lang="en-US" dirty="0" smtClean="0"/>
              <a:t>Pastoring and leading are not the same.  </a:t>
            </a:r>
            <a:endParaRPr lang="en-US" dirty="0" smtClean="0"/>
          </a:p>
          <a:p>
            <a:r>
              <a:rPr lang="en-US" dirty="0" smtClean="0"/>
              <a:t>Pastoring </a:t>
            </a:r>
            <a:r>
              <a:rPr lang="en-US" dirty="0" smtClean="0"/>
              <a:t>is managing: lead sheep “by still waters.”  </a:t>
            </a:r>
            <a:endParaRPr lang="en-US" dirty="0" smtClean="0"/>
          </a:p>
          <a:p>
            <a:r>
              <a:rPr lang="en-US" dirty="0" smtClean="0"/>
              <a:t>The </a:t>
            </a:r>
            <a:r>
              <a:rPr lang="en-US" dirty="0" smtClean="0"/>
              <a:t>need for apostolic leaders has never been greater.  The apostle brings people together around the shared leadership.  </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63500"/>
            <a:r>
              <a:rPr lang="en-US" dirty="0" smtClean="0"/>
              <a:t>Pastoring </a:t>
            </a:r>
            <a:r>
              <a:rPr lang="en-US" dirty="0" smtClean="0"/>
              <a:t>but Not Leading</a:t>
            </a:r>
            <a:endParaRPr lang="en-US" dirty="0" smtClean="0">
              <a:solidFill>
                <a:schemeClr val="hlink"/>
              </a:solidFill>
            </a:endParaRPr>
          </a:p>
        </p:txBody>
      </p:sp>
      <p:sp>
        <p:nvSpPr>
          <p:cNvPr id="3" name="Content Placeholder 2"/>
          <p:cNvSpPr>
            <a:spLocks noGrp="1"/>
          </p:cNvSpPr>
          <p:nvPr>
            <p:ph idx="1"/>
          </p:nvPr>
        </p:nvSpPr>
        <p:spPr/>
        <p:txBody>
          <a:bodyPr>
            <a:normAutofit/>
          </a:bodyPr>
          <a:lstStyle/>
          <a:p>
            <a:r>
              <a:rPr lang="en-US" dirty="0" smtClean="0"/>
              <a:t>Five dimensions that make up an apostolic leader:</a:t>
            </a:r>
          </a:p>
          <a:p>
            <a:pPr marL="916686" lvl="1" indent="-514350">
              <a:buFont typeface="+mj-lt"/>
              <a:buAutoNum type="arabicPeriod"/>
            </a:pPr>
            <a:r>
              <a:rPr lang="en-US" dirty="0" smtClean="0"/>
              <a:t>Pursue purpose with passion.</a:t>
            </a:r>
          </a:p>
          <a:p>
            <a:pPr marL="916686" lvl="1" indent="-514350">
              <a:buFont typeface="+mj-lt"/>
              <a:buAutoNum type="arabicPeriod"/>
            </a:pPr>
            <a:r>
              <a:rPr lang="en-US" dirty="0" smtClean="0"/>
              <a:t>Practice solid values.</a:t>
            </a:r>
          </a:p>
          <a:p>
            <a:pPr marL="916686" lvl="1" indent="-514350">
              <a:buFont typeface="+mj-lt"/>
              <a:buAutoNum type="arabicPeriod"/>
            </a:pPr>
            <a:r>
              <a:rPr lang="en-US" dirty="0" smtClean="0"/>
              <a:t>Lead with passion.</a:t>
            </a:r>
          </a:p>
          <a:p>
            <a:pPr marL="916686" lvl="1" indent="-514350">
              <a:buFont typeface="+mj-lt"/>
              <a:buAutoNum type="arabicPeriod"/>
            </a:pPr>
            <a:r>
              <a:rPr lang="en-US" dirty="0" smtClean="0"/>
              <a:t>Establish enduring relationships.</a:t>
            </a:r>
          </a:p>
          <a:p>
            <a:pPr marL="916686" lvl="1" indent="-514350">
              <a:buFont typeface="+mj-lt"/>
              <a:buAutoNum type="arabicPeriod"/>
            </a:pPr>
            <a:r>
              <a:rPr lang="en-US" dirty="0" smtClean="0"/>
              <a:t>Apostles demonstrate </a:t>
            </a:r>
            <a:r>
              <a:rPr lang="en-US" dirty="0" smtClean="0"/>
              <a:t>Spirit-led discipline—they position themselves to hear the voice of the Spirit</a:t>
            </a:r>
            <a:r>
              <a:rPr lang="en-US" dirty="0" smtClean="0"/>
              <a:t>.</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63500"/>
            <a:r>
              <a:rPr lang="en-US" dirty="0" smtClean="0"/>
              <a:t>Pastoring </a:t>
            </a:r>
            <a:r>
              <a:rPr lang="en-US" dirty="0" smtClean="0"/>
              <a:t>but Not Leading</a:t>
            </a:r>
            <a:endParaRPr lang="en-US" dirty="0" smtClean="0">
              <a:solidFill>
                <a:schemeClr val="hlink"/>
              </a:solidFill>
            </a:endParaRPr>
          </a:p>
        </p:txBody>
      </p:sp>
      <p:sp>
        <p:nvSpPr>
          <p:cNvPr id="3" name="Content Placeholder 2"/>
          <p:cNvSpPr>
            <a:spLocks noGrp="1"/>
          </p:cNvSpPr>
          <p:nvPr>
            <p:ph idx="1"/>
          </p:nvPr>
        </p:nvSpPr>
        <p:spPr/>
        <p:txBody>
          <a:bodyPr>
            <a:normAutofit fontScale="92500"/>
          </a:bodyPr>
          <a:lstStyle/>
          <a:p>
            <a:r>
              <a:rPr lang="en-US" dirty="0" smtClean="0"/>
              <a:t>Two key elements to being an apostolic leader:</a:t>
            </a:r>
            <a:r>
              <a:rPr lang="en-US" dirty="0" smtClean="0"/>
              <a:t> </a:t>
            </a:r>
          </a:p>
          <a:p>
            <a:pPr lvl="1"/>
            <a:r>
              <a:rPr lang="en-US" dirty="0" smtClean="0"/>
              <a:t>Know and understand yourself—who you are in Christ.  Take responsibility to develop yourself.  Know your weaknesses and strengths.</a:t>
            </a:r>
          </a:p>
          <a:p>
            <a:pPr lvl="1"/>
            <a:r>
              <a:rPr lang="en-US" dirty="0" smtClean="0"/>
              <a:t>Apostolic leaders find their motivation by understanding their own story.  The difference is how they frame their stories.  They don’t see themselves as victims.  You can add chapters to that story, but frame your story.  Be able to combine their story with the team’s story.  More leaders need to by-pass retirement and provide coaching and mentoring</a:t>
            </a:r>
            <a:r>
              <a:rPr lang="en-US" dirty="0" smtClean="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63500"/>
            <a:r>
              <a:rPr lang="en-US" dirty="0" smtClean="0"/>
              <a:t>Pastoring </a:t>
            </a:r>
            <a:r>
              <a:rPr lang="en-US" dirty="0" smtClean="0"/>
              <a:t>but Not Leading</a:t>
            </a:r>
            <a:endParaRPr lang="en-US" dirty="0" smtClean="0">
              <a:solidFill>
                <a:schemeClr val="hlink"/>
              </a:solidFill>
            </a:endParaRPr>
          </a:p>
        </p:txBody>
      </p:sp>
      <p:sp>
        <p:nvSpPr>
          <p:cNvPr id="3" name="Content Placeholder 2"/>
          <p:cNvSpPr>
            <a:spLocks noGrp="1"/>
          </p:cNvSpPr>
          <p:nvPr>
            <p:ph idx="1"/>
          </p:nvPr>
        </p:nvSpPr>
        <p:spPr/>
        <p:txBody>
          <a:bodyPr>
            <a:normAutofit fontScale="92500"/>
          </a:bodyPr>
          <a:lstStyle/>
          <a:p>
            <a:r>
              <a:rPr lang="en-US" dirty="0" smtClean="0"/>
              <a:t>Why do some leaders lose their </a:t>
            </a:r>
            <a:r>
              <a:rPr lang="en-US" dirty="0" smtClean="0"/>
              <a:t>way?</a:t>
            </a:r>
          </a:p>
          <a:p>
            <a:r>
              <a:rPr lang="en-US" dirty="0" smtClean="0"/>
              <a:t>Two </a:t>
            </a:r>
            <a:r>
              <a:rPr lang="en-US" dirty="0" smtClean="0"/>
              <a:t>questions should be asked: “What motivates me to lead?” and “Who am I?”</a:t>
            </a:r>
            <a:r>
              <a:rPr lang="en-US" dirty="0" smtClean="0"/>
              <a:t> </a:t>
            </a:r>
          </a:p>
          <a:p>
            <a:pPr lvl="1"/>
            <a:r>
              <a:rPr lang="en-US" dirty="0" smtClean="0"/>
              <a:t>Too many serve for the perks and the power and the prestige.  Three G’s are at the root of failure: glory, gold and girls.  Some lose their way because they don’t live for a cause greater than themselves.  They often serve themselves.</a:t>
            </a:r>
          </a:p>
          <a:p>
            <a:pPr lvl="1"/>
            <a:r>
              <a:rPr lang="en-US" dirty="0" smtClean="0"/>
              <a:t>The fear of failure and rejection can cause some to fail.  Leaders learn more from their failures.  Don’t be afraid of failure.  God always has more for you to do</a:t>
            </a:r>
            <a:r>
              <a:rPr lang="en-US" dirty="0" smtClean="0"/>
              <a:t>.</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63500"/>
            <a:r>
              <a:rPr lang="en-US" dirty="0" smtClean="0"/>
              <a:t>Pastoring </a:t>
            </a:r>
            <a:r>
              <a:rPr lang="en-US" dirty="0" smtClean="0"/>
              <a:t>but Not Leading</a:t>
            </a:r>
            <a:endParaRPr lang="en-US" dirty="0" smtClean="0">
              <a:solidFill>
                <a:schemeClr val="hlink"/>
              </a:solidFill>
            </a:endParaRPr>
          </a:p>
        </p:txBody>
      </p:sp>
      <p:sp>
        <p:nvSpPr>
          <p:cNvPr id="3" name="Content Placeholder 2"/>
          <p:cNvSpPr>
            <a:spLocks noGrp="1"/>
          </p:cNvSpPr>
          <p:nvPr>
            <p:ph idx="1"/>
          </p:nvPr>
        </p:nvSpPr>
        <p:spPr/>
        <p:txBody>
          <a:bodyPr>
            <a:normAutofit/>
          </a:bodyPr>
          <a:lstStyle/>
          <a:p>
            <a:r>
              <a:rPr lang="en-US" dirty="0" smtClean="0"/>
              <a:t>Three things that apostolic leaders must master:</a:t>
            </a:r>
            <a:r>
              <a:rPr lang="en-US" dirty="0" smtClean="0"/>
              <a:t> </a:t>
            </a:r>
          </a:p>
          <a:p>
            <a:pPr marL="925830" lvl="1" indent="-514350">
              <a:buFont typeface="+mj-lt"/>
              <a:buAutoNum type="arabicPeriod"/>
            </a:pPr>
            <a:r>
              <a:rPr lang="en-US" dirty="0" smtClean="0"/>
              <a:t>Jesus mastered Himself.  He knew who He was. </a:t>
            </a:r>
            <a:r>
              <a:rPr lang="en-US" dirty="0" smtClean="0"/>
              <a:t>He </a:t>
            </a:r>
            <a:r>
              <a:rPr lang="en-US" dirty="0" smtClean="0"/>
              <a:t>regularly visualized His life and successes.  Isaiah </a:t>
            </a:r>
            <a:r>
              <a:rPr lang="en-US" dirty="0" smtClean="0"/>
              <a:t>55:11.  </a:t>
            </a:r>
            <a:r>
              <a:rPr lang="en-US" dirty="0" smtClean="0"/>
              <a:t>“My word accomplished what I sent it to do.”  John 7:24; 11:42.  You will never master yourself until you master your tongue.  Your words define your future.  You can never lead successfully by tearing yourself down.  Know who you are and whose you are</a:t>
            </a:r>
            <a:r>
              <a:rPr lang="en-US" dirty="0" smtClean="0"/>
              <a:t>.</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63500"/>
            <a:r>
              <a:rPr lang="en-US" dirty="0" smtClean="0"/>
              <a:t>Pastoring </a:t>
            </a:r>
            <a:r>
              <a:rPr lang="en-US" dirty="0" smtClean="0"/>
              <a:t>but Not Leading</a:t>
            </a:r>
            <a:endParaRPr lang="en-US" dirty="0" smtClean="0">
              <a:solidFill>
                <a:schemeClr val="hlink"/>
              </a:solidFill>
            </a:endParaRPr>
          </a:p>
        </p:txBody>
      </p:sp>
      <p:sp>
        <p:nvSpPr>
          <p:cNvPr id="3" name="Content Placeholder 2"/>
          <p:cNvSpPr>
            <a:spLocks noGrp="1"/>
          </p:cNvSpPr>
          <p:nvPr>
            <p:ph idx="1"/>
          </p:nvPr>
        </p:nvSpPr>
        <p:spPr/>
        <p:txBody>
          <a:bodyPr>
            <a:normAutofit lnSpcReduction="10000"/>
          </a:bodyPr>
          <a:lstStyle/>
          <a:p>
            <a:pPr marL="916686" lvl="1" indent="-514350">
              <a:buFont typeface="+mj-lt"/>
              <a:buAutoNum type="arabicPeriod"/>
            </a:pPr>
            <a:r>
              <a:rPr lang="en-US" dirty="0" smtClean="0"/>
              <a:t>He mastered His actions.  John </a:t>
            </a:r>
            <a:r>
              <a:rPr lang="en-US" dirty="0" smtClean="0"/>
              <a:t>21:25.  </a:t>
            </a:r>
            <a:r>
              <a:rPr lang="en-US" dirty="0" smtClean="0"/>
              <a:t>We plan and the Holy Spirit directs.  He formed a team.  Many pastors look for help but they don’t form a team.  He took action that brought results.</a:t>
            </a:r>
          </a:p>
          <a:p>
            <a:pPr marL="916686" lvl="1" indent="-514350">
              <a:buFont typeface="+mj-lt"/>
              <a:buAutoNum type="arabicPeriod"/>
            </a:pPr>
            <a:r>
              <a:rPr lang="en-US" dirty="0" smtClean="0"/>
              <a:t>He mastered His relationships.  Mark </a:t>
            </a:r>
            <a:r>
              <a:rPr lang="en-US" dirty="0" smtClean="0"/>
              <a:t>10:21.  </a:t>
            </a:r>
            <a:r>
              <a:rPr lang="en-US" dirty="0" smtClean="0"/>
              <a:t>How do we view people?  </a:t>
            </a:r>
            <a:r>
              <a:rPr lang="en-US" dirty="0" smtClean="0"/>
              <a:t>Is each one the </a:t>
            </a:r>
            <a:r>
              <a:rPr lang="en-US" dirty="0" smtClean="0"/>
              <a:t>most important person to you at the moment you talk with them?  He gave them a vision larger than themselves.  He empowered people—do not do everything for them.  Apostolic leaders have the responsibility to help others fulfill their destiny. </a:t>
            </a:r>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63500"/>
            <a:r>
              <a:rPr lang="en-US" dirty="0" smtClean="0"/>
              <a:t>Pastoring </a:t>
            </a:r>
            <a:r>
              <a:rPr lang="en-US" dirty="0" smtClean="0"/>
              <a:t>but Not Leading</a:t>
            </a:r>
            <a:endParaRPr lang="en-US" dirty="0" smtClean="0">
              <a:solidFill>
                <a:schemeClr val="hlink"/>
              </a:solidFill>
            </a:endParaRPr>
          </a:p>
        </p:txBody>
      </p:sp>
      <p:sp>
        <p:nvSpPr>
          <p:cNvPr id="3" name="Content Placeholder 2"/>
          <p:cNvSpPr>
            <a:spLocks noGrp="1"/>
          </p:cNvSpPr>
          <p:nvPr>
            <p:ph idx="1"/>
          </p:nvPr>
        </p:nvSpPr>
        <p:spPr/>
        <p:txBody>
          <a:bodyPr>
            <a:normAutofit lnSpcReduction="10000"/>
          </a:bodyPr>
          <a:lstStyle/>
          <a:p>
            <a:r>
              <a:rPr lang="en-US" dirty="0" smtClean="0"/>
              <a:t>Staying true to your values is difficult.  Your values are derived from your beliefs and convictions.  </a:t>
            </a:r>
            <a:endParaRPr lang="en-US" dirty="0" smtClean="0"/>
          </a:p>
          <a:p>
            <a:r>
              <a:rPr lang="en-US" dirty="0" smtClean="0"/>
              <a:t>Leadership </a:t>
            </a:r>
            <a:r>
              <a:rPr lang="en-US" dirty="0" smtClean="0"/>
              <a:t>principles are values translated into actions.  </a:t>
            </a:r>
            <a:endParaRPr lang="en-US" dirty="0" smtClean="0"/>
          </a:p>
          <a:p>
            <a:r>
              <a:rPr lang="en-US" dirty="0" smtClean="0"/>
              <a:t>Our </a:t>
            </a:r>
            <a:r>
              <a:rPr lang="en-US" dirty="0" smtClean="0"/>
              <a:t>lives should be an open book—epistles read by all men.  Be clear about your ethics.  Check your motives.  </a:t>
            </a:r>
            <a:endParaRPr lang="en-US" dirty="0" smtClean="0"/>
          </a:p>
          <a:p>
            <a:r>
              <a:rPr lang="en-US" dirty="0" smtClean="0"/>
              <a:t>Understand </a:t>
            </a:r>
            <a:r>
              <a:rPr lang="en-US" dirty="0" smtClean="0"/>
              <a:t>your strengths and weaknesses.  Intrinsic not extrinsic motivations are best</a:t>
            </a:r>
            <a:r>
              <a:rPr lang="en-US" dirty="0" smtClean="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63500"/>
            <a:r>
              <a:rPr lang="en-US" dirty="0" smtClean="0"/>
              <a:t>Pastoring </a:t>
            </a:r>
            <a:r>
              <a:rPr lang="en-US" dirty="0" smtClean="0"/>
              <a:t>but Not Leading</a:t>
            </a:r>
            <a:endParaRPr lang="en-US" dirty="0" smtClean="0">
              <a:solidFill>
                <a:schemeClr val="hlink"/>
              </a:solidFill>
            </a:endParaRPr>
          </a:p>
        </p:txBody>
      </p:sp>
      <p:sp>
        <p:nvSpPr>
          <p:cNvPr id="3" name="Content Placeholder 2"/>
          <p:cNvSpPr>
            <a:spLocks noGrp="1"/>
          </p:cNvSpPr>
          <p:nvPr>
            <p:ph idx="1"/>
          </p:nvPr>
        </p:nvSpPr>
        <p:spPr/>
        <p:txBody>
          <a:bodyPr>
            <a:normAutofit/>
          </a:bodyPr>
          <a:lstStyle/>
          <a:p>
            <a:r>
              <a:rPr lang="en-US" dirty="0" smtClean="0"/>
              <a:t>Build a team.  </a:t>
            </a:r>
            <a:endParaRPr lang="en-US" dirty="0" smtClean="0"/>
          </a:p>
          <a:p>
            <a:r>
              <a:rPr lang="en-US" dirty="0" smtClean="0"/>
              <a:t>We </a:t>
            </a:r>
            <a:r>
              <a:rPr lang="en-US" dirty="0" smtClean="0"/>
              <a:t>need a Paul and a Timothy in our lives.  And everyone needs to be a Barnabas.  Everyone needs a mentor—as Moses and Joshua.  Spend time with your team.  </a:t>
            </a:r>
            <a:endParaRPr lang="en-US" dirty="0" smtClean="0"/>
          </a:p>
          <a:p>
            <a:r>
              <a:rPr lang="en-US" dirty="0" smtClean="0"/>
              <a:t>Know </a:t>
            </a:r>
            <a:r>
              <a:rPr lang="en-US" dirty="0" smtClean="0"/>
              <a:t>your limits. </a:t>
            </a:r>
            <a:r>
              <a:rPr lang="en-US" dirty="0" smtClean="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Urb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Urban">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1747</TotalTime>
  <Words>840</Words>
  <Application>Microsoft Office PowerPoint</Application>
  <PresentationFormat>On-screen Show (4:3)</PresentationFormat>
  <Paragraphs>64</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Urban</vt:lpstr>
      <vt:lpstr>COACHING 4 MINISTERS PRESENTS</vt:lpstr>
      <vt:lpstr>Pastoring but Not Leading</vt:lpstr>
      <vt:lpstr>Pastoring but Not Leading</vt:lpstr>
      <vt:lpstr>Pastoring but Not Leading</vt:lpstr>
      <vt:lpstr>Pastoring but Not Leading</vt:lpstr>
      <vt:lpstr>Pastoring but Not Leading</vt:lpstr>
      <vt:lpstr>Pastoring but Not Leading</vt:lpstr>
      <vt:lpstr>Pastoring but Not Leading</vt:lpstr>
      <vt:lpstr>Pastoring but Not Leading</vt:lpstr>
      <vt:lpstr>Pastoring but Not Leading</vt:lpstr>
      <vt:lpstr>Pastoring but Not Leading</vt:lpstr>
      <vt:lpstr>Pastoring but Not Leading</vt:lpstr>
      <vt:lpstr>Pastoring but Not Leading</vt:lpstr>
      <vt:lpstr>Coaching 4 Ministers</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COACHING4MINISTERS PRESENTS</dc:title>
  <dc:creator>Randy Colver</dc:creator>
  <cp:lastModifiedBy>Randy Colver</cp:lastModifiedBy>
  <cp:revision>44</cp:revision>
  <dcterms:created xsi:type="dcterms:W3CDTF">2015-03-08T21:37:46Z</dcterms:created>
  <dcterms:modified xsi:type="dcterms:W3CDTF">2015-05-18T23:02:12Z</dcterms:modified>
</cp:coreProperties>
</file>