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330" r:id="rId3"/>
    <p:sldId id="331" r:id="rId4"/>
    <p:sldId id="332" r:id="rId5"/>
    <p:sldId id="333" r:id="rId6"/>
    <p:sldId id="334" r:id="rId7"/>
    <p:sldId id="335" r:id="rId8"/>
    <p:sldId id="336" r:id="rId9"/>
    <p:sldId id="260"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720"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705600" y="4206240"/>
            <a:ext cx="960120" cy="457200"/>
          </a:xfrm>
        </p:spPr>
        <p:txBody>
          <a:bodyPr/>
          <a:lstStyle/>
          <a:p>
            <a:fld id="{68A4921B-08E2-490E-B26E-6C4701621126}" type="datetimeFigureOut">
              <a:rPr lang="en-US" smtClean="0"/>
              <a:pPr/>
              <a:t>5/18/2015</a:t>
            </a:fld>
            <a:endParaRPr lang="en-US"/>
          </a:p>
        </p:txBody>
      </p:sp>
      <p:sp>
        <p:nvSpPr>
          <p:cNvPr id="17" name="Footer Placeholder 16"/>
          <p:cNvSpPr>
            <a:spLocks noGrp="1"/>
          </p:cNvSpPr>
          <p:nvPr>
            <p:ph type="ftr" sz="quarter" idx="11"/>
          </p:nvPr>
        </p:nvSpPr>
        <p:spPr>
          <a:xfrm>
            <a:off x="5410200" y="4205288"/>
            <a:ext cx="1295400" cy="457200"/>
          </a:xfrm>
        </p:spPr>
        <p:txBody>
          <a:bodyPr/>
          <a:lstStyle/>
          <a:p>
            <a:endParaRPr lang="en-US"/>
          </a:p>
        </p:txBody>
      </p:sp>
      <p:sp>
        <p:nvSpPr>
          <p:cNvPr id="29" name="Slide Number Placeholder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6876FCF3-9C23-405D-B816-BE03D71465B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143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143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A4921B-08E2-490E-B26E-6C4701621126}"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8A4921B-08E2-490E-B26E-6C4701621126}" type="datetimeFigureOut">
              <a:rPr lang="en-US" smtClean="0"/>
              <a:pPr/>
              <a:t>5/18/2015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5/18/2015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1000" y="1143000"/>
            <a:ext cx="8382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68A4921B-08E2-490E-B26E-6C4701621126}" type="datetimeFigureOut">
              <a:rPr lang="en-US" smtClean="0"/>
              <a:pPr/>
              <a:t>5/18/2015</a:t>
            </a:fld>
            <a:endParaRPr lang="en-US"/>
          </a:p>
        </p:txBody>
      </p:sp>
      <p:sp>
        <p:nvSpPr>
          <p:cNvPr id="27" name="Slide Number Placeholder 26"/>
          <p:cNvSpPr>
            <a:spLocks noGrp="1"/>
          </p:cNvSpPr>
          <p:nvPr>
            <p:ph type="sldNum" sz="quarter" idx="11"/>
          </p:nvPr>
        </p:nvSpPr>
        <p:spPr/>
        <p:txBody>
          <a:bodyPr rtlCol="0"/>
          <a:lstStyle/>
          <a:p>
            <a:fld id="{6876FCF3-9C23-405D-B816-BE03D71465B0}" type="slidenum">
              <a:rPr lang="en-US" smtClean="0"/>
              <a:pPr/>
              <a:t>‹#›</a:t>
            </a:fld>
            <a:endParaRPr lang="en-US"/>
          </a:p>
        </p:txBody>
      </p:sp>
      <p:sp>
        <p:nvSpPr>
          <p:cNvPr id="28" name="Footer Placeholder 27"/>
          <p:cNvSpPr>
            <a:spLocks noGrp="1"/>
          </p:cNvSpPr>
          <p:nvPr>
            <p:ph type="ftr" sz="quarter" idx="12"/>
          </p:nvPr>
        </p:nvSpPr>
        <p:spPr/>
        <p:txBody>
          <a:bodyPr rtlCol="0"/>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6583680" y="612648"/>
            <a:ext cx="957264" cy="457200"/>
          </a:xfrm>
        </p:spPr>
        <p:txBody>
          <a:bodyPr/>
          <a:lstStyle/>
          <a:p>
            <a:fld id="{68A4921B-08E2-490E-B26E-6C4701621126}" type="datetimeFigureOut">
              <a:rPr lang="en-US" smtClean="0"/>
              <a:pPr/>
              <a:t>5/18/2015</a:t>
            </a:fld>
            <a:endParaRPr lang="en-US"/>
          </a:p>
        </p:txBody>
      </p:sp>
      <p:sp>
        <p:nvSpPr>
          <p:cNvPr id="4" name="Footer Placeholder 3"/>
          <p:cNvSpPr>
            <a:spLocks noGrp="1"/>
          </p:cNvSpPr>
          <p:nvPr>
            <p:ph type="ftr" sz="quarter" idx="11"/>
          </p:nvPr>
        </p:nvSpPr>
        <p:spPr>
          <a:xfrm>
            <a:off x="5257800" y="612648"/>
            <a:ext cx="1325880" cy="457200"/>
          </a:xfrm>
        </p:spPr>
        <p:txBody>
          <a:bodyPr/>
          <a:lstStyle/>
          <a:p>
            <a:endParaRPr lang="en-US"/>
          </a:p>
        </p:txBody>
      </p:sp>
      <p:sp>
        <p:nvSpPr>
          <p:cNvPr id="5" name="Slide Number Placeholder 4"/>
          <p:cNvSpPr>
            <a:spLocks noGrp="1"/>
          </p:cNvSpPr>
          <p:nvPr>
            <p:ph type="sldNum" sz="quarter" idx="12"/>
          </p:nvPr>
        </p:nvSpPr>
        <p:spPr>
          <a:xfrm>
            <a:off x="8174736" y="2272"/>
            <a:ext cx="762000" cy="365760"/>
          </a:xfrm>
        </p:spPr>
        <p:txBody>
          <a:bodyPr/>
          <a:lstStyle/>
          <a:p>
            <a:fld id="{6876FCF3-9C23-405D-B816-BE03D71465B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A4921B-08E2-490E-B26E-6C4701621126}" type="datetimeFigureOut">
              <a:rPr lang="en-US" smtClean="0"/>
              <a:pPr/>
              <a:t>5/18/2015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53496" y="1101970"/>
            <a:ext cx="338328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A4921B-08E2-490E-B26E-6C4701621126}" type="datetimeFigureOut">
              <a:rPr lang="en-US" smtClean="0"/>
              <a:pPr/>
              <a:t>5/18/2015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68A4921B-08E2-490E-B26E-6C4701621126}" type="datetimeFigureOut">
              <a:rPr lang="en-US" smtClean="0"/>
              <a:pPr/>
              <a:t>5/18/2015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6FCF3-9C23-405D-B816-BE03D71465B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457200" y="1143000"/>
            <a:ext cx="82296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68A4921B-08E2-490E-B26E-6C4701621126}" type="datetimeFigureOut">
              <a:rPr lang="en-US" smtClean="0"/>
              <a:pPr/>
              <a:t>5/18/2015</a:t>
            </a:fld>
            <a:endParaRPr lang="en-US"/>
          </a:p>
        </p:txBody>
      </p:sp>
      <p:sp>
        <p:nvSpPr>
          <p:cNvPr id="3" name="Footer Placeholder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en-US"/>
          </a:p>
        </p:txBody>
      </p:sp>
      <p:sp>
        <p:nvSpPr>
          <p:cNvPr id="23" name="Slide Number Placeholder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6876FCF3-9C23-405D-B816-BE03D71465B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57200" y="2401888"/>
            <a:ext cx="8458200" cy="1470025"/>
          </a:xfrm>
        </p:spPr>
        <p:txBody>
          <a:bodyPr/>
          <a:lstStyle/>
          <a:p>
            <a:r>
              <a:rPr lang="en-US" dirty="0" smtClean="0"/>
              <a:t>COACHING 4 MINISTERS PRESENTS</a:t>
            </a:r>
          </a:p>
        </p:txBody>
      </p:sp>
      <p:sp>
        <p:nvSpPr>
          <p:cNvPr id="5123" name="Rectangle 3"/>
          <p:cNvSpPr>
            <a:spLocks noGrp="1" noChangeArrowheads="1"/>
          </p:cNvSpPr>
          <p:nvPr>
            <p:ph type="subTitle" idx="1"/>
          </p:nvPr>
        </p:nvSpPr>
        <p:spPr>
          <a:xfrm>
            <a:off x="457200" y="3900488"/>
            <a:ext cx="4953000" cy="1752600"/>
          </a:xfrm>
        </p:spPr>
        <p:txBody>
          <a:bodyPr>
            <a:normAutofit/>
          </a:bodyPr>
          <a:lstStyle/>
          <a:p>
            <a:pPr marL="63500"/>
            <a:r>
              <a:rPr lang="en-US" dirty="0" smtClean="0">
                <a:solidFill>
                  <a:schemeClr val="hlink"/>
                </a:solidFill>
              </a:rPr>
              <a:t>Basic Leadership Principles</a:t>
            </a:r>
          </a:p>
        </p:txBody>
      </p:sp>
      <p:pic>
        <p:nvPicPr>
          <p:cNvPr id="4"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Basic Leadership Principles</a:t>
            </a:r>
            <a:endParaRPr lang="en-US" dirty="0"/>
          </a:p>
        </p:txBody>
      </p:sp>
      <p:sp>
        <p:nvSpPr>
          <p:cNvPr id="3" name="Content Placeholder 2"/>
          <p:cNvSpPr>
            <a:spLocks noGrp="1"/>
          </p:cNvSpPr>
          <p:nvPr>
            <p:ph idx="1"/>
          </p:nvPr>
        </p:nvSpPr>
        <p:spPr/>
        <p:txBody>
          <a:bodyPr>
            <a:normAutofit lnSpcReduction="10000"/>
          </a:bodyPr>
          <a:lstStyle/>
          <a:p>
            <a:r>
              <a:rPr lang="en-US" dirty="0" smtClean="0"/>
              <a:t>Leadership training takes place in the field.  </a:t>
            </a:r>
          </a:p>
          <a:p>
            <a:r>
              <a:rPr lang="en-US" dirty="0" smtClean="0"/>
              <a:t>Success goes hand-in-hand with leadership.  </a:t>
            </a:r>
          </a:p>
          <a:p>
            <a:r>
              <a:rPr lang="en-US" dirty="0" smtClean="0"/>
              <a:t>Three Levels of Leadership:</a:t>
            </a:r>
          </a:p>
          <a:p>
            <a:pPr lvl="1"/>
            <a:r>
              <a:rPr lang="en-US" dirty="0" smtClean="0"/>
              <a:t>Team leadership</a:t>
            </a:r>
          </a:p>
          <a:p>
            <a:pPr lvl="1"/>
            <a:r>
              <a:rPr lang="en-US" dirty="0" smtClean="0"/>
              <a:t>Operational leadership</a:t>
            </a:r>
          </a:p>
          <a:p>
            <a:pPr lvl="1"/>
            <a:r>
              <a:rPr lang="en-US" dirty="0" smtClean="0"/>
              <a:t>Strategic </a:t>
            </a:r>
            <a:r>
              <a:rPr lang="en-US" dirty="0" smtClean="0"/>
              <a:t>leadership</a:t>
            </a:r>
            <a:endParaRPr lang="en-US" dirty="0" smtClean="0"/>
          </a:p>
          <a:p>
            <a:r>
              <a:rPr lang="en-US" dirty="0" smtClean="0"/>
              <a:t>The secret of success is excellence at all three levels.</a:t>
            </a:r>
          </a:p>
          <a:p>
            <a:r>
              <a:rPr lang="en-US" dirty="0" smtClean="0"/>
              <a:t>Leaders recognize the team, the task and the individual.</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Basic Leadership Principles</a:t>
            </a:r>
            <a:endParaRPr lang="en-US" dirty="0"/>
          </a:p>
        </p:txBody>
      </p:sp>
      <p:sp>
        <p:nvSpPr>
          <p:cNvPr id="3" name="Content Placeholder 2"/>
          <p:cNvSpPr>
            <a:spLocks noGrp="1"/>
          </p:cNvSpPr>
          <p:nvPr>
            <p:ph idx="1"/>
          </p:nvPr>
        </p:nvSpPr>
        <p:spPr/>
        <p:txBody>
          <a:bodyPr>
            <a:normAutofit fontScale="92500"/>
          </a:bodyPr>
          <a:lstStyle/>
          <a:p>
            <a:r>
              <a:rPr lang="en-US" dirty="0" smtClean="0"/>
              <a:t>There are certain functions that are necessary for each level.</a:t>
            </a:r>
          </a:p>
          <a:p>
            <a:pPr marL="925830" lvl="1" indent="-514350">
              <a:buFont typeface="+mj-lt"/>
              <a:buAutoNum type="arabicPeriod"/>
            </a:pPr>
            <a:r>
              <a:rPr lang="en-US" dirty="0" smtClean="0"/>
              <a:t>Planning function—must have all the information you need, coupled with open and honest communication.  Define the task, the purpose and goal.  Devise a workable plan within a right decision-making framework.  </a:t>
            </a:r>
          </a:p>
          <a:p>
            <a:pPr marL="925830" lvl="1" indent="-514350">
              <a:buFont typeface="+mj-lt"/>
              <a:buAutoNum type="arabicPeriod"/>
            </a:pPr>
            <a:r>
              <a:rPr lang="en-US" dirty="0" smtClean="0"/>
              <a:t>Action function—what to do next, why is that important, generate the resources to do what needs to be done next.  Explain the task with clarity and their involvement.  Set team expectations.  </a:t>
            </a:r>
          </a:p>
          <a:p>
            <a:endParaRPr lang="en-US" dirty="0" smtClean="0"/>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Basic Leadership Principles</a:t>
            </a:r>
            <a:endParaRPr lang="en-US" dirty="0"/>
          </a:p>
        </p:txBody>
      </p:sp>
      <p:sp>
        <p:nvSpPr>
          <p:cNvPr id="3" name="Content Placeholder 2"/>
          <p:cNvSpPr>
            <a:spLocks noGrp="1"/>
          </p:cNvSpPr>
          <p:nvPr>
            <p:ph idx="1"/>
          </p:nvPr>
        </p:nvSpPr>
        <p:spPr/>
        <p:txBody>
          <a:bodyPr>
            <a:normAutofit lnSpcReduction="10000"/>
          </a:bodyPr>
          <a:lstStyle/>
          <a:p>
            <a:pPr marL="916686" lvl="1" indent="-514350">
              <a:buFont typeface="+mj-lt"/>
              <a:buAutoNum type="arabicPeriod" startAt="3"/>
            </a:pPr>
            <a:r>
              <a:rPr lang="en-US" dirty="0" smtClean="0"/>
              <a:t>Monitoring—maintaining the standard; monitor the team.  We are after results.  </a:t>
            </a:r>
          </a:p>
          <a:p>
            <a:pPr marL="916686" lvl="1" indent="-514350">
              <a:buFont typeface="+mj-lt"/>
              <a:buAutoNum type="arabicPeriod" startAt="3"/>
            </a:pPr>
            <a:r>
              <a:rPr lang="en-US" dirty="0" smtClean="0"/>
              <a:t>Supporting—give the assignment, teach how to do it and become their biggest supporter.  Celebrate achievements and develop team spirit.  </a:t>
            </a:r>
          </a:p>
          <a:p>
            <a:pPr marL="916686" lvl="1" indent="-514350">
              <a:buFont typeface="+mj-lt"/>
              <a:buAutoNum type="arabicPeriod" startAt="3"/>
            </a:pPr>
            <a:r>
              <a:rPr lang="en-US" dirty="0" smtClean="0"/>
              <a:t>Informing—clarify constantly what it is we are doing and the plan for getting it done.  Give new information on a timely basis. </a:t>
            </a:r>
          </a:p>
          <a:p>
            <a:pPr marL="916686" lvl="1" indent="-514350">
              <a:buFont typeface="+mj-lt"/>
              <a:buAutoNum type="arabicPeriod" startAt="3"/>
            </a:pPr>
            <a:r>
              <a:rPr lang="en-US" dirty="0" smtClean="0"/>
              <a:t>Evaluating—even with volunteers at church.  Clarify consequences.  The better we evaluate, the better we lead.</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Basic Leadership Principles</a:t>
            </a:r>
            <a:endParaRPr lang="en-US" dirty="0"/>
          </a:p>
        </p:txBody>
      </p:sp>
      <p:sp>
        <p:nvSpPr>
          <p:cNvPr id="3" name="Content Placeholder 2"/>
          <p:cNvSpPr>
            <a:spLocks noGrp="1"/>
          </p:cNvSpPr>
          <p:nvPr>
            <p:ph idx="1"/>
          </p:nvPr>
        </p:nvSpPr>
        <p:spPr/>
        <p:txBody>
          <a:bodyPr>
            <a:normAutofit/>
          </a:bodyPr>
          <a:lstStyle/>
          <a:p>
            <a:r>
              <a:rPr lang="en-US" dirty="0" smtClean="0"/>
              <a:t>Managers and leaders are different kinds of persons.</a:t>
            </a:r>
          </a:p>
          <a:p>
            <a:r>
              <a:rPr lang="en-US" dirty="0" smtClean="0"/>
              <a:t>Leaders are all about the future and managers are all about the present.</a:t>
            </a:r>
          </a:p>
          <a:p>
            <a:r>
              <a:rPr lang="en-US" dirty="0" smtClean="0"/>
              <a:t>Leaders think about vision and goals.</a:t>
            </a:r>
          </a:p>
          <a:p>
            <a:r>
              <a:rPr lang="en-US" dirty="0" smtClean="0"/>
              <a:t>Leaders manage the present, but move to the future.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Basic Leadership Principles</a:t>
            </a:r>
            <a:endParaRPr lang="en-US" dirty="0"/>
          </a:p>
        </p:txBody>
      </p:sp>
      <p:sp>
        <p:nvSpPr>
          <p:cNvPr id="3" name="Content Placeholder 2"/>
          <p:cNvSpPr>
            <a:spLocks noGrp="1"/>
          </p:cNvSpPr>
          <p:nvPr>
            <p:ph idx="1"/>
          </p:nvPr>
        </p:nvSpPr>
        <p:spPr>
          <a:xfrm>
            <a:off x="457200" y="2249424"/>
            <a:ext cx="8229600" cy="4608576"/>
          </a:xfrm>
        </p:spPr>
        <p:txBody>
          <a:bodyPr>
            <a:normAutofit fontScale="92500"/>
          </a:bodyPr>
          <a:lstStyle/>
          <a:p>
            <a:r>
              <a:rPr lang="en-US" dirty="0" smtClean="0"/>
              <a:t>Seven Functions of the Strategic Leader or Team</a:t>
            </a:r>
          </a:p>
          <a:p>
            <a:pPr marL="916686" lvl="1" indent="-514350">
              <a:buFont typeface="+mj-lt"/>
              <a:buAutoNum type="arabicPeriod"/>
            </a:pPr>
            <a:r>
              <a:rPr lang="en-US" dirty="0" smtClean="0"/>
              <a:t>Providing direction </a:t>
            </a:r>
            <a:r>
              <a:rPr lang="en-US" dirty="0" smtClean="0"/>
              <a:t>for the organization as a whole.</a:t>
            </a:r>
          </a:p>
          <a:p>
            <a:pPr marL="916686" lvl="1" indent="-514350">
              <a:buFont typeface="+mj-lt"/>
              <a:buAutoNum type="arabicPeriod"/>
            </a:pPr>
            <a:r>
              <a:rPr lang="en-US" dirty="0" smtClean="0"/>
              <a:t>Getting the </a:t>
            </a:r>
            <a:r>
              <a:rPr lang="en-US" dirty="0" smtClean="0"/>
              <a:t>strategy, plan and policy right.</a:t>
            </a:r>
          </a:p>
          <a:p>
            <a:pPr marL="916686" lvl="1" indent="-514350">
              <a:buFont typeface="+mj-lt"/>
              <a:buAutoNum type="arabicPeriod"/>
            </a:pPr>
            <a:r>
              <a:rPr lang="en-US" smtClean="0"/>
              <a:t>Making it </a:t>
            </a:r>
            <a:r>
              <a:rPr lang="en-US" dirty="0" smtClean="0"/>
              <a:t>happen.</a:t>
            </a:r>
          </a:p>
          <a:p>
            <a:pPr marL="916686" lvl="1" indent="-514350">
              <a:buFont typeface="+mj-lt"/>
              <a:buAutoNum type="arabicPeriod"/>
            </a:pPr>
            <a:r>
              <a:rPr lang="en-US" dirty="0" smtClean="0"/>
              <a:t>Organizing and reorganizing—telescope and microscope.</a:t>
            </a:r>
          </a:p>
          <a:p>
            <a:pPr marL="916686" lvl="1" indent="-514350">
              <a:buFont typeface="+mj-lt"/>
              <a:buAutoNum type="arabicPeriod"/>
            </a:pPr>
            <a:r>
              <a:rPr lang="en-US" dirty="0" smtClean="0"/>
              <a:t>Releasing the corporate culture (values).</a:t>
            </a:r>
          </a:p>
          <a:p>
            <a:pPr marL="916686" lvl="1" indent="-514350">
              <a:buFont typeface="+mj-lt"/>
              <a:buAutoNum type="arabicPeriod"/>
            </a:pPr>
            <a:r>
              <a:rPr lang="en-US" dirty="0" smtClean="0"/>
              <a:t>Relating the organization with other organizations—strategic alliances, networking.</a:t>
            </a:r>
          </a:p>
          <a:p>
            <a:pPr marL="916686" lvl="1" indent="-514350">
              <a:buFont typeface="+mj-lt"/>
              <a:buAutoNum type="arabicPeriod"/>
            </a:pPr>
            <a:r>
              <a:rPr lang="en-US" dirty="0" smtClean="0"/>
              <a:t>Choosing today’s leaders and growing tomorrow’s leaders.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Basic Leadership Principles</a:t>
            </a:r>
            <a:endParaRPr lang="en-US" dirty="0"/>
          </a:p>
        </p:txBody>
      </p:sp>
      <p:sp>
        <p:nvSpPr>
          <p:cNvPr id="3" name="Content Placeholder 2"/>
          <p:cNvSpPr>
            <a:spLocks noGrp="1"/>
          </p:cNvSpPr>
          <p:nvPr>
            <p:ph idx="1"/>
          </p:nvPr>
        </p:nvSpPr>
        <p:spPr/>
        <p:txBody>
          <a:bodyPr>
            <a:normAutofit/>
          </a:bodyPr>
          <a:lstStyle/>
          <a:p>
            <a:r>
              <a:rPr lang="en-US" dirty="0" smtClean="0"/>
              <a:t>Key Priorities</a:t>
            </a:r>
          </a:p>
          <a:p>
            <a:pPr marL="916686" lvl="1" indent="-514350">
              <a:buFont typeface="+mj-lt"/>
              <a:buAutoNum type="arabicPeriod"/>
            </a:pPr>
            <a:r>
              <a:rPr lang="en-US" dirty="0" smtClean="0"/>
              <a:t>Purpose and vision.</a:t>
            </a:r>
          </a:p>
          <a:p>
            <a:pPr marL="916686" lvl="1" indent="-514350">
              <a:buFont typeface="+mj-lt"/>
              <a:buAutoNum type="arabicPeriod"/>
            </a:pPr>
            <a:r>
              <a:rPr lang="en-US" dirty="0" smtClean="0"/>
              <a:t>Be a strategic thinker and planner.</a:t>
            </a:r>
          </a:p>
          <a:p>
            <a:pPr marL="916686" lvl="1" indent="-514350">
              <a:buFont typeface="+mj-lt"/>
              <a:buAutoNum type="arabicPeriod"/>
            </a:pPr>
            <a:r>
              <a:rPr lang="en-US" dirty="0" smtClean="0"/>
              <a:t>Organizational fitness to the organizational requirements.</a:t>
            </a:r>
          </a:p>
          <a:p>
            <a:pPr marL="916686" lvl="1" indent="-514350">
              <a:buFont typeface="+mj-lt"/>
              <a:buAutoNum type="arabicPeriod"/>
            </a:pPr>
            <a:r>
              <a:rPr lang="en-US" dirty="0" smtClean="0"/>
              <a:t>Energy, morale, confidence and esprit de corp.</a:t>
            </a:r>
          </a:p>
          <a:p>
            <a:pPr marL="916686" lvl="1" indent="-514350">
              <a:buFont typeface="+mj-lt"/>
              <a:buAutoNum type="arabicPeriod"/>
            </a:pPr>
            <a:r>
              <a:rPr lang="en-US" dirty="0" smtClean="0"/>
              <a:t>Development of allies and stakeholders.</a:t>
            </a:r>
          </a:p>
          <a:p>
            <a:pPr marL="916686" lvl="1" indent="-514350">
              <a:buFont typeface="+mj-lt"/>
              <a:buAutoNum type="arabicPeriod"/>
            </a:pPr>
            <a:r>
              <a:rPr lang="en-US" dirty="0" smtClean="0"/>
              <a:t>Teaching and leading by example.  (Do you model for them what to do?)</a:t>
            </a:r>
          </a:p>
          <a:p>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Basic Leadership Principles</a:t>
            </a:r>
            <a:endParaRPr lang="en-US" dirty="0"/>
          </a:p>
        </p:txBody>
      </p:sp>
      <p:sp>
        <p:nvSpPr>
          <p:cNvPr id="3" name="Content Placeholder 2"/>
          <p:cNvSpPr>
            <a:spLocks noGrp="1"/>
          </p:cNvSpPr>
          <p:nvPr>
            <p:ph idx="1"/>
          </p:nvPr>
        </p:nvSpPr>
        <p:spPr/>
        <p:txBody>
          <a:bodyPr>
            <a:normAutofit lnSpcReduction="10000"/>
          </a:bodyPr>
          <a:lstStyle/>
          <a:p>
            <a:r>
              <a:rPr lang="en-US" dirty="0" smtClean="0"/>
              <a:t>What is the number one requirement for leaders at the strategic level?  Are you promoted beyond your level of competence? </a:t>
            </a:r>
          </a:p>
          <a:p>
            <a:r>
              <a:rPr lang="en-US" dirty="0" smtClean="0"/>
              <a:t>The most important requirement is wisdom—to know what to do next, to choose between several options—intelligence, discretion, experience, goodness, compassionate understanding.</a:t>
            </a:r>
          </a:p>
          <a:p>
            <a:r>
              <a:rPr lang="en-US" dirty="0" smtClean="0"/>
              <a:t>The Bible says the number one thing is </a:t>
            </a:r>
            <a:r>
              <a:rPr lang="en-US" i="1" dirty="0" smtClean="0"/>
              <a:t>wisdom</a:t>
            </a:r>
            <a:r>
              <a:rPr lang="en-US" dirty="0" smtClean="0"/>
              <a:t>—reduce challenges to the essentials.  Leaders simplify things.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For more information and other leadership development opportunities and products, </a:t>
            </a:r>
            <a:br>
              <a:rPr lang="en-US" dirty="0" smtClean="0"/>
            </a:br>
            <a:r>
              <a:rPr lang="en-US" dirty="0" smtClean="0"/>
              <a:t>please contact:</a:t>
            </a:r>
          </a:p>
          <a:p>
            <a:pPr lvl="2"/>
            <a:r>
              <a:rPr lang="en-US" dirty="0" smtClean="0"/>
              <a:t>Coaching 4 Ministers</a:t>
            </a:r>
          </a:p>
          <a:p>
            <a:pPr lvl="2"/>
            <a:r>
              <a:rPr lang="en-US" dirty="0" smtClean="0"/>
              <a:t>PO Box 6086</a:t>
            </a:r>
          </a:p>
          <a:p>
            <a:pPr lvl="2"/>
            <a:r>
              <a:rPr lang="en-US" dirty="0" smtClean="0"/>
              <a:t>Elgin IL  60121</a:t>
            </a:r>
          </a:p>
          <a:p>
            <a:pPr lvl="2"/>
            <a:r>
              <a:rPr lang="en-US" dirty="0" smtClean="0"/>
              <a:t>www.coaching4minsiters.com </a:t>
            </a:r>
          </a:p>
          <a:p>
            <a:pPr lvl="2"/>
            <a:r>
              <a:rPr lang="en-US" dirty="0" smtClean="0"/>
              <a:t> 847-417-8234	</a:t>
            </a:r>
          </a:p>
          <a:p>
            <a:r>
              <a:rPr lang="en-US" dirty="0" smtClean="0"/>
              <a:t>David P. Robinson, Founder/President</a:t>
            </a:r>
          </a:p>
          <a:p>
            <a:endParaRPr lang="en-US" dirty="0"/>
          </a:p>
        </p:txBody>
      </p:sp>
      <p:sp>
        <p:nvSpPr>
          <p:cNvPr id="5" name="Rectangle 16"/>
          <p:cNvSpPr>
            <a:spLocks noChangeArrowheads="1"/>
          </p:cNvSpPr>
          <p:nvPr/>
        </p:nvSpPr>
        <p:spPr bwMode="auto">
          <a:xfrm>
            <a:off x="304800" y="381000"/>
            <a:ext cx="5029200" cy="519113"/>
          </a:xfrm>
          <a:prstGeom prst="rect">
            <a:avLst/>
          </a:prstGeom>
          <a:noFill/>
          <a:ln w="9525">
            <a:noFill/>
            <a:miter lim="800000"/>
            <a:headEnd/>
            <a:tailEnd/>
          </a:ln>
        </p:spPr>
        <p:txBody>
          <a:bodyPr wrap="square" anchor="ctr">
            <a:spAutoFit/>
          </a:bodyPr>
          <a:lstStyle/>
          <a:p>
            <a:pPr algn="ctr"/>
            <a:r>
              <a:rPr lang="en-US" altLang="ja-JP" sz="2800" i="1" dirty="0">
                <a:latin typeface="Times New Roman" pitchFamily="18" charset="0"/>
                <a:ea typeface="MS Mincho" pitchFamily="49" charset="-128"/>
              </a:rPr>
              <a:t> </a:t>
            </a:r>
            <a:r>
              <a:rPr lang="en-US" altLang="ja-JP" sz="2800" b="1" i="1" dirty="0">
                <a:solidFill>
                  <a:srgbClr val="002060"/>
                </a:solidFill>
                <a:latin typeface="Arial Narrow" pitchFamily="34" charset="0"/>
                <a:ea typeface="MS Mincho" pitchFamily="49" charset="-128"/>
                <a:cs typeface="Times New Roman" pitchFamily="18" charset="0"/>
              </a:rPr>
              <a:t>“Your Mission </a:t>
            </a:r>
            <a:r>
              <a:rPr lang="en-US" altLang="ja-JP" sz="2800" b="1" i="1" dirty="0" smtClean="0">
                <a:solidFill>
                  <a:srgbClr val="002060"/>
                </a:solidFill>
                <a:latin typeface="Arial Narrow" pitchFamily="34" charset="0"/>
                <a:ea typeface="MS Mincho" pitchFamily="49" charset="-128"/>
                <a:cs typeface="Times New Roman" pitchFamily="18" charset="0"/>
              </a:rPr>
              <a:t>Is Our Motivation”</a:t>
            </a:r>
            <a:endParaRPr lang="en-US" altLang="ja-JP" sz="2800" dirty="0">
              <a:solidFill>
                <a:srgbClr val="002060"/>
              </a:solidFill>
              <a:latin typeface="Arial" pitchFamily="34" charset="0"/>
              <a:ea typeface="MS PGothic" pitchFamily="34" charset="-128"/>
            </a:endParaRPr>
          </a:p>
        </p:txBody>
      </p:sp>
      <p:pic>
        <p:nvPicPr>
          <p:cNvPr id="6" name="Picture 17" descr="C4M Logo 12-07"/>
          <p:cNvPicPr>
            <a:picLocks noChangeAspect="1" noChangeArrowheads="1"/>
          </p:cNvPicPr>
          <p:nvPr/>
        </p:nvPicPr>
        <p:blipFill>
          <a:blip r:embed="rId2" cstate="print"/>
          <a:srcRect/>
          <a:stretch>
            <a:fillRect/>
          </a:stretch>
        </p:blipFill>
        <p:spPr bwMode="auto">
          <a:xfrm>
            <a:off x="7543800" y="1066800"/>
            <a:ext cx="903288" cy="990600"/>
          </a:xfrm>
          <a:prstGeom prst="rect">
            <a:avLst/>
          </a:prstGeom>
          <a:noFill/>
          <a:ln w="9525">
            <a:noFill/>
            <a:miter lim="800000"/>
            <a:headEnd/>
            <a:tailEnd/>
          </a:ln>
        </p:spPr>
      </p:pic>
      <p:sp>
        <p:nvSpPr>
          <p:cNvPr id="7" name="Title 6"/>
          <p:cNvSpPr>
            <a:spLocks noGrp="1"/>
          </p:cNvSpPr>
          <p:nvPr>
            <p:ph type="title"/>
          </p:nvPr>
        </p:nvSpPr>
        <p:spPr/>
        <p:txBody>
          <a:bodyPr/>
          <a:lstStyle/>
          <a:p>
            <a:r>
              <a:rPr lang="en-US" dirty="0" smtClean="0"/>
              <a:t>Coaching 4 Ministers</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1618</TotalTime>
  <Words>478</Words>
  <Application>Microsoft Office PowerPoint</Application>
  <PresentationFormat>On-screen Show (4:3)</PresentationFormat>
  <Paragraphs>55</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Urban</vt:lpstr>
      <vt:lpstr>COACHING 4 MINISTERS PRESENTS</vt:lpstr>
      <vt:lpstr>Basic Leadership Principles</vt:lpstr>
      <vt:lpstr>Basic Leadership Principles</vt:lpstr>
      <vt:lpstr>Basic Leadership Principles</vt:lpstr>
      <vt:lpstr>Basic Leadership Principles</vt:lpstr>
      <vt:lpstr>Basic Leadership Principles</vt:lpstr>
      <vt:lpstr>Basic Leadership Principles</vt:lpstr>
      <vt:lpstr>Basic Leadership Principles</vt:lpstr>
      <vt:lpstr>Coaching 4 Ministers</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COACHING4MINISTERS PRESENTS</dc:title>
  <dc:creator>Randy Colver</dc:creator>
  <cp:lastModifiedBy>Randy Colver</cp:lastModifiedBy>
  <cp:revision>33</cp:revision>
  <dcterms:created xsi:type="dcterms:W3CDTF">2015-03-08T21:37:46Z</dcterms:created>
  <dcterms:modified xsi:type="dcterms:W3CDTF">2015-05-18T23:10:13Z</dcterms:modified>
</cp:coreProperties>
</file>