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7" r:id="rId2"/>
    <p:sldId id="296" r:id="rId3"/>
    <p:sldId id="295" r:id="rId4"/>
    <p:sldId id="301" r:id="rId5"/>
    <p:sldId id="302" r:id="rId6"/>
    <p:sldId id="314" r:id="rId7"/>
    <p:sldId id="303" r:id="rId8"/>
    <p:sldId id="304" r:id="rId9"/>
    <p:sldId id="319" r:id="rId10"/>
    <p:sldId id="305" r:id="rId11"/>
    <p:sldId id="315" r:id="rId12"/>
    <p:sldId id="306" r:id="rId13"/>
    <p:sldId id="307" r:id="rId14"/>
    <p:sldId id="308" r:id="rId15"/>
    <p:sldId id="309" r:id="rId16"/>
    <p:sldId id="310" r:id="rId17"/>
    <p:sldId id="317" r:id="rId18"/>
    <p:sldId id="318" r:id="rId19"/>
    <p:sldId id="312" r:id="rId20"/>
    <p:sldId id="316" r:id="rId21"/>
    <p:sldId id="313" r:id="rId22"/>
    <p:sldId id="300"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170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60" autoAdjust="0"/>
    <p:restoredTop sz="94660"/>
  </p:normalViewPr>
  <p:slideViewPr>
    <p:cSldViewPr>
      <p:cViewPr varScale="1">
        <p:scale>
          <a:sx n="62" d="100"/>
          <a:sy n="62" d="100"/>
        </p:scale>
        <p:origin x="-70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82F82CC-5E5E-46CD-B330-9EC7C589A227}" type="datetimeFigureOut">
              <a:rPr lang="en-US" smtClean="0"/>
              <a:pPr/>
              <a:t>11/5/2012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29110AAE-D331-485B-8A7F-7D8439228A0A}"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2F82CC-5E5E-46CD-B330-9EC7C589A227}" type="datetimeFigureOut">
              <a:rPr lang="en-US" smtClean="0"/>
              <a:pPr/>
              <a:t>11/5/2012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2F82CC-5E5E-46CD-B330-9EC7C589A227}" type="datetimeFigureOut">
              <a:rPr lang="en-US" smtClean="0"/>
              <a:pPr/>
              <a:t>11/5/2012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2F82CC-5E5E-46CD-B330-9EC7C589A227}" type="datetimeFigureOut">
              <a:rPr lang="en-US" smtClean="0"/>
              <a:pPr/>
              <a:t>11/5/2012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82F82CC-5E5E-46CD-B330-9EC7C589A227}" type="datetimeFigureOut">
              <a:rPr lang="en-US" smtClean="0"/>
              <a:pPr/>
              <a:t>11/5/2012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29110AAE-D331-485B-8A7F-7D8439228A0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2F82CC-5E5E-46CD-B330-9EC7C589A227}" type="datetimeFigureOut">
              <a:rPr lang="en-US" smtClean="0"/>
              <a:pPr/>
              <a:t>11/5/2012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82F82CC-5E5E-46CD-B330-9EC7C589A227}" type="datetimeFigureOut">
              <a:rPr lang="en-US" smtClean="0"/>
              <a:pPr/>
              <a:t>11/5/2012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82F82CC-5E5E-46CD-B330-9EC7C589A227}" type="datetimeFigureOut">
              <a:rPr lang="en-US" smtClean="0"/>
              <a:pPr/>
              <a:t>11/5/2012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2F82CC-5E5E-46CD-B330-9EC7C589A227}" type="datetimeFigureOut">
              <a:rPr lang="en-US" smtClean="0"/>
              <a:pPr/>
              <a:t>11/5/2012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82F82CC-5E5E-46CD-B330-9EC7C589A227}" type="datetimeFigureOut">
              <a:rPr lang="en-US" smtClean="0"/>
              <a:pPr/>
              <a:t>11/5/2012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82F82CC-5E5E-46CD-B330-9EC7C589A227}" type="datetimeFigureOut">
              <a:rPr lang="en-US" smtClean="0"/>
              <a:pPr/>
              <a:t>11/5/2012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110AAE-D331-485B-8A7F-7D8439228A0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82F82CC-5E5E-46CD-B330-9EC7C589A227}" type="datetimeFigureOut">
              <a:rPr lang="en-US" smtClean="0"/>
              <a:pPr/>
              <a:t>11/5/2012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9110AAE-D331-485B-8A7F-7D8439228A0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cap="small" dirty="0" smtClean="0"/>
              <a:t>Revival Principles</a:t>
            </a:r>
            <a:endParaRPr lang="en-US" cap="small" dirty="0"/>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The Necessity of Prayer</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Irish revival of 1856 began when a small group banded together for prayer.  This spread to England and Wales.  In Wales, miners prayed in pits and “whole families prayed as units”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13).</a:t>
            </a:r>
          </a:p>
          <a:p>
            <a:r>
              <a:rPr lang="en-US" dirty="0" smtClean="0">
                <a:effectLst>
                  <a:outerShdw blurRad="38100" dist="38100" dir="2700000" algn="tl">
                    <a:srgbClr val="000000">
                      <a:alpha val="43137"/>
                    </a:srgbClr>
                  </a:outerShdw>
                </a:effectLst>
              </a:rPr>
              <a:t>The layman’s revival of 1857 in the U.S. began with businessmen who met for noonday prayer.  It was estimated that by 1858 over 10,000 were praying daily.</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“Horace Greeley, the famous editor, sent a reporter with horse and buggy racing around the prayer meetings to see how many men were praying: in one hour, he could get to only twelve meetings, but he counted 6,100 men attending.” (James </a:t>
            </a:r>
            <a:r>
              <a:rPr lang="en-US" dirty="0" err="1" smtClean="0">
                <a:effectLst>
                  <a:outerShdw blurRad="38100" dist="38100" dir="2700000" algn="tl">
                    <a:srgbClr val="000000">
                      <a:alpha val="43137"/>
                    </a:srgbClr>
                  </a:outerShdw>
                </a:effectLst>
              </a:rPr>
              <a:t>Goll</a:t>
            </a:r>
            <a:r>
              <a:rPr lang="en-US" dirty="0" smtClean="0">
                <a:effectLst>
                  <a:outerShdw blurRad="38100" dist="38100" dir="2700000" algn="tl">
                    <a:srgbClr val="000000">
                      <a:alpha val="43137"/>
                    </a:srgbClr>
                  </a:outerShdw>
                </a:effectLst>
              </a:rPr>
              <a:t>, </a:t>
            </a:r>
            <a:r>
              <a:rPr lang="en-US" i="1" dirty="0" smtClean="0">
                <a:effectLst>
                  <a:outerShdw blurRad="38100" dist="38100" dir="2700000" algn="tl">
                    <a:srgbClr val="000000">
                      <a:alpha val="43137"/>
                    </a:srgbClr>
                  </a:outerShdw>
                </a:effectLst>
              </a:rPr>
              <a:t>The Role of Prayer in Spiritual Awakening</a:t>
            </a:r>
            <a:r>
              <a:rPr lang="en-US" dirty="0" smtClean="0">
                <a:effectLst>
                  <a:outerShdw blurRad="38100" dist="38100" dir="2700000" algn="tl">
                    <a:srgbClr val="000000">
                      <a:alpha val="43137"/>
                    </a:srgbClr>
                  </a:outerShdw>
                </a:effectLst>
              </a:rPr>
              <a:t>)</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“Evan Roberts prayed for eleven years before the Welsh revival broke out” (Hansen 183) in 1904.  And he called the nation to pray.</a:t>
            </a:r>
          </a:p>
          <a:p>
            <a:r>
              <a:rPr lang="en-US" dirty="0" smtClean="0">
                <a:effectLst>
                  <a:outerShdw blurRad="38100" dist="38100" dir="2700000" algn="tl">
                    <a:srgbClr val="000000">
                      <a:alpha val="43137"/>
                    </a:srgbClr>
                  </a:outerShdw>
                </a:effectLst>
              </a:rPr>
              <a:t>The Welsh revival under Evan Roberts was also fanned into flame by “a group of earnest young people [who] had been stirred to pray for revival”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14).  </a:t>
            </a:r>
          </a:p>
          <a:p>
            <a:r>
              <a:rPr lang="en-US" dirty="0" smtClean="0">
                <a:effectLst>
                  <a:outerShdw blurRad="38100" dist="38100" dir="2700000" algn="tl">
                    <a:srgbClr val="000000">
                      <a:alpha val="43137"/>
                    </a:srgbClr>
                  </a:outerShdw>
                </a:effectLst>
              </a:rPr>
              <a:t>Roberts went on to spread revival the length and breadth of Wales.  From 1904 to 1905, </a:t>
            </a:r>
            <a:r>
              <a:rPr lang="en-US" dirty="0" smtClean="0">
                <a:effectLst>
                  <a:outerShdw blurRad="38100" dist="38100" dir="2700000" algn="tl">
                    <a:srgbClr val="000000">
                      <a:alpha val="43137"/>
                    </a:srgbClr>
                  </a:outerShdw>
                </a:effectLst>
              </a:rPr>
              <a:t>“over </a:t>
            </a:r>
            <a:r>
              <a:rPr lang="en-US" dirty="0" smtClean="0">
                <a:effectLst>
                  <a:outerShdw blurRad="38100" dist="38100" dir="2700000" algn="tl">
                    <a:srgbClr val="000000">
                      <a:alpha val="43137"/>
                    </a:srgbClr>
                  </a:outerShdw>
                </a:effectLst>
              </a:rPr>
              <a:t>100,000 were reported to have been converted in Wales”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14).</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8" name="Picture 6" descr="http://www.pentecostalpioneers.org/images/_40371035_evan203.jpg"/>
          <p:cNvPicPr>
            <a:picLocks noChangeAspect="1" noChangeArrowheads="1"/>
          </p:cNvPicPr>
          <p:nvPr/>
        </p:nvPicPr>
        <p:blipFill>
          <a:blip r:embed="rId2" cstate="print"/>
          <a:srcRect/>
          <a:stretch>
            <a:fillRect/>
          </a:stretch>
        </p:blipFill>
        <p:spPr bwMode="auto">
          <a:xfrm>
            <a:off x="3505200" y="380999"/>
            <a:ext cx="3429000" cy="5067487"/>
          </a:xfrm>
          <a:prstGeom prst="roundRect">
            <a:avLst>
              <a:gd name="adj" fmla="val 8594"/>
            </a:avLst>
          </a:prstGeom>
          <a:solidFill>
            <a:srgbClr val="FFFFFF">
              <a:shade val="85000"/>
            </a:srgbClr>
          </a:solidFill>
          <a:ln>
            <a:noFill/>
          </a:ln>
          <a:effectLst>
            <a:glow rad="63500">
              <a:schemeClr val="accent2">
                <a:satMod val="175000"/>
                <a:alpha val="40000"/>
              </a:schemeClr>
            </a:glow>
            <a:reflection blurRad="12700" stA="38000" endPos="28000" dist="5000" dir="5400000" sy="-100000" algn="bl" rotWithShape="0"/>
          </a:effectLst>
        </p:spPr>
      </p:pic>
      <p:sp>
        <p:nvSpPr>
          <p:cNvPr id="5" name="TextBox 4"/>
          <p:cNvSpPr txBox="1"/>
          <p:nvPr/>
        </p:nvSpPr>
        <p:spPr>
          <a:xfrm>
            <a:off x="762000" y="1472625"/>
            <a:ext cx="2511137" cy="584775"/>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Evan Roberts</a:t>
            </a:r>
            <a:endParaRPr lang="en-US" sz="3200" dirty="0">
              <a:effectLst>
                <a:outerShdw blurRad="38100" dist="38100" dir="2700000" algn="tl">
                  <a:srgbClr val="000000">
                    <a:alpha val="43137"/>
                  </a:srgbClr>
                </a:outerShdw>
              </a:effectLst>
            </a:endParaRPr>
          </a:p>
        </p:txBody>
      </p:sp>
      <p:pic>
        <p:nvPicPr>
          <p:cNvPr id="49154" name="Picture 2" descr="http://www.revival-library.org/images/pensketches/evanrobertsface.jpg"/>
          <p:cNvPicPr>
            <a:picLocks noChangeAspect="1" noChangeArrowheads="1"/>
          </p:cNvPicPr>
          <p:nvPr/>
        </p:nvPicPr>
        <p:blipFill>
          <a:blip r:embed="rId3" cstate="print"/>
          <a:srcRect/>
          <a:stretch>
            <a:fillRect/>
          </a:stretch>
        </p:blipFill>
        <p:spPr bwMode="auto">
          <a:xfrm>
            <a:off x="1104900" y="2790824"/>
            <a:ext cx="2857500" cy="30003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00600"/>
          </a:xfrm>
        </p:spPr>
        <p:txBody>
          <a:bodyPr>
            <a:normAutofit/>
          </a:bodyPr>
          <a:lstStyle/>
          <a:p>
            <a:r>
              <a:rPr lang="en-US" dirty="0" smtClean="0">
                <a:effectLst>
                  <a:outerShdw blurRad="38100" dist="38100" dir="2700000" algn="tl">
                    <a:srgbClr val="000000">
                      <a:alpha val="43137"/>
                    </a:srgbClr>
                  </a:outerShdw>
                </a:effectLst>
              </a:rPr>
              <a:t>Prayer by William Seymour, Frank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and many others sparked the Azusa Street “Pentecostal” revival.</a:t>
            </a:r>
          </a:p>
          <a:p>
            <a:r>
              <a:rPr lang="en-US" dirty="0" smtClean="0">
                <a:effectLst>
                  <a:outerShdw blurRad="38100" dist="38100" dir="2700000" algn="tl">
                    <a:srgbClr val="000000">
                      <a:alpha val="43137"/>
                    </a:srgbClr>
                  </a:outerShdw>
                </a:effectLst>
              </a:rPr>
              <a:t>Bishop Mack E. Jonas, an eyewitness of the Azusa revival and the first African American saved during the meetings, said this about Seymour:</a:t>
            </a:r>
          </a:p>
          <a:p>
            <a:pPr lvl="1"/>
            <a:r>
              <a:rPr lang="en-US" dirty="0" smtClean="0">
                <a:effectLst>
                  <a:outerShdw blurRad="38100" dist="38100" dir="2700000" algn="tl">
                    <a:srgbClr val="000000">
                      <a:alpha val="43137"/>
                    </a:srgbClr>
                  </a:outerShdw>
                </a:effectLst>
              </a:rPr>
              <a:t>“He kept very much to himself and was very prayerful, a very quiet man” (Lovett, 132).</a:t>
            </a:r>
          </a:p>
          <a:p>
            <a:pPr lvl="1"/>
            <a:endParaRPr lang="en-US" dirty="0" smtClean="0"/>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At the request of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who corresponded with Evan Roberts, Roberts prayed for revival </a:t>
            </a:r>
            <a:r>
              <a:rPr lang="en-US" dirty="0" smtClean="0">
                <a:effectLst>
                  <a:outerShdw blurRad="38100" dist="38100" dir="2700000" algn="tl">
                    <a:srgbClr val="000000">
                      <a:alpha val="43137"/>
                    </a:srgbClr>
                  </a:outerShdw>
                </a:effectLst>
              </a:rPr>
              <a:t>to come to </a:t>
            </a:r>
            <a:r>
              <a:rPr lang="en-US" dirty="0" smtClean="0">
                <a:effectLst>
                  <a:outerShdw blurRad="38100" dist="38100" dir="2700000" algn="tl">
                    <a:srgbClr val="000000">
                      <a:alpha val="43137"/>
                    </a:srgbClr>
                  </a:outerShdw>
                </a:effectLst>
              </a:rPr>
              <a:t>Los Angeles.</a:t>
            </a:r>
          </a:p>
          <a:p>
            <a:r>
              <a:rPr lang="en-US" dirty="0" smtClean="0">
                <a:effectLst>
                  <a:outerShdw blurRad="38100" dist="38100" dir="2700000" algn="tl">
                    <a:srgbClr val="000000">
                      <a:alpha val="43137"/>
                    </a:srgbClr>
                  </a:outerShdw>
                </a:effectLst>
              </a:rPr>
              <a:t>One key note of the Pentecostal/Charismatic movement was that it often spread through prayer meetings (e.g. FGBMFI, Women’s Aglow, etc.)</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pentecostalarchives.org/images/slideshow/p0601.jpg"/>
          <p:cNvPicPr>
            <a:picLocks noChangeAspect="1" noChangeArrowheads="1"/>
          </p:cNvPicPr>
          <p:nvPr/>
        </p:nvPicPr>
        <p:blipFill>
          <a:blip r:embed="rId2" cstate="print"/>
          <a:srcRect/>
          <a:stretch>
            <a:fillRect/>
          </a:stretch>
        </p:blipFill>
        <p:spPr bwMode="auto">
          <a:xfrm>
            <a:off x="1371600" y="1524000"/>
            <a:ext cx="7191375" cy="3476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http://isae.wheaton.edu/wp-content/uploads/2009/03/william-seymour_1-240x300.jpg"/>
          <p:cNvPicPr>
            <a:picLocks noChangeAspect="1" noChangeArrowheads="1"/>
          </p:cNvPicPr>
          <p:nvPr/>
        </p:nvPicPr>
        <p:blipFill>
          <a:blip r:embed="rId3" cstate="print"/>
          <a:srcRect/>
          <a:stretch>
            <a:fillRect/>
          </a:stretch>
        </p:blipFill>
        <p:spPr bwMode="auto">
          <a:xfrm>
            <a:off x="685800" y="533400"/>
            <a:ext cx="2286000" cy="2857500"/>
          </a:xfrm>
          <a:prstGeom prst="rect">
            <a:avLst/>
          </a:prstGeom>
          <a:ln w="19050">
            <a:solidFill>
              <a:schemeClr val="tx1"/>
            </a:solidFill>
          </a:ln>
          <a:effectLst>
            <a:outerShdw blurRad="292100" dist="139700" dir="2700000" algn="tl" rotWithShape="0">
              <a:srgbClr val="333333">
                <a:alpha val="65000"/>
              </a:srgbClr>
            </a:outerShdw>
          </a:effectLst>
        </p:spPr>
      </p:pic>
      <p:sp>
        <p:nvSpPr>
          <p:cNvPr id="4" name="TextBox 3"/>
          <p:cNvSpPr txBox="1"/>
          <p:nvPr/>
        </p:nvSpPr>
        <p:spPr>
          <a:xfrm>
            <a:off x="1013114" y="5257800"/>
            <a:ext cx="7454926" cy="523220"/>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William Seymour and the Azusa Street Mission</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Jonathan </a:t>
            </a:r>
            <a:r>
              <a:rPr lang="en-US" dirty="0" err="1" smtClean="0">
                <a:effectLst>
                  <a:outerShdw blurRad="38100" dist="38100" dir="2700000" algn="tl">
                    <a:srgbClr val="000000">
                      <a:alpha val="43137"/>
                    </a:srgbClr>
                  </a:outerShdw>
                </a:effectLst>
              </a:rPr>
              <a:t>Goforth</a:t>
            </a:r>
            <a:r>
              <a:rPr lang="en-US" dirty="0" smtClean="0">
                <a:effectLst>
                  <a:outerShdw blurRad="38100" dist="38100" dir="2700000" algn="tl">
                    <a:srgbClr val="000000">
                      <a:alpha val="43137"/>
                    </a:srgbClr>
                  </a:outerShdw>
                </a:effectLst>
              </a:rPr>
              <a:t> and the Korean Church prayed for revival that added some 80,000 members to the churches.</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pic>
        <p:nvPicPr>
          <p:cNvPr id="33796" name="Picture 4" descr="http://www.artisans-lane.com/MeyersKonversations/Vol4/maps/0527218k6-ChinaJapan.jpg"/>
          <p:cNvPicPr>
            <a:picLocks noChangeAspect="1" noChangeArrowheads="1"/>
          </p:cNvPicPr>
          <p:nvPr/>
        </p:nvPicPr>
        <p:blipFill>
          <a:blip r:embed="rId2" cstate="print"/>
          <a:srcRect/>
          <a:stretch>
            <a:fillRect/>
          </a:stretch>
        </p:blipFill>
        <p:spPr bwMode="auto">
          <a:xfrm>
            <a:off x="2819400" y="2942316"/>
            <a:ext cx="4695825" cy="3610357"/>
          </a:xfrm>
          <a:prstGeom prst="rect">
            <a:avLst/>
          </a:prstGeom>
          <a:noFill/>
        </p:spPr>
      </p:pic>
      <p:pic>
        <p:nvPicPr>
          <p:cNvPr id="33794" name="Picture 2" descr="http://towel.mysitehosted.com/~awakeand/images/stories/johngo.jpg"/>
          <p:cNvPicPr>
            <a:picLocks noChangeAspect="1" noChangeArrowheads="1"/>
          </p:cNvPicPr>
          <p:nvPr/>
        </p:nvPicPr>
        <p:blipFill>
          <a:blip r:embed="rId3" cstate="print"/>
          <a:srcRect/>
          <a:stretch>
            <a:fillRect/>
          </a:stretch>
        </p:blipFill>
        <p:spPr bwMode="auto">
          <a:xfrm>
            <a:off x="1371600" y="3200400"/>
            <a:ext cx="1948492"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India, </a:t>
            </a:r>
            <a:r>
              <a:rPr lang="en-US" dirty="0" err="1" smtClean="0">
                <a:effectLst>
                  <a:outerShdw blurRad="38100" dist="38100" dir="2700000" algn="tl">
                    <a:srgbClr val="000000">
                      <a:alpha val="43137"/>
                    </a:srgbClr>
                  </a:outerShdw>
                </a:effectLst>
              </a:rPr>
              <a:t>Pandita</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Ramabai</a:t>
            </a:r>
            <a:r>
              <a:rPr lang="en-US" dirty="0" smtClean="0">
                <a:effectLst>
                  <a:outerShdw blurRad="38100" dist="38100" dir="2700000" algn="tl">
                    <a:srgbClr val="000000">
                      <a:alpha val="43137"/>
                    </a:srgbClr>
                  </a:outerShdw>
                </a:effectLst>
              </a:rPr>
              <a:t> and her </a:t>
            </a:r>
            <a:r>
              <a:rPr lang="en-US" dirty="0" err="1" smtClean="0">
                <a:effectLst>
                  <a:outerShdw blurRad="38100" dist="38100" dir="2700000" algn="tl">
                    <a:srgbClr val="000000">
                      <a:alpha val="43137"/>
                    </a:srgbClr>
                  </a:outerShdw>
                </a:effectLst>
              </a:rPr>
              <a:t>Mukti</a:t>
            </a:r>
            <a:r>
              <a:rPr lang="en-US" dirty="0" smtClean="0">
                <a:effectLst>
                  <a:outerShdw blurRad="38100" dist="38100" dir="2700000" algn="tl">
                    <a:srgbClr val="000000">
                      <a:alpha val="43137"/>
                    </a:srgbClr>
                  </a:outerShdw>
                </a:effectLst>
              </a:rPr>
              <a:t> Mission girls prayed twice each day for revival.   Soon 1,200 were saved.</a:t>
            </a:r>
          </a:p>
          <a:p>
            <a:pPr lvl="1"/>
            <a:r>
              <a:rPr lang="en-US" dirty="0" smtClean="0">
                <a:effectLst>
                  <a:outerShdw blurRad="38100" dist="38100" dir="2700000" algn="tl">
                    <a:srgbClr val="000000">
                      <a:alpha val="43137"/>
                    </a:srgbClr>
                  </a:outerShdw>
                </a:effectLst>
              </a:rPr>
              <a:t>“One of the thirty volunteers was so set aflame spiritually that the other girls saw a vision of fire engulfing and surrounding her.  One of the other girls ran across the room to grab a pail of water to throw on her, only to discover that the fire, though visible, was not literal.  It was the fire to the Spirit as seen in the Old Testament times and at Pentecost”  (</a:t>
            </a:r>
            <a:r>
              <a:rPr lang="en-US" dirty="0" err="1" smtClean="0">
                <a:effectLst>
                  <a:outerShdw blurRad="38100" dist="38100" dir="2700000" algn="tl">
                    <a:srgbClr val="000000">
                      <a:alpha val="43137"/>
                    </a:srgbClr>
                  </a:outerShdw>
                </a:effectLst>
              </a:rPr>
              <a:t>Duewel</a:t>
            </a:r>
            <a:r>
              <a:rPr lang="en-US" dirty="0" smtClean="0">
                <a:effectLst>
                  <a:outerShdw blurRad="38100" dist="38100" dir="2700000" algn="tl">
                    <a:srgbClr val="000000">
                      <a:alpha val="43137"/>
                    </a:srgbClr>
                  </a:outerShdw>
                </a:effectLst>
              </a:rPr>
              <a:t> 217).</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pic>
        <p:nvPicPr>
          <p:cNvPr id="5126" name="Picture 6" descr="http://www.revival-library.org/images/imagesbooks/muktigirls.jpg"/>
          <p:cNvPicPr>
            <a:picLocks noChangeAspect="1" noChangeArrowheads="1"/>
          </p:cNvPicPr>
          <p:nvPr/>
        </p:nvPicPr>
        <p:blipFill>
          <a:blip r:embed="rId2" cstate="print"/>
          <a:srcRect l="5248" b="11208"/>
          <a:stretch>
            <a:fillRect/>
          </a:stretch>
        </p:blipFill>
        <p:spPr bwMode="auto">
          <a:xfrm>
            <a:off x="1828800" y="2590800"/>
            <a:ext cx="4953000" cy="3733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2" name="Picture 2" descr="http://www.christianitytoday.com/ch/features/img/33351.jpg"/>
          <p:cNvPicPr>
            <a:picLocks noChangeAspect="1" noChangeArrowheads="1"/>
          </p:cNvPicPr>
          <p:nvPr/>
        </p:nvPicPr>
        <p:blipFill>
          <a:blip r:embed="rId3" cstate="print"/>
          <a:srcRect r="9677" b="6402"/>
          <a:stretch>
            <a:fillRect/>
          </a:stretch>
        </p:blipFill>
        <p:spPr bwMode="auto">
          <a:xfrm>
            <a:off x="6477000" y="1981200"/>
            <a:ext cx="2133600" cy="3505200"/>
          </a:xfrm>
          <a:prstGeom prst="rect">
            <a:avLst/>
          </a:prstGeom>
          <a:ln w="12700">
            <a:solidFill>
              <a:schemeClr val="tx1"/>
            </a:solidFill>
          </a:ln>
          <a:effectLst>
            <a:outerShdw blurRad="50800" dist="38100" dir="2700000" sx="103000" sy="103000" algn="tl" rotWithShape="0">
              <a:prstClr val="black">
                <a:alpha val="40000"/>
              </a:prstClr>
            </a:outerShdw>
          </a:effectLst>
        </p:spPr>
      </p:pic>
      <p:pic>
        <p:nvPicPr>
          <p:cNvPr id="5124" name="Picture 4" descr="http://www.goodshepherd.hampshire.org.uk/images/Mukti-MissionSignLM.jpg"/>
          <p:cNvPicPr>
            <a:picLocks noChangeAspect="1" noChangeArrowheads="1"/>
          </p:cNvPicPr>
          <p:nvPr/>
        </p:nvPicPr>
        <p:blipFill>
          <a:blip r:embed="rId4" cstate="print"/>
          <a:srcRect l="24212" t="12741" r="22832" b="37481"/>
          <a:stretch>
            <a:fillRect/>
          </a:stretch>
        </p:blipFill>
        <p:spPr bwMode="auto">
          <a:xfrm>
            <a:off x="558800" y="1524000"/>
            <a:ext cx="2794000" cy="16764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small" dirty="0" smtClean="0"/>
              <a:t>The Necessity of Prayer</a:t>
            </a:r>
            <a:endParaRPr lang="en-US" cap="small"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Prayer has played an invaluable role as a pre-requisite to revival and for sustaining revival.</a:t>
            </a:r>
          </a:p>
          <a:p>
            <a:r>
              <a:rPr lang="en-US" dirty="0" smtClean="0">
                <a:effectLst>
                  <a:outerShdw blurRad="38100" dist="38100" dir="2700000" algn="tl">
                    <a:srgbClr val="000000">
                      <a:alpha val="43137"/>
                    </a:srgbClr>
                  </a:outerShdw>
                </a:effectLst>
              </a:rPr>
              <a:t>Not only does the Bible clearly show the importance of prayer (e.g. 2 Chron. 7:14), but also the history of revivals demonstrates this.</a:t>
            </a:r>
          </a:p>
          <a:p>
            <a:r>
              <a:rPr lang="en-US" dirty="0" smtClean="0">
                <a:effectLst>
                  <a:outerShdw blurRad="38100" dist="38100" dir="2700000" algn="tl">
                    <a:srgbClr val="000000">
                      <a:alpha val="43137"/>
                    </a:srgbClr>
                  </a:outerShdw>
                </a:effectLst>
              </a:rPr>
              <a:t>This presentation offers just a few examples of the role of prayer in several revivals in the history of the Church.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Recently, the Brownsville church in Pensacola, Florida, prayed for two-and-a-half years every Sunday night for revival before it finally came on Father’s Day, 1995.</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jimmydickens.org/Pictures/9_sw_brownsville7.jpg"/>
          <p:cNvPicPr>
            <a:picLocks noChangeAspect="1" noChangeArrowheads="1"/>
          </p:cNvPicPr>
          <p:nvPr/>
        </p:nvPicPr>
        <p:blipFill>
          <a:blip r:embed="rId2" cstate="print"/>
          <a:srcRect/>
          <a:stretch>
            <a:fillRect/>
          </a:stretch>
        </p:blipFill>
        <p:spPr bwMode="auto">
          <a:xfrm>
            <a:off x="762000" y="838200"/>
            <a:ext cx="6581775" cy="4229101"/>
          </a:xfrm>
          <a:prstGeom prst="rect">
            <a:avLst/>
          </a:prstGeom>
          <a:noFill/>
        </p:spPr>
      </p:pic>
      <p:sp>
        <p:nvSpPr>
          <p:cNvPr id="3" name="TextBox 2"/>
          <p:cNvSpPr txBox="1"/>
          <p:nvPr/>
        </p:nvSpPr>
        <p:spPr>
          <a:xfrm>
            <a:off x="1297980" y="5257800"/>
            <a:ext cx="6885218" cy="954107"/>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John Kilpatrick, Steve Hill, Michael Brown, </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and the Brownsville Revival</a:t>
            </a:r>
            <a:endParaRPr lang="en-US" sz="2800" dirty="0">
              <a:effectLst>
                <a:outerShdw blurRad="38100" dist="38100" dir="2700000" algn="tl">
                  <a:srgbClr val="000000">
                    <a:alpha val="43137"/>
                  </a:srgbClr>
                </a:outerShdw>
              </a:effectLst>
            </a:endParaRPr>
          </a:p>
        </p:txBody>
      </p:sp>
      <p:pic>
        <p:nvPicPr>
          <p:cNvPr id="56322" name="Picture 2" descr="http://t0.gstatic.com/images?q=tbn:ANd9GcSrrIFXu5YMZ7d4kkOub0ODBUvkCBO5WRjvabqAr1rQFN0inyKepA"/>
          <p:cNvPicPr>
            <a:picLocks noChangeAspect="1" noChangeArrowheads="1"/>
          </p:cNvPicPr>
          <p:nvPr/>
        </p:nvPicPr>
        <p:blipFill>
          <a:blip r:embed="rId3" cstate="print"/>
          <a:srcRect/>
          <a:stretch>
            <a:fillRect/>
          </a:stretch>
        </p:blipFill>
        <p:spPr bwMode="auto">
          <a:xfrm>
            <a:off x="6400800" y="609600"/>
            <a:ext cx="1800225" cy="2286001"/>
          </a:xfrm>
          <a:prstGeom prst="rect">
            <a:avLst/>
          </a:prstGeom>
          <a:ln>
            <a:noFill/>
          </a:ln>
          <a:effectLst>
            <a:outerShdw blurRad="292100" dist="139700" dir="2700000" algn="tl" rotWithShape="0">
              <a:srgbClr val="333333">
                <a:alpha val="65000"/>
              </a:srgbClr>
            </a:outerShdw>
          </a:effectLst>
        </p:spPr>
      </p:pic>
      <p:pic>
        <p:nvPicPr>
          <p:cNvPr id="56324" name="Picture 4" descr="http://profile.ak.fbcdn.net/hprofile-ak-snc4/41575_104951762891797_7929_n.jpg"/>
          <p:cNvPicPr>
            <a:picLocks noChangeAspect="1" noChangeArrowheads="1"/>
          </p:cNvPicPr>
          <p:nvPr/>
        </p:nvPicPr>
        <p:blipFill>
          <a:blip r:embed="rId4" cstate="print"/>
          <a:srcRect/>
          <a:stretch>
            <a:fillRect/>
          </a:stretch>
        </p:blipFill>
        <p:spPr bwMode="auto">
          <a:xfrm>
            <a:off x="6400800" y="3022599"/>
            <a:ext cx="1828800" cy="221894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small" dirty="0" smtClean="0"/>
              <a:t>The Necessity of Prayer</a:t>
            </a:r>
            <a:endParaRPr lang="en-US" cap="small"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“Most of the significant revivals in church history seem to have been bathed in considerable intercessory prayer.” (William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a:t>
            </a:r>
            <a:r>
              <a:rPr lang="en-US" i="1" dirty="0" smtClean="0">
                <a:effectLst>
                  <a:outerShdw blurRad="38100" dist="38100" dir="2700000" algn="tl">
                    <a:srgbClr val="000000">
                      <a:alpha val="43137"/>
                    </a:srgbClr>
                  </a:outerShdw>
                </a:effectLst>
              </a:rPr>
              <a:t>Lessons from Great Revivals</a:t>
            </a:r>
            <a:r>
              <a:rPr lang="en-US" dirty="0" smtClean="0">
                <a:effectLst>
                  <a:outerShdw blurRad="38100" dist="38100" dir="2700000" algn="tl">
                    <a:srgbClr val="000000">
                      <a:alpha val="43137"/>
                    </a:srgbClr>
                  </a:outerShdw>
                </a:effectLst>
              </a:rPr>
              <a:t>)</a:t>
            </a:r>
          </a:p>
          <a:p>
            <a:r>
              <a:rPr lang="en-US" dirty="0" smtClean="0">
                <a:effectLst>
                  <a:outerShdw blurRad="38100" dist="38100" dir="2700000" algn="tl">
                    <a:srgbClr val="000000">
                      <a:alpha val="43137"/>
                    </a:srgbClr>
                  </a:outerShdw>
                </a:effectLst>
              </a:rPr>
              <a:t>If we want revival, then we need a burden for prayer.</a:t>
            </a:r>
          </a:p>
          <a:p>
            <a:r>
              <a:rPr lang="en-US" dirty="0" smtClean="0">
                <a:effectLst>
                  <a:outerShdw blurRad="38100" dist="38100" dir="2700000" algn="tl">
                    <a:srgbClr val="000000">
                      <a:alpha val="43137"/>
                    </a:srgbClr>
                  </a:outerShdw>
                </a:effectLst>
              </a:rPr>
              <a:t>Is what you are living for worth Christ dying for?</a:t>
            </a:r>
          </a:p>
          <a:p>
            <a:endParaRPr lang="en-US"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small" dirty="0" smtClean="0"/>
              <a:t>The Necessity of Prayer</a:t>
            </a:r>
            <a:endParaRPr lang="en-US" cap="small"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Bible records that believers were “constant in prayer” before the outpouring took place on the day of Pentecost (Acts 1:12-14; 2:1-4).</a:t>
            </a:r>
          </a:p>
          <a:p>
            <a:r>
              <a:rPr lang="en-US" dirty="0" smtClean="0">
                <a:effectLst>
                  <a:outerShdw blurRad="38100" dist="38100" dir="2700000" algn="tl">
                    <a:srgbClr val="000000">
                      <a:alpha val="43137"/>
                    </a:srgbClr>
                  </a:outerShdw>
                </a:effectLst>
              </a:rPr>
              <a:t>This event sets the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precedent for prayer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as a pre-requisite to</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 out-pouring of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Spirit.</a:t>
            </a:r>
          </a:p>
        </p:txBody>
      </p:sp>
      <p:pic>
        <p:nvPicPr>
          <p:cNvPr id="4" name="Picture 7" descr="pentecost"/>
          <p:cNvPicPr>
            <a:picLocks noChangeAspect="1" noChangeArrowheads="1"/>
          </p:cNvPicPr>
          <p:nvPr/>
        </p:nvPicPr>
        <p:blipFill>
          <a:blip r:embed="rId2" cstate="print"/>
          <a:srcRect t="23703" b="3704"/>
          <a:stretch>
            <a:fillRect/>
          </a:stretch>
        </p:blipFill>
        <p:spPr bwMode="auto">
          <a:xfrm>
            <a:off x="4953000" y="3048000"/>
            <a:ext cx="3352800" cy="3401978"/>
          </a:xfrm>
          <a:prstGeom prst="rect">
            <a:avLst/>
          </a:prstGeom>
          <a:noFill/>
          <a:ln w="76200">
            <a:solidFill>
              <a:schemeClr val="bg2"/>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dirty="0" smtClean="0">
                <a:effectLst>
                  <a:outerShdw blurRad="38100" dist="38100" dir="2700000" algn="tl">
                    <a:srgbClr val="000000">
                      <a:alpha val="43137"/>
                    </a:srgbClr>
                  </a:outerShdw>
                </a:effectLst>
              </a:rPr>
              <a:t>In 1727, Count Nicolas von Zinzendorf assembled a small group together to pray on his estate of Herrnhut. That tiny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prayer meeting turned into a</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twenty-four hour vigil that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lasted over one-hundred years! </a:t>
            </a:r>
          </a:p>
          <a:p>
            <a:r>
              <a:rPr lang="en-US" dirty="0" smtClean="0">
                <a:effectLst>
                  <a:outerShdw blurRad="38100" dist="38100" dir="2700000" algn="tl">
                    <a:srgbClr val="000000">
                      <a:alpha val="43137"/>
                    </a:srgbClr>
                  </a:outerShdw>
                </a:effectLst>
              </a:rPr>
              <a:t>The result was the greatest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missions movement before the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nineteenth century—over 300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missionaries were sent around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globe.</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pic>
        <p:nvPicPr>
          <p:cNvPr id="16386" name="Picture 2" descr="http://www.calebwilde.com/wp-content/uploads/2011/03/zinzendorf1.jpg"/>
          <p:cNvPicPr>
            <a:picLocks noChangeAspect="1" noChangeArrowheads="1"/>
          </p:cNvPicPr>
          <p:nvPr/>
        </p:nvPicPr>
        <p:blipFill>
          <a:blip r:embed="rId2" cstate="print"/>
          <a:srcRect/>
          <a:stretch>
            <a:fillRect/>
          </a:stretch>
        </p:blipFill>
        <p:spPr bwMode="auto">
          <a:xfrm>
            <a:off x="6019800" y="2971800"/>
            <a:ext cx="2819400" cy="3517058"/>
          </a:xfrm>
          <a:prstGeom prst="rect">
            <a:avLst/>
          </a:prstGeom>
          <a:ln>
            <a:noFill/>
          </a:ln>
          <a:effectLst>
            <a:outerShdw blurRad="292100" dist="139700" dir="2700000" algn="tl" rotWithShape="0">
              <a:srgbClr val="333333">
                <a:alpha val="65000"/>
              </a:srgbClr>
            </a:outerShdw>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53388" y="990600"/>
            <a:ext cx="7352412" cy="3461013"/>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p:cNvSpPr txBox="1"/>
          <p:nvPr/>
        </p:nvSpPr>
        <p:spPr>
          <a:xfrm>
            <a:off x="1981200" y="4876800"/>
            <a:ext cx="5532861" cy="1077218"/>
          </a:xfrm>
          <a:prstGeom prst="rect">
            <a:avLst/>
          </a:prstGeom>
          <a:noFill/>
        </p:spPr>
        <p:txBody>
          <a:bodyPr wrap="none" rtlCol="0">
            <a:spAutoFit/>
          </a:bodyPr>
          <a:lstStyle/>
          <a:p>
            <a:pPr algn="ctr"/>
            <a:r>
              <a:rPr lang="en-US" sz="3200" dirty="0" smtClean="0">
                <a:effectLst>
                  <a:outerShdw blurRad="38100" dist="38100" dir="2700000" algn="tl">
                    <a:srgbClr val="000000">
                      <a:alpha val="43137"/>
                    </a:srgbClr>
                  </a:outerShdw>
                </a:effectLst>
              </a:rPr>
              <a:t>Herrnhut (“the Lord’s Watch”)</a:t>
            </a:r>
            <a:br>
              <a:rPr lang="en-US" sz="3200" dirty="0" smtClean="0">
                <a:effectLst>
                  <a:outerShdw blurRad="38100" dist="38100" dir="2700000" algn="tl">
                    <a:srgbClr val="000000">
                      <a:alpha val="43137"/>
                    </a:srgbClr>
                  </a:outerShdw>
                </a:effectLst>
              </a:rPr>
            </a:br>
            <a:r>
              <a:rPr lang="en-US" sz="3200" dirty="0" smtClean="0">
                <a:effectLst>
                  <a:outerShdw blurRad="38100" dist="38100" dir="2700000" algn="tl">
                    <a:srgbClr val="000000">
                      <a:alpha val="43137"/>
                    </a:srgbClr>
                  </a:outerShdw>
                </a:effectLst>
              </a:rPr>
              <a:t>in Saxony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4.bp.blogspot.com/_KpXOgJaNUgA/TOGI-ozHRUI/AAAAAAAADcs/Fc4lRqI1TnI/s1600/Moravians.jpg"/>
          <p:cNvPicPr>
            <a:picLocks noChangeAspect="1" noChangeArrowheads="1"/>
          </p:cNvPicPr>
          <p:nvPr/>
        </p:nvPicPr>
        <p:blipFill>
          <a:blip r:embed="rId2" cstate="print"/>
          <a:srcRect/>
          <a:stretch>
            <a:fillRect/>
          </a:stretch>
        </p:blipFill>
        <p:spPr bwMode="auto">
          <a:xfrm>
            <a:off x="641292" y="397180"/>
            <a:ext cx="7941078" cy="5013020"/>
          </a:xfrm>
          <a:prstGeom prst="rect">
            <a:avLst/>
          </a:prstGeom>
          <a:noFill/>
          <a:effectLst>
            <a:softEdge rad="317500"/>
          </a:effectLst>
        </p:spPr>
      </p:pic>
      <p:sp>
        <p:nvSpPr>
          <p:cNvPr id="5" name="TextBox 4"/>
          <p:cNvSpPr txBox="1"/>
          <p:nvPr/>
        </p:nvSpPr>
        <p:spPr>
          <a:xfrm>
            <a:off x="2371761" y="5446693"/>
            <a:ext cx="4794902" cy="954107"/>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Moravian </a:t>
            </a:r>
            <a:r>
              <a:rPr lang="en-US" sz="2800" dirty="0" smtClean="0">
                <a:effectLst>
                  <a:outerShdw blurRad="38100" dist="38100" dir="2700000" algn="tl">
                    <a:srgbClr val="000000">
                      <a:alpha val="43137"/>
                    </a:srgbClr>
                  </a:outerShdw>
                </a:effectLst>
              </a:rPr>
              <a:t>Missionary among</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Native Americans</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1800, Pastor James </a:t>
            </a:r>
            <a:r>
              <a:rPr lang="en-US" dirty="0" err="1" smtClean="0">
                <a:effectLst>
                  <a:outerShdw blurRad="38100" dist="38100" dir="2700000" algn="tl">
                    <a:srgbClr val="000000">
                      <a:alpha val="43137"/>
                    </a:srgbClr>
                  </a:outerShdw>
                </a:effectLst>
              </a:rPr>
              <a:t>McGready</a:t>
            </a:r>
            <a:r>
              <a:rPr lang="en-US" dirty="0" smtClean="0">
                <a:effectLst>
                  <a:outerShdw blurRad="38100" dist="38100" dir="2700000" algn="tl">
                    <a:srgbClr val="000000">
                      <a:alpha val="43137"/>
                    </a:srgbClr>
                  </a:outerShdw>
                </a:effectLst>
              </a:rPr>
              <a:t> committed his church to pray for revival.  As a result, revival broke out in the camp meetings in Kentucky.</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47800" y="533400"/>
            <a:ext cx="6185916" cy="4870800"/>
          </a:xfrm>
          <a:prstGeom prst="rect">
            <a:avLst/>
          </a:prstGeom>
          <a:ln w="57150">
            <a:solidFill>
              <a:schemeClr val="tx1"/>
            </a:solidFill>
          </a:ln>
          <a:effectLst>
            <a:outerShdw blurRad="292100" dist="139700" dir="2700000" sx="102000" sy="102000" algn="tl" rotWithShape="0">
              <a:srgbClr val="333333">
                <a:alpha val="65000"/>
              </a:srgbClr>
            </a:outerShdw>
          </a:effectLst>
        </p:spPr>
      </p:pic>
      <p:sp>
        <p:nvSpPr>
          <p:cNvPr id="3" name="TextBox 2"/>
          <p:cNvSpPr txBox="1"/>
          <p:nvPr/>
        </p:nvSpPr>
        <p:spPr>
          <a:xfrm>
            <a:off x="2054452" y="5562600"/>
            <a:ext cx="5032148" cy="584775"/>
          </a:xfrm>
          <a:prstGeom prst="rect">
            <a:avLst/>
          </a:prstGeom>
          <a:noFill/>
        </p:spPr>
        <p:txBody>
          <a:bodyPr wrap="none" rtlCol="0">
            <a:spAutoFit/>
          </a:bodyPr>
          <a:lstStyle/>
          <a:p>
            <a:pPr algn="ctr"/>
            <a:r>
              <a:rPr lang="en-US" sz="3200" dirty="0" smtClean="0">
                <a:effectLst>
                  <a:outerShdw blurRad="38100" dist="38100" dir="2700000" algn="tl">
                    <a:srgbClr val="000000">
                      <a:alpha val="43137"/>
                    </a:srgbClr>
                  </a:outerShdw>
                </a:effectLst>
              </a:rPr>
              <a:t>Camp Meeting in Kentucky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Prayer was also an important ingredient in the success of Charles Finney.  An extensive, organized network of women prayed for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his revival meetings.</a:t>
            </a:r>
          </a:p>
        </p:txBody>
      </p:sp>
      <p:sp>
        <p:nvSpPr>
          <p:cNvPr id="2" name="Title 1"/>
          <p:cNvSpPr>
            <a:spLocks noGrp="1"/>
          </p:cNvSpPr>
          <p:nvPr>
            <p:ph type="title"/>
          </p:nvPr>
        </p:nvSpPr>
        <p:spPr/>
        <p:txBody>
          <a:bodyPr/>
          <a:lstStyle/>
          <a:p>
            <a:r>
              <a:rPr lang="en-US" cap="small" dirty="0" smtClean="0"/>
              <a:t>The Necessity of Prayer</a:t>
            </a:r>
            <a:endParaRPr lang="en-US" b="1" cap="small" dirty="0">
              <a:solidFill>
                <a:srgbClr val="FFC000"/>
              </a:solidFill>
            </a:endParaRPr>
          </a:p>
        </p:txBody>
      </p:sp>
      <p:pic>
        <p:nvPicPr>
          <p:cNvPr id="14342" name="Picture 6" descr="http://www.predicas.co/charles-finney/charles-finney.jpg"/>
          <p:cNvPicPr>
            <a:picLocks noChangeAspect="1" noChangeArrowheads="1"/>
          </p:cNvPicPr>
          <p:nvPr/>
        </p:nvPicPr>
        <p:blipFill>
          <a:blip r:embed="rId2" cstate="print"/>
          <a:srcRect/>
          <a:stretch>
            <a:fillRect/>
          </a:stretch>
        </p:blipFill>
        <p:spPr bwMode="auto">
          <a:xfrm>
            <a:off x="2819400" y="3581400"/>
            <a:ext cx="3286125" cy="2628900"/>
          </a:xfrm>
          <a:prstGeom prst="rect">
            <a:avLst/>
          </a:prstGeom>
          <a:ln w="19050">
            <a:solidFill>
              <a:schemeClr val="bg2">
                <a:lumMod val="20000"/>
                <a:lumOff val="80000"/>
              </a:schemeClr>
            </a:solidFill>
          </a:ln>
          <a:effectLst>
            <a:outerShdw blurRad="50800" dist="38100" dir="2700000" sx="104000" sy="104000" algn="tl" rotWithShape="0">
              <a:prstClr val="black">
                <a:alpha val="40000"/>
              </a:prstClr>
            </a:outerShdw>
          </a:effectLst>
        </p:spPr>
      </p:pic>
      <p:sp>
        <p:nvSpPr>
          <p:cNvPr id="5" name="TextBox 4"/>
          <p:cNvSpPr txBox="1"/>
          <p:nvPr/>
        </p:nvSpPr>
        <p:spPr>
          <a:xfrm>
            <a:off x="6248400" y="4191000"/>
            <a:ext cx="1574470" cy="1077218"/>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Charles</a:t>
            </a:r>
            <a:br>
              <a:rPr lang="en-US" sz="3200" dirty="0" smtClean="0">
                <a:effectLst>
                  <a:outerShdw blurRad="38100" dist="38100" dir="2700000" algn="tl">
                    <a:srgbClr val="000000">
                      <a:alpha val="43137"/>
                    </a:srgbClr>
                  </a:outerShdw>
                </a:effectLst>
              </a:rPr>
            </a:br>
            <a:r>
              <a:rPr lang="en-US" sz="3200" dirty="0" smtClean="0">
                <a:effectLst>
                  <a:outerShdw blurRad="38100" dist="38100" dir="2700000" algn="tl">
                    <a:srgbClr val="000000">
                      <a:alpha val="43137"/>
                    </a:srgbClr>
                  </a:outerShdw>
                </a:effectLst>
              </a:rPr>
              <a:t>Finney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9460</TotalTime>
  <Words>811</Words>
  <Application>Microsoft Office PowerPoint</Application>
  <PresentationFormat>On-screen Show (4:3)</PresentationFormat>
  <Paragraphs>51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Apex</vt:lpstr>
      <vt:lpstr>Revival Principles</vt:lpstr>
      <vt:lpstr>The Necessity of Prayer</vt:lpstr>
      <vt:lpstr>The Necessity of Prayer</vt:lpstr>
      <vt:lpstr>The Necessity of Prayer</vt:lpstr>
      <vt:lpstr>Slide 5</vt:lpstr>
      <vt:lpstr>Slide 6</vt:lpstr>
      <vt:lpstr>The Necessity of Prayer</vt:lpstr>
      <vt:lpstr>Slide 8</vt:lpstr>
      <vt:lpstr>The Necessity of Prayer</vt:lpstr>
      <vt:lpstr>The Necessity of Prayer</vt:lpstr>
      <vt:lpstr>The Necessity of Prayer</vt:lpstr>
      <vt:lpstr>The Necessity of Prayer</vt:lpstr>
      <vt:lpstr>Slide 13</vt:lpstr>
      <vt:lpstr>The Necessity of Prayer</vt:lpstr>
      <vt:lpstr>The Necessity of Prayer</vt:lpstr>
      <vt:lpstr>Slide 16</vt:lpstr>
      <vt:lpstr>The Necessity of Prayer</vt:lpstr>
      <vt:lpstr>The Necessity of Prayer</vt:lpstr>
      <vt:lpstr>The Necessity of Prayer</vt:lpstr>
      <vt:lpstr>The Necessity of Prayer</vt:lpstr>
      <vt:lpstr>Slide 21</vt:lpstr>
      <vt:lpstr>The Necessity of Prayer</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Revival Principles</dc:title>
  <dc:creator>Randy Colver</dc:creator>
  <cp:lastModifiedBy>Randy Colver</cp:lastModifiedBy>
  <cp:revision>190</cp:revision>
  <dcterms:created xsi:type="dcterms:W3CDTF">2011-12-06T11:09:33Z</dcterms:created>
  <dcterms:modified xsi:type="dcterms:W3CDTF">2012-11-05T21:30:20Z</dcterms:modified>
</cp:coreProperties>
</file>