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2" r:id="rId4"/>
    <p:sldId id="269" r:id="rId5"/>
    <p:sldId id="273" r:id="rId6"/>
    <p:sldId id="266" r:id="rId7"/>
    <p:sldId id="275" r:id="rId8"/>
    <p:sldId id="264" r:id="rId9"/>
    <p:sldId id="274" r:id="rId10"/>
    <p:sldId id="277" r:id="rId11"/>
    <p:sldId id="278" r:id="rId12"/>
    <p:sldId id="263" r:id="rId13"/>
    <p:sldId id="271" r:id="rId14"/>
    <p:sldId id="270" r:id="rId15"/>
    <p:sldId id="279" r:id="rId16"/>
    <p:sldId id="265" r:id="rId17"/>
    <p:sldId id="262" r:id="rId18"/>
    <p:sldId id="258" r:id="rId19"/>
    <p:sldId id="26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24" autoAdjust="0"/>
    <p:restoredTop sz="94574" autoAdjust="0"/>
  </p:normalViewPr>
  <p:slideViewPr>
    <p:cSldViewPr>
      <p:cViewPr varScale="1">
        <p:scale>
          <a:sx n="63" d="100"/>
          <a:sy n="63" d="100"/>
        </p:scale>
        <p:origin x="-64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603A-4EF7-40F8-8219-2F302A87E676}" type="datetimeFigureOut">
              <a:rPr lang="en-US" smtClean="0"/>
              <a:pPr/>
              <a:t>7/14/2013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811342F-346B-45CC-9305-DA7A472538B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603A-4EF7-40F8-8219-2F302A87E676}" type="datetimeFigureOut">
              <a:rPr lang="en-US" smtClean="0"/>
              <a:pPr/>
              <a:t>7/14/2013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1342F-346B-45CC-9305-DA7A472538B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603A-4EF7-40F8-8219-2F302A87E676}" type="datetimeFigureOut">
              <a:rPr lang="en-US" smtClean="0"/>
              <a:pPr/>
              <a:t>7/14/2013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1342F-346B-45CC-9305-DA7A472538B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603A-4EF7-40F8-8219-2F302A87E676}" type="datetimeFigureOut">
              <a:rPr lang="en-US" smtClean="0"/>
              <a:pPr/>
              <a:t>7/14/2013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811342F-346B-45CC-9305-DA7A472538B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603A-4EF7-40F8-8219-2F302A87E676}" type="datetimeFigureOut">
              <a:rPr lang="en-US" smtClean="0"/>
              <a:pPr/>
              <a:t>7/14/2013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1342F-346B-45CC-9305-DA7A472538B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603A-4EF7-40F8-8219-2F302A87E676}" type="datetimeFigureOut">
              <a:rPr lang="en-US" smtClean="0"/>
              <a:pPr/>
              <a:t>7/14/2013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1342F-346B-45CC-9305-DA7A472538B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603A-4EF7-40F8-8219-2F302A87E676}" type="datetimeFigureOut">
              <a:rPr lang="en-US" smtClean="0"/>
              <a:pPr/>
              <a:t>7/14/2013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811342F-346B-45CC-9305-DA7A472538B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603A-4EF7-40F8-8219-2F302A87E676}" type="datetimeFigureOut">
              <a:rPr lang="en-US" smtClean="0"/>
              <a:pPr/>
              <a:t>7/14/2013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1342F-346B-45CC-9305-DA7A472538B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603A-4EF7-40F8-8219-2F302A87E676}" type="datetimeFigureOut">
              <a:rPr lang="en-US" smtClean="0"/>
              <a:pPr/>
              <a:t>7/14/2013</a:t>
            </a:fld>
            <a:endParaRPr lang="en-US" dirty="0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1342F-346B-45CC-9305-DA7A472538B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603A-4EF7-40F8-8219-2F302A87E676}" type="datetimeFigureOut">
              <a:rPr lang="en-US" smtClean="0"/>
              <a:pPr/>
              <a:t>7/14/2013</a:t>
            </a:fld>
            <a:endParaRPr lang="en-US" dirty="0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1342F-346B-45CC-9305-DA7A472538B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603A-4EF7-40F8-8219-2F302A87E676}" type="datetimeFigureOut">
              <a:rPr lang="en-US" smtClean="0"/>
              <a:pPr/>
              <a:t>7/14/2013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1342F-346B-45CC-9305-DA7A472538B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929603A-4EF7-40F8-8219-2F302A87E676}" type="datetimeFigureOut">
              <a:rPr lang="en-US" smtClean="0"/>
              <a:pPr/>
              <a:t>7/14/2013</a:t>
            </a:fld>
            <a:endParaRPr lang="en-US" dirty="0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811342F-346B-45CC-9305-DA7A472538B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m/url?sa=i&amp;rct=j&amp;q=Martin+Luther&amp;source=images&amp;cd=&amp;cad=rja&amp;docid=dQ4Pu3DC68zguM&amp;tbnid=FEaIsCYXZRze_M:&amp;ved=0CAUQjRw&amp;url=http://www.biography.com/people/martin-luther-9389283&amp;ei=LZDUUefPHYuc8wSD54GQDg&amp;bvm=bv.48705608,d.eWU&amp;psig=AFQjCNEfMVC3ckI3FcrpNEStGfqlsB1j7w&amp;ust=1372971426029104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google.com/url?sa=i&amp;rct=j&amp;q=Martin+Luther+bull&amp;source=images&amp;cd=&amp;cad=rja&amp;docid=1p8D0ZiYUTAd5M&amp;tbnid=6hqx63TbvtOQ-M:&amp;ved=0CAUQjRw&amp;url=http://www.allposters.fr/-sp/Martin-Luther-Burning-the-Papal-Bull-Affiches_i1589160_.htm&amp;ei=O7bVUYalJ4rQ8wSlvIDADg&amp;bvm=bv.48705608,d.eWU&amp;psig=AFQjCNGOb3wvhCF-CKn0tQsthF2SS5VH0g&amp;ust=1373046711138211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google.com/url?sa=i&amp;rct=j&amp;q=Martin+Luther+95+theses&amp;source=images&amp;cd=&amp;cad=rja&amp;docid=CNAUQ2azBjJ9EM&amp;tbnid=rHCZQXTc3cidJM:&amp;ved=0CAUQjRw&amp;url=http://archshrk.com/a-new-95-theses&amp;ei=5ZHUUciPDYrC9QT80ICQDw&amp;bvm=bv.48705608,d.eWU&amp;psig=AFQjCNHSkycdrZQ1ZUBiHWX0mKpnRjHRzA&amp;ust=1372971698591177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google.com/url?sa=i&amp;rct=j&amp;q=wartburg+castle&amp;source=images&amp;cd=&amp;cad=rja&amp;docid=PI3_7XyFrvsQHM&amp;tbnid=Ax5Nnv_JaBDYWM:&amp;ved=0CAUQjRw&amp;url=http://www.zermany.com/travel/famous-german-castles/&amp;ei=55XUUa36KoXq9ATa5IC4Dg&amp;psig=AFQjCNF_HGjq6t2gLc_ArtASFgzcXN_jfw&amp;ust=1372972886906694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google.com/url?sa=i&amp;rct=j&amp;q=martin+luther+translated+the+bible+into+german&amp;source=images&amp;cd=&amp;cad=rja&amp;docid=t4vQ4Kra9Fw47M&amp;tbnid=n0WYLPOeumhPnM:&amp;ved=0CAUQjRw&amp;url=http://catholicharboroffaithandmorals.com/Martin%20Luther%20and%20the%20Bible.html&amp;ei=x5TUUYzkLovM9gSzu4D4DA&amp;psig=AFQjCNGbuS2lxqXcivqWSE2Tv4l1ZVJIng&amp;ust=1372972601069199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hyperlink" Target="http://www.google.com/url?sa=i&amp;rct=j&amp;q=martin+luther+translated+the+bible+into+german&amp;source=images&amp;cd=&amp;cad=rja&amp;docid=UrOL1si3C4IbUM&amp;tbnid=jM3K3JZ837oO1M:&amp;ved=0CAUQjRw&amp;url=http://en.wikipedia.org/wiki/Luther_Bible&amp;ei=WJXUUfKXAofM9gTL7ICwDA&amp;psig=AFQjCNGO2nytijGgwzgVHCxwI00qjV4ffg&amp;ust=1372972758329112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google.com/url?sa=i&amp;rct=j&amp;q=Martin+Luther&amp;source=images&amp;cd=&amp;cad=rja&amp;docid=EcZaweRZJZ-LwM&amp;tbnid=rPsw8L7Iz5LsUM:&amp;ved=0CAUQjRw&amp;url=http://www.wikipaintings.org/en/lucas-cranach-the-elder/katharina-von-bora-future-wife-of-martin-luther-1526&amp;ei=x5DUUYDWD5Oc9QTVmoGwDQ&amp;bvm=bv.48705608,d.eWU&amp;psig=AFQjCNEfMVC3ckI3FcrpNEStGfqlsB1j7w&amp;ust=1372971426029104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hyperlink" Target="http://www.google.com/url?sa=i&amp;rct=j&amp;q=a+mighty+fortress+is+our+god&amp;source=images&amp;cd=&amp;cad=rja&amp;docid=oKaIWG72Y4gkgM&amp;tbnid=n3fw-BaTyzizJM:&amp;ved=0CAUQjRw&amp;url=http://www.musicofyesterday.com/sheetmusic/M/A-Mighty-Fortress-Is-Our-God.php&amp;ei=MJPUUe7zH4O49QT984HgDg&amp;psig=AFQjCNFmOUflyF3vrr6_94R2jwUeWBcSQw&amp;ust=1372972164738960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m/url?sa=i&amp;rct=j&amp;q=Hans+and+Margaretha+Ludor&amp;source=images&amp;cd=&amp;cad=rja&amp;docid=twhrjOT8yXLwCM&amp;tbnid=PJEqR-cDIwPT1M:&amp;ved=0CAUQjRw&amp;url=http://www.turnvater-jahn.de/TOOLBAR/MansfeldSuedharz.htm&amp;ei=pK3VUeukHoTU8wTa5YCIDA&amp;bvm=bv.48705608,d.eWU&amp;psig=AFQjCNHrSAq-0wmuX3a1x1HSkX0nI_M4Cg&amp;ust=137304446859844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http://www.google.com/url?sa=i&amp;rct=j&amp;q=Hans+and+Margaretha+Ludor&amp;source=images&amp;cd=&amp;cad=rja&amp;docid=0BD4r5Z3KriVcM&amp;tbnid=TxY4nKDVs51lwM:&amp;ved=0CAUQjRw&amp;url=http://www.kindergottesdienst-baden.de/reformation/pers/M_Luther/m_luther_reform.htm&amp;ei=-63VUdHPJYXY9ASR34DgDQ&amp;bvm=bv.48705608,d.eWU&amp;psig=AFQjCNHrSAq-0wmuX3a1x1HSkX0nI_M4Cg&amp;ust=1373044468598441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/url?sa=i&amp;rct=j&amp;q=lightning&amp;source=images&amp;cd=&amp;cad=rja&amp;docid=QFu1cdkROZ4UpM&amp;tbnid=OPjq90PVK8i7EM:&amp;ved=0CAUQjRw&amp;url=http://hosuronline.com/index.php/lightning-killed-3-cows/&amp;ei=jpTUUbXxFY7k9gTVjoGYDw&amp;psig=AFQjCNGZmbc5JlUS18Kf2F3UnoWAadNnng&amp;ust=1372972534452089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/url?sa=i&amp;rct=j&amp;q=Martin+Luther+95+theses&amp;source=images&amp;cd=&amp;cad=rja&amp;docid=sZAA5A-qWEPnnM&amp;tbnid=BDvwl3ld0cZdNM:&amp;ved=0CAUQjRw&amp;url=http://www.witnessesuntome.com/2010/11/martin-luthers-95-theses/&amp;ei=IJLUUa2EJpHy8ATiioGoDg&amp;bvm=bv.48705608,d.eWU&amp;psig=AFQjCNHSkycdrZQ1ZUBiHWX0mKpnRjHRzA&amp;ust=1372971698591177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google.com/url?sa=i&amp;rct=j&amp;q=tetzel&amp;source=images&amp;cd=&amp;cad=rja&amp;docid=gQFhi_DydW9kFM&amp;tbnid=4lRiPvVUQKI0nM:&amp;ved=0CAUQjRw&amp;url=http://www.tumblr.com/tagged/johann-tetzel&amp;ei=zpLUUaz1OJS89gTVsIHADw&amp;psig=AFQjCNGmev-5PjBz0d6La2SprKNUe7KNfQ&amp;ust=1372972066208237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google.com/url?sa=i&amp;rct=j&amp;q=Martin+Luther+95+theses&amp;source=images&amp;cd=&amp;cad=rja&amp;docid=QZdY9bneG3y6wM&amp;tbnid=8bNGZcT1nIruqM:&amp;ved=0CAUQjRw&amp;url=http://landmarksofliberty.blogspot.com/2009/10/95-theses-that-changed-world-october-31.html&amp;ei=PJHUUf6fKZTi8gS5y4CoDA&amp;bvm=bv.48705608,d.eWU&amp;psig=AFQjCNHSkycdrZQ1ZUBiHWX0mKpnRjHRzA&amp;ust=1372971698591177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hyperlink" Target="http://www.google.com/url?sa=i&amp;rct=j&amp;q=Martin+Luther+95+theses&amp;source=images&amp;cd=&amp;cad=rja&amp;docid=7I6sq_YJAQG2LM&amp;tbnid=FUAt48WEjcFx5M:&amp;ved=0CAUQjRw&amp;url=http://bookofconcord.org/95theses.php&amp;ei=f5HUUf-TM4iG9gSc_oGoDg&amp;bvm=bv.48705608,d.eWU&amp;psig=AFQjCNHSkycdrZQ1ZUBiHWX0mKpnRjHRzA&amp;ust=1372971698591177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 outline of the Life of</a:t>
            </a:r>
            <a:br>
              <a:rPr lang="en-US" dirty="0" smtClean="0"/>
            </a:br>
            <a:r>
              <a:rPr lang="en-US" dirty="0" smtClean="0"/>
              <a:t>Martin Luther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Wild Boar Loose</a:t>
            </a:r>
            <a:br>
              <a:rPr lang="en-US" dirty="0" smtClean="0"/>
            </a:br>
            <a:r>
              <a:rPr lang="en-US" dirty="0" smtClean="0"/>
              <a:t>in the Lord’s Vineyard</a:t>
            </a:r>
            <a:endParaRPr lang="en-US" dirty="0"/>
          </a:p>
        </p:txBody>
      </p:sp>
      <p:pic>
        <p:nvPicPr>
          <p:cNvPr id="21506" name="Picture 2" descr="http://www.biography.com/imported/images/Biography/Images/Profiles/L/Martin-Luther-9389283-1-40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685800"/>
            <a:ext cx="3752850" cy="37528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cache2.allpostersimages.com/p/LRG/15/1504/APFBD00Z/affiches/lessing-carl-friedrich-martin-luther-burning-the-papal-bull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b="3030"/>
          <a:stretch>
            <a:fillRect/>
          </a:stretch>
        </p:blipFill>
        <p:spPr bwMode="auto">
          <a:xfrm>
            <a:off x="1143000" y="762000"/>
            <a:ext cx="6705600" cy="487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261254" y="5105400"/>
            <a:ext cx="46729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Martin Luther Burns the Papal Bull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 Outline of the Life of Martin Luther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922838"/>
          </a:xfrm>
        </p:spPr>
        <p:txBody>
          <a:bodyPr>
            <a:normAutofit/>
          </a:bodyPr>
          <a:lstStyle/>
          <a:p>
            <a:r>
              <a:rPr lang="en-US" dirty="0" smtClean="0"/>
              <a:t>In 1521, Luther is excommunicated at the Diet of Worms.  He is condemned as a heretic and outlaw.</a:t>
            </a:r>
          </a:p>
          <a:p>
            <a:r>
              <a:rPr lang="en-US" dirty="0" smtClean="0"/>
              <a:t>Fredrick the Wise rescues Luther and protects him at Wartburg castle, where Luther begins to translate the New Testament into the German language.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archshrk.com/wp-content/uploads/2008/04/martin_luther_zum_reichstag_in_worms-500x287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990600"/>
            <a:ext cx="7035886" cy="4038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193179" y="5410200"/>
            <a:ext cx="29790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Diet of Worms (1521)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www.zermany.com/wp-content/uploads/2012/08/Wartburg-Castl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1028700"/>
            <a:ext cx="5232400" cy="3924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505200" y="5177135"/>
            <a:ext cx="22676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Wartburg Castle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catholicharboroffaithandmorals.com/Martin%20Lurther%20and%20the%20Bible%200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762000"/>
            <a:ext cx="5503480" cy="4495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981200" y="5486400"/>
            <a:ext cx="5335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Luther Translates the Bible into German</a:t>
            </a:r>
            <a:endParaRPr lang="en-US" sz="2400" dirty="0"/>
          </a:p>
        </p:txBody>
      </p:sp>
      <p:pic>
        <p:nvPicPr>
          <p:cNvPr id="43012" name="Picture 4" descr="http://upload.wikimedia.org/wikipedia/commons/thumb/0/03/Lutherbibel.jpg/200px-Lutherbibel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295400"/>
            <a:ext cx="2807366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 Outline of the Life of Martin Luther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922838"/>
          </a:xfrm>
        </p:spPr>
        <p:txBody>
          <a:bodyPr>
            <a:normAutofit/>
          </a:bodyPr>
          <a:lstStyle/>
          <a:p>
            <a:r>
              <a:rPr lang="en-US" dirty="0" smtClean="0"/>
              <a:t>Between 1523 and 1529, Luther continues his writings, including </a:t>
            </a:r>
            <a:r>
              <a:rPr lang="en-US" i="1" dirty="0" smtClean="0"/>
              <a:t>Bondage of the Will</a:t>
            </a:r>
            <a:r>
              <a:rPr lang="en-US" dirty="0" smtClean="0"/>
              <a:t>, </a:t>
            </a:r>
            <a:r>
              <a:rPr lang="en-US" i="1" dirty="0" smtClean="0"/>
              <a:t>Large Catechism</a:t>
            </a:r>
            <a:r>
              <a:rPr lang="en-US" dirty="0" smtClean="0"/>
              <a:t> and </a:t>
            </a:r>
            <a:r>
              <a:rPr lang="en-US" i="1" dirty="0" smtClean="0"/>
              <a:t>Small Catechism </a:t>
            </a:r>
            <a:r>
              <a:rPr lang="en-US" dirty="0" smtClean="0"/>
              <a:t>and the hymn, </a:t>
            </a:r>
            <a:r>
              <a:rPr lang="en-US" i="1" dirty="0" smtClean="0"/>
              <a:t>A Mighty Fortress Is Our God</a:t>
            </a:r>
            <a:r>
              <a:rPr lang="en-US" dirty="0" smtClean="0"/>
              <a:t>.</a:t>
            </a:r>
          </a:p>
          <a:p>
            <a:r>
              <a:rPr lang="en-US" dirty="0" smtClean="0"/>
              <a:t>In 1523, Luther helps eleven nuns escape a cloister by hiding in empty herring barrels.  In 1525 he marries one of these nuns, Katherine von Bora.  They would have six children together.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uploads1.wikipaintings.org/images/lucas-cranach-the-elder/katharina-von-bora-future-wife-of-martin-luther-1526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914399"/>
            <a:ext cx="3352800" cy="5135301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780813" y="1828800"/>
            <a:ext cx="25249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Katarina von Bora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musicofyesterday.com/sheetmusic/M/images/m0017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066800"/>
            <a:ext cx="6506967" cy="3810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81200" y="5257800"/>
            <a:ext cx="52287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Luther’s “A Mighty Fortress Is Our God”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 Outline of the Life of Martin Luther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1534, Luther publishes the entire Bible in German.  He continues writing, teaching and lecturing until he dies on February 18, 1546.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 Outline of the Life of Martin Luther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This outline was largely taken from </a:t>
            </a:r>
            <a:r>
              <a:rPr lang="en-US" sz="2000" i="1" dirty="0" smtClean="0"/>
              <a:t>Christian History </a:t>
            </a:r>
            <a:r>
              <a:rPr lang="en-US" sz="2000" dirty="0" smtClean="0"/>
              <a:t>magazine, #39, </a:t>
            </a:r>
            <a:r>
              <a:rPr lang="en-US" sz="2000" i="1" dirty="0" smtClean="0"/>
              <a:t>Martin Luther: The Later Years and Legacy</a:t>
            </a:r>
            <a:r>
              <a:rPr lang="en-US" sz="2000" dirty="0" smtClean="0"/>
              <a:t>, 1993.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 Outline of the Life of Martin Luther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Luther was born November 10, 1483 at Eisleben.</a:t>
            </a:r>
          </a:p>
          <a:p>
            <a:r>
              <a:rPr lang="en-US" dirty="0" smtClean="0"/>
              <a:t>Luther’s parents, Hans and Margaretha Luder moved to Mansfeld in 1484 where Hans works in a copper mine.</a:t>
            </a:r>
          </a:p>
        </p:txBody>
      </p:sp>
      <p:pic>
        <p:nvPicPr>
          <p:cNvPr id="15362" name="Picture 2" descr="http://www.turnvater-jahn.de/TOOLBAR/images/vaterluther-mediuminit_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4100478"/>
            <a:ext cx="1443127" cy="23003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4" name="Picture 4" descr="http://www.kindergottesdienst-baden.de/reformation/pers/M_Luther/img/3-Margarete-Luther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0799" y="4114800"/>
            <a:ext cx="1622886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 Outline of the Life of Martin Luther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From 1492 to 1505 Luther develops his education, earning a B.A. and M.A from the University of Erfurt.</a:t>
            </a:r>
          </a:p>
          <a:p>
            <a:r>
              <a:rPr lang="en-US" dirty="0" smtClean="0"/>
              <a:t>On July 2, 1505, during</a:t>
            </a:r>
            <a:br>
              <a:rPr lang="en-US" dirty="0" smtClean="0"/>
            </a:br>
            <a:r>
              <a:rPr lang="en-US" dirty="0" smtClean="0"/>
              <a:t>a thunderstorm, Luther</a:t>
            </a:r>
            <a:br>
              <a:rPr lang="en-US" dirty="0" smtClean="0"/>
            </a:br>
            <a:r>
              <a:rPr lang="en-US" dirty="0" smtClean="0"/>
              <a:t>vows to become a monk</a:t>
            </a:r>
            <a:br>
              <a:rPr lang="en-US" dirty="0" smtClean="0"/>
            </a:br>
            <a:r>
              <a:rPr lang="en-US" dirty="0" smtClean="0"/>
              <a:t>and enters the Order of</a:t>
            </a:r>
            <a:br>
              <a:rPr lang="en-US" dirty="0" smtClean="0"/>
            </a:br>
            <a:r>
              <a:rPr lang="en-US" dirty="0" smtClean="0"/>
              <a:t>Augustinian Hermits.</a:t>
            </a:r>
          </a:p>
        </p:txBody>
      </p:sp>
      <p:pic>
        <p:nvPicPr>
          <p:cNvPr id="4" name="Picture 2" descr="http://t2.gstatic.com/images?q=tbn:ANd9GcQ5kwpLK0atlNd2T9n0N26dlNQBy_vWtBAb3pj2t-IpRsBIXzvJ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lumMod val="60000"/>
                <a:lumOff val="4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105400" y="3124201"/>
            <a:ext cx="3582503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 Outline of the Life of Martin Luther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1509, Luther becomes bachelor of the Bible and in 1512 he becomes doctor of theology.</a:t>
            </a:r>
          </a:p>
          <a:p>
            <a:r>
              <a:rPr lang="en-US" dirty="0" smtClean="0"/>
              <a:t>Between 1513 and 1517,</a:t>
            </a:r>
            <a:br>
              <a:rPr lang="en-US" dirty="0" smtClean="0"/>
            </a:br>
            <a:r>
              <a:rPr lang="en-US" dirty="0" smtClean="0"/>
              <a:t>Luther lectures on the</a:t>
            </a:r>
            <a:br>
              <a:rPr lang="en-US" dirty="0" smtClean="0"/>
            </a:br>
            <a:r>
              <a:rPr lang="en-US" dirty="0" smtClean="0"/>
              <a:t>Psalms, Romans, Galatians</a:t>
            </a:r>
            <a:br>
              <a:rPr lang="en-US" dirty="0" smtClean="0"/>
            </a:br>
            <a:r>
              <a:rPr lang="en-US" dirty="0" smtClean="0"/>
              <a:t>and Hebrews.</a:t>
            </a:r>
          </a:p>
        </p:txBody>
      </p:sp>
      <p:pic>
        <p:nvPicPr>
          <p:cNvPr id="5" name="Picture 2" descr="http://witnessesuntome.com/news/wp-content/uploads/2010/12/Martin-Luther-1526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2818213"/>
            <a:ext cx="2362200" cy="3561697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895600" y="5181600"/>
            <a:ext cx="2814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Young Martin Luther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 Outline of the Life of Martin Luther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During this time, Albert of Brandenburg becomes elector and archbishop of Mainz.  He hires Johann Tetzel of Mainz to sell indulgences (a remission of punishment for sins).</a:t>
            </a:r>
          </a:p>
          <a:p>
            <a:r>
              <a:rPr lang="en-US" dirty="0" smtClean="0"/>
              <a:t>“The sale of indulgences was part of a fund-raising campaign commissioned by Pope Leo X to finance the renovation of St. Peter’s Basilica in Rome” (Wikipedia).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25.media.tumblr.com/tumblr_ma7h9lOqhz1rdqdijo1_r1_50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838200"/>
            <a:ext cx="3533775" cy="46101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5791200" y="1447800"/>
            <a:ext cx="19441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Johann Tetzel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 Outline of the Life of Martin Luther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694238"/>
          </a:xfrm>
        </p:spPr>
        <p:txBody>
          <a:bodyPr>
            <a:normAutofit/>
          </a:bodyPr>
          <a:lstStyle/>
          <a:p>
            <a:r>
              <a:rPr lang="en-US" dirty="0" smtClean="0"/>
              <a:t>“Luther was outraged that they had paid money for what was theirs by right as a free gift from God” (Wikipedia).</a:t>
            </a:r>
          </a:p>
          <a:p>
            <a:r>
              <a:rPr lang="en-US" dirty="0" smtClean="0"/>
              <a:t>On October 31, 1517, Luther posts 95 Theses on the door of All Saints’ Church in Wittenburg protesting clerical abuses and the sale of indulgences.</a:t>
            </a:r>
          </a:p>
          <a:p>
            <a:r>
              <a:rPr lang="en-US" dirty="0" smtClean="0"/>
              <a:t>This act is generally recognized as the beginning of the Protestant Reformation.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4.bp.blogspot.com/_S5FwHXr9eSU/SudLHTiVQkI/AAAAAAAAAHY/E6CHrwp2KS8/s400/95-these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599" y="2514600"/>
            <a:ext cx="3965457" cy="3733800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4" name="Picture 4" descr="http://bookofconcord.org/images/95_theses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143000" y="533400"/>
            <a:ext cx="3533775" cy="30080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876800" y="1295400"/>
            <a:ext cx="38070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Luther Posts His 95 Theses </a:t>
            </a:r>
            <a:br>
              <a:rPr lang="en-US" sz="2400" dirty="0" smtClean="0"/>
            </a:br>
            <a:r>
              <a:rPr lang="en-US" sz="2400" dirty="0" smtClean="0"/>
              <a:t>(1517)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 Outline of the Life of Martin Luther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770438"/>
          </a:xfrm>
        </p:spPr>
        <p:txBody>
          <a:bodyPr>
            <a:normAutofit/>
          </a:bodyPr>
          <a:lstStyle/>
          <a:p>
            <a:r>
              <a:rPr lang="en-US" dirty="0" smtClean="0"/>
              <a:t>In 1518 and 1519, Luther defends his theology and debates Professor Eck at Leipzig where he “denies supreme authority of popes and councils” (</a:t>
            </a:r>
            <a:r>
              <a:rPr lang="en-US" i="1" dirty="0" smtClean="0"/>
              <a:t>Christian History </a:t>
            </a:r>
            <a:r>
              <a:rPr lang="en-US" dirty="0" smtClean="0"/>
              <a:t>magazine).</a:t>
            </a:r>
          </a:p>
          <a:p>
            <a:r>
              <a:rPr lang="en-US" dirty="0" smtClean="0"/>
              <a:t>In 1520, the Pope issues a bull of excommunication at Luther, giving him 30 days to recant.</a:t>
            </a:r>
          </a:p>
          <a:p>
            <a:r>
              <a:rPr lang="en-US" dirty="0" smtClean="0"/>
              <a:t>Luther responds with three significant writings defining his beliefs, and burns the papal bull.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634</TotalTime>
  <Words>575</Words>
  <Application>Microsoft Office PowerPoint</Application>
  <PresentationFormat>On-screen Show (4:3)</PresentationFormat>
  <Paragraphs>41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Trek</vt:lpstr>
      <vt:lpstr>An outline of the Life of Martin Luther</vt:lpstr>
      <vt:lpstr>An Outline of the Life of Martin Luther</vt:lpstr>
      <vt:lpstr>An Outline of the Life of Martin Luther</vt:lpstr>
      <vt:lpstr>An Outline of the Life of Martin Luther</vt:lpstr>
      <vt:lpstr>An Outline of the Life of Martin Luther</vt:lpstr>
      <vt:lpstr>Slide 6</vt:lpstr>
      <vt:lpstr>An Outline of the Life of Martin Luther</vt:lpstr>
      <vt:lpstr>Slide 8</vt:lpstr>
      <vt:lpstr>An Outline of the Life of Martin Luther</vt:lpstr>
      <vt:lpstr>Slide 10</vt:lpstr>
      <vt:lpstr>An Outline of the Life of Martin Luther</vt:lpstr>
      <vt:lpstr>Slide 12</vt:lpstr>
      <vt:lpstr>Slide 13</vt:lpstr>
      <vt:lpstr>Slide 14</vt:lpstr>
      <vt:lpstr>An Outline of the Life of Martin Luther</vt:lpstr>
      <vt:lpstr>Slide 16</vt:lpstr>
      <vt:lpstr>Slide 17</vt:lpstr>
      <vt:lpstr>An Outline of the Life of Martin Luther</vt:lpstr>
      <vt:lpstr>An Outline of the Life of Martin Luther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 outline of the Life of John Wesley</dc:title>
  <dc:creator>Randy Colver</dc:creator>
  <cp:lastModifiedBy>Randy Colver</cp:lastModifiedBy>
  <cp:revision>48</cp:revision>
  <dcterms:created xsi:type="dcterms:W3CDTF">2011-08-24T19:59:09Z</dcterms:created>
  <dcterms:modified xsi:type="dcterms:W3CDTF">2013-07-14T19:24:39Z</dcterms:modified>
</cp:coreProperties>
</file>