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65" r:id="rId4"/>
    <p:sldId id="268" r:id="rId5"/>
    <p:sldId id="269" r:id="rId6"/>
    <p:sldId id="271" r:id="rId7"/>
    <p:sldId id="272" r:id="rId8"/>
    <p:sldId id="275" r:id="rId9"/>
    <p:sldId id="274" r:id="rId10"/>
    <p:sldId id="276" r:id="rId11"/>
    <p:sldId id="266" r:id="rId12"/>
    <p:sldId id="290" r:id="rId13"/>
    <p:sldId id="267" r:id="rId14"/>
    <p:sldId id="306" r:id="rId15"/>
    <p:sldId id="305" r:id="rId16"/>
    <p:sldId id="277" r:id="rId17"/>
    <p:sldId id="278" r:id="rId18"/>
    <p:sldId id="258" r:id="rId19"/>
    <p:sldId id="311" r:id="rId20"/>
    <p:sldId id="312" r:id="rId21"/>
    <p:sldId id="313" r:id="rId22"/>
    <p:sldId id="314" r:id="rId23"/>
    <p:sldId id="315" r:id="rId24"/>
    <p:sldId id="264" r:id="rId25"/>
    <p:sldId id="284" r:id="rId26"/>
    <p:sldId id="259" r:id="rId27"/>
    <p:sldId id="285" r:id="rId28"/>
    <p:sldId id="261" r:id="rId29"/>
    <p:sldId id="295" r:id="rId30"/>
    <p:sldId id="286" r:id="rId31"/>
    <p:sldId id="296" r:id="rId32"/>
    <p:sldId id="310" r:id="rId33"/>
    <p:sldId id="279" r:id="rId34"/>
    <p:sldId id="293" r:id="rId35"/>
    <p:sldId id="287" r:id="rId36"/>
    <p:sldId id="309" r:id="rId37"/>
    <p:sldId id="297" r:id="rId38"/>
    <p:sldId id="299" r:id="rId39"/>
    <p:sldId id="298" r:id="rId40"/>
    <p:sldId id="300" r:id="rId41"/>
    <p:sldId id="280" r:id="rId42"/>
    <p:sldId id="281" r:id="rId43"/>
    <p:sldId id="288" r:id="rId44"/>
    <p:sldId id="294" r:id="rId45"/>
    <p:sldId id="283" r:id="rId46"/>
    <p:sldId id="282" r:id="rId47"/>
    <p:sldId id="307" r:id="rId48"/>
    <p:sldId id="308" r:id="rId49"/>
    <p:sldId id="262" r:id="rId50"/>
    <p:sldId id="292" r:id="rId51"/>
    <p:sldId id="291" r:id="rId52"/>
    <p:sldId id="304" r:id="rId53"/>
    <p:sldId id="260" r:id="rId54"/>
    <p:sldId id="302" r:id="rId55"/>
    <p:sldId id="303" r:id="rId56"/>
    <p:sldId id="301" r:id="rId57"/>
    <p:sldId id="270" r:id="rId58"/>
    <p:sldId id="289"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82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16" name="Slide Number Placeholder 15"/>
          <p:cNvSpPr>
            <a:spLocks noGrp="1"/>
          </p:cNvSpPr>
          <p:nvPr>
            <p:ph type="sldNum" sz="quarter" idx="11"/>
          </p:nvPr>
        </p:nvSpPr>
        <p:spPr/>
        <p:txBody>
          <a:bodyPr/>
          <a:lstStyle/>
          <a:p>
            <a:fld id="{DE9100AF-BBB4-47CE-ACFF-87F923DC76C5}"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9100AF-BBB4-47CE-ACFF-87F923DC76C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9100AF-BBB4-47CE-ACFF-87F923DC76C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B1E2574A-EDEE-4E6B-93D8-AE503F3B5B66}" type="datetimeFigureOut">
              <a:rPr lang="en-US" smtClean="0"/>
              <a:pPr/>
              <a:t>10/29/2012</a:t>
            </a:fld>
            <a:endParaRPr lang="en-US"/>
          </a:p>
        </p:txBody>
      </p:sp>
      <p:sp>
        <p:nvSpPr>
          <p:cNvPr id="15" name="Slide Number Placeholder 14"/>
          <p:cNvSpPr>
            <a:spLocks noGrp="1"/>
          </p:cNvSpPr>
          <p:nvPr>
            <p:ph type="sldNum" sz="quarter" idx="15"/>
          </p:nvPr>
        </p:nvSpPr>
        <p:spPr/>
        <p:txBody>
          <a:bodyPr/>
          <a:lstStyle>
            <a:lvl1pPr algn="ctr">
              <a:defRPr/>
            </a:lvl1pPr>
          </a:lstStyle>
          <a:p>
            <a:fld id="{DE9100AF-BBB4-47CE-ACFF-87F923DC76C5}"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9100AF-BBB4-47CE-ACFF-87F923DC76C5}"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9100AF-BBB4-47CE-ACFF-87F923DC76C5}"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E9100AF-BBB4-47CE-ACFF-87F923DC76C5}"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9100AF-BBB4-47CE-ACFF-87F923DC76C5}"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9100AF-BBB4-47CE-ACFF-87F923DC76C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B1E2574A-EDEE-4E6B-93D8-AE503F3B5B66}" type="datetimeFigureOut">
              <a:rPr lang="en-US" smtClean="0"/>
              <a:pPr/>
              <a:t>10/29/2012</a:t>
            </a:fld>
            <a:endParaRPr lang="en-US"/>
          </a:p>
        </p:txBody>
      </p:sp>
      <p:sp>
        <p:nvSpPr>
          <p:cNvPr id="9" name="Slide Number Placeholder 8"/>
          <p:cNvSpPr>
            <a:spLocks noGrp="1"/>
          </p:cNvSpPr>
          <p:nvPr>
            <p:ph type="sldNum" sz="quarter" idx="15"/>
          </p:nvPr>
        </p:nvSpPr>
        <p:spPr/>
        <p:txBody>
          <a:bodyPr/>
          <a:lstStyle/>
          <a:p>
            <a:fld id="{DE9100AF-BBB4-47CE-ACFF-87F923DC76C5}"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B1E2574A-EDEE-4E6B-93D8-AE503F3B5B66}" type="datetimeFigureOut">
              <a:rPr lang="en-US" smtClean="0"/>
              <a:pPr/>
              <a:t>10/29/2012</a:t>
            </a:fld>
            <a:endParaRPr lang="en-US"/>
          </a:p>
        </p:txBody>
      </p:sp>
      <p:sp>
        <p:nvSpPr>
          <p:cNvPr id="9" name="Slide Number Placeholder 8"/>
          <p:cNvSpPr>
            <a:spLocks noGrp="1"/>
          </p:cNvSpPr>
          <p:nvPr>
            <p:ph type="sldNum" sz="quarter" idx="11"/>
          </p:nvPr>
        </p:nvSpPr>
        <p:spPr/>
        <p:txBody>
          <a:bodyPr/>
          <a:lstStyle/>
          <a:p>
            <a:fld id="{DE9100AF-BBB4-47CE-ACFF-87F923DC76C5}"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1E2574A-EDEE-4E6B-93D8-AE503F3B5B66}" type="datetimeFigureOut">
              <a:rPr lang="en-US" smtClean="0"/>
              <a:pPr/>
              <a:t>10/29/2012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DE9100AF-BBB4-47CE-ACFF-87F923DC76C5}"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2" name="Title 1"/>
          <p:cNvSpPr>
            <a:spLocks noGrp="1"/>
          </p:cNvSpPr>
          <p:nvPr>
            <p:ph type="ctrTitle"/>
          </p:nvPr>
        </p:nvSpPr>
        <p:spPr/>
        <p:txBody>
          <a:bodyPr/>
          <a:lstStyle/>
          <a:p>
            <a:r>
              <a:rPr lang="en-US" b="1" cap="small" dirty="0" smtClean="0">
                <a:effectLst>
                  <a:outerShdw blurRad="38100" dist="38100" dir="2700000" algn="tl">
                    <a:srgbClr val="000000">
                      <a:alpha val="43137"/>
                    </a:srgbClr>
                  </a:outerShdw>
                </a:effectLst>
              </a:rPr>
              <a:t>What Is Revival?</a:t>
            </a:r>
            <a:endParaRPr lang="en-US" b="1" cap="small"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effectLst>
                  <a:outerShdw blurRad="38100" dist="38100" dir="2700000" algn="tl">
                    <a:srgbClr val="000000">
                      <a:alpha val="43137"/>
                    </a:srgbClr>
                  </a:outerShdw>
                </a:effectLst>
              </a:rPr>
              <a:t>Preaching has become very motivational, to try to inspire people, rather than getting people to do what the Bible says.  To me, revival is living the Bible.  It’s getting back to what we’re supposed to be doing: </a:t>
            </a:r>
            <a:r>
              <a:rPr lang="en-US" i="1" dirty="0" smtClean="0">
                <a:effectLst>
                  <a:outerShdw blurRad="38100" dist="38100" dir="2700000" algn="tl">
                    <a:srgbClr val="000000">
                      <a:alpha val="43137"/>
                    </a:srgbClr>
                  </a:outerShdw>
                </a:effectLst>
              </a:rPr>
              <a:t>raising the dead to prepare them to die</a:t>
            </a:r>
            <a:r>
              <a:rPr lang="en-US" dirty="0" smtClean="0">
                <a:effectLst>
                  <a:outerShdw blurRad="38100" dist="38100" dir="2700000" algn="tl">
                    <a:srgbClr val="000000">
                      <a:alpha val="43137"/>
                    </a:srgbClr>
                  </a:outerShdw>
                </a:effectLst>
              </a:rPr>
              <a:t>.  Jesus said, “If any man will come after me, he will take up his cross and deny himself and follow me.”  Not a microphone, but the cross.—Naphtali </a:t>
            </a:r>
            <a:r>
              <a:rPr lang="en-US" dirty="0" err="1" smtClean="0">
                <a:effectLst>
                  <a:outerShdw blurRad="38100" dist="38100" dir="2700000" algn="tl">
                    <a:srgbClr val="000000">
                      <a:alpha val="43137"/>
                    </a:srgbClr>
                  </a:outerShdw>
                </a:effectLst>
              </a:rPr>
              <a:t>Seamster</a:t>
            </a:r>
            <a:endParaRPr lang="en-US" dirty="0">
              <a:effectLst>
                <a:outerShdw blurRad="38100" dist="38100" dir="2700000" algn="tl">
                  <a:srgbClr val="000000">
                    <a:alpha val="43137"/>
                  </a:srgbClr>
                </a:outerShdw>
              </a:effectLst>
            </a:endParaRPr>
          </a:p>
        </p:txBody>
      </p:sp>
      <p:sp>
        <p:nvSpPr>
          <p:cNvPr id="3" name="Title 2"/>
          <p:cNvSpPr>
            <a:spLocks noGrp="1"/>
          </p:cNvSpPr>
          <p:nvPr>
            <p:ph type="title"/>
          </p:nvPr>
        </p:nvSpPr>
        <p:spPr/>
        <p:txBody>
          <a:bodyPr/>
          <a:lstStyle/>
          <a:p>
            <a:r>
              <a:rPr lang="en-US" b="1" dirty="0" smtClean="0"/>
              <a:t>How Does Revival Come?</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334000"/>
          </a:xfrm>
        </p:spPr>
        <p:txBody>
          <a:bodyPr>
            <a:normAutofit/>
          </a:bodyPr>
          <a:lstStyle/>
          <a:p>
            <a:r>
              <a:rPr lang="en-US" dirty="0" smtClean="0">
                <a:effectLst>
                  <a:outerShdw blurRad="38100" dist="38100" dir="2700000" algn="tl">
                    <a:srgbClr val="000000">
                      <a:alpha val="43137"/>
                    </a:srgbClr>
                  </a:outerShdw>
                </a:effectLst>
              </a:rPr>
              <a:t>There are several common characteristics of revivals (modified from Wilbur Smith):</a:t>
            </a:r>
          </a:p>
          <a:p>
            <a:pPr marL="822960" lvl="1" indent="-457200">
              <a:buFont typeface="+mj-lt"/>
              <a:buAutoNum type="arabicPeriod"/>
            </a:pPr>
            <a:r>
              <a:rPr lang="en-US" dirty="0" smtClean="0">
                <a:effectLst>
                  <a:outerShdw blurRad="38100" dist="38100" dir="2700000" algn="tl">
                    <a:srgbClr val="000000">
                      <a:alpha val="43137"/>
                    </a:srgbClr>
                  </a:outerShdw>
                </a:effectLst>
              </a:rPr>
              <a:t>They often occur in a day of deep moral darkness and national depression.</a:t>
            </a:r>
          </a:p>
          <a:p>
            <a:pPr marL="822960" lvl="1" indent="-457200">
              <a:buFont typeface="+mj-lt"/>
              <a:buAutoNum type="arabicPeriod"/>
            </a:pPr>
            <a:r>
              <a:rPr lang="en-US" dirty="0" smtClean="0">
                <a:effectLst>
                  <a:outerShdw blurRad="38100" dist="38100" dir="2700000" algn="tl">
                    <a:srgbClr val="000000">
                      <a:alpha val="43137"/>
                    </a:srgbClr>
                  </a:outerShdw>
                </a:effectLst>
              </a:rPr>
              <a:t>They begin in the heart of one consecrated servant of God who became the energizing power behind it, the agent used of God to quicken and lead His people back to faith in and obedience to Him.</a:t>
            </a:r>
          </a:p>
          <a:p>
            <a:pPr marL="822960" lvl="1" indent="-457200">
              <a:buFont typeface="+mj-lt"/>
              <a:buAutoNum type="arabicPeriod"/>
            </a:pPr>
            <a:r>
              <a:rPr lang="en-US" dirty="0" smtClean="0">
                <a:effectLst>
                  <a:outerShdw blurRad="38100" dist="38100" dir="2700000" algn="tl">
                    <a:srgbClr val="000000">
                      <a:alpha val="43137"/>
                    </a:srgbClr>
                  </a:outerShdw>
                </a:effectLst>
              </a:rPr>
              <a:t>Each revival rested on the Word of God, the presence of God, and prayer.</a:t>
            </a:r>
          </a:p>
          <a:p>
            <a:pPr marL="822960" lvl="1" indent="-457200">
              <a:buFont typeface="+mj-lt"/>
              <a:buAutoNum type="arabicPeriod"/>
            </a:pPr>
            <a:r>
              <a:rPr lang="en-US" dirty="0" smtClean="0">
                <a:effectLst>
                  <a:outerShdw blurRad="38100" dist="38100" dir="2700000" algn="tl">
                    <a:srgbClr val="000000">
                      <a:alpha val="43137"/>
                    </a:srgbClr>
                  </a:outerShdw>
                </a:effectLst>
              </a:rPr>
              <a:t>Numerous lost people repent and are brought to salvation.</a:t>
            </a:r>
          </a:p>
          <a:p>
            <a:pPr marL="822960" lvl="1" indent="-457200">
              <a:buFont typeface="+mj-lt"/>
              <a:buAutoNum type="arabicPeriod"/>
            </a:pPr>
            <a:r>
              <a:rPr lang="en-US" dirty="0" smtClean="0">
                <a:effectLst>
                  <a:outerShdw blurRad="38100" dist="38100" dir="2700000" algn="tl">
                    <a:srgbClr val="000000">
                      <a:alpha val="43137"/>
                    </a:srgbClr>
                  </a:outerShdw>
                </a:effectLst>
              </a:rPr>
              <a:t>Positive social change results.</a:t>
            </a:r>
          </a:p>
          <a:p>
            <a:pPr marL="822960" lvl="1" indent="-457200">
              <a:buFont typeface="+mj-lt"/>
              <a:buAutoNum type="arabicPeriod"/>
            </a:pPr>
            <a:endParaRPr lang="en-US" dirty="0" smtClean="0"/>
          </a:p>
        </p:txBody>
      </p:sp>
      <p:sp>
        <p:nvSpPr>
          <p:cNvPr id="2" name="Title 1"/>
          <p:cNvSpPr>
            <a:spLocks noGrp="1"/>
          </p:cNvSpPr>
          <p:nvPr>
            <p:ph type="title"/>
          </p:nvPr>
        </p:nvSpPr>
        <p:spPr/>
        <p:txBody>
          <a:bodyPr>
            <a:normAutofit fontScale="90000"/>
          </a:bodyPr>
          <a:lstStyle/>
          <a:p>
            <a:r>
              <a:rPr lang="en-US" b="1" cap="small" dirty="0" smtClean="0"/>
              <a:t>What Happens When Revival Comes?</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“God revives his church and then the new life overflows from the church for the conversion of outsiders and the renovation of society.”—J. I. Packer</a:t>
            </a:r>
          </a:p>
          <a:p>
            <a:r>
              <a:rPr lang="en-US" dirty="0" smtClean="0">
                <a:effectLst>
                  <a:outerShdw blurRad="38100" dist="38100" dir="2700000" algn="tl">
                    <a:srgbClr val="000000">
                      <a:alpha val="43137"/>
                    </a:srgbClr>
                  </a:outerShdw>
                </a:effectLst>
              </a:rPr>
              <a:t>During the revival under the preaching of Whitefield, Ben Franklin wrote:</a:t>
            </a:r>
          </a:p>
          <a:p>
            <a:pPr lvl="1"/>
            <a:r>
              <a:rPr lang="en-US" dirty="0" smtClean="0">
                <a:effectLst>
                  <a:outerShdw blurRad="38100" dist="38100" dir="2700000" algn="tl">
                    <a:srgbClr val="000000">
                      <a:alpha val="43137"/>
                    </a:srgbClr>
                  </a:outerShdw>
                </a:effectLst>
              </a:rPr>
              <a:t>“It was wonderful to see the change soon made in the manners of our inhabitants.  From being thoughtless or indifferent about religion, it </a:t>
            </a:r>
            <a:r>
              <a:rPr lang="en-US" dirty="0" err="1" smtClean="0">
                <a:effectLst>
                  <a:outerShdw blurRad="38100" dist="38100" dir="2700000" algn="tl">
                    <a:srgbClr val="000000">
                      <a:alpha val="43137"/>
                    </a:srgbClr>
                  </a:outerShdw>
                </a:effectLst>
              </a:rPr>
              <a:t>seem’d</a:t>
            </a:r>
            <a:r>
              <a:rPr lang="en-US" dirty="0" smtClean="0">
                <a:effectLst>
                  <a:outerShdw blurRad="38100" dist="38100" dir="2700000" algn="tl">
                    <a:srgbClr val="000000">
                      <a:alpha val="43137"/>
                    </a:srgbClr>
                  </a:outerShdw>
                </a:effectLst>
              </a:rPr>
              <a:t> as if all the world were growing religious, so that one could not walk thro’ the town in an evening without hearing psalms sung in different families of every street.”</a:t>
            </a:r>
          </a:p>
        </p:txBody>
      </p:sp>
      <p:sp>
        <p:nvSpPr>
          <p:cNvPr id="2" name="Title 1"/>
          <p:cNvSpPr>
            <a:spLocks noGrp="1"/>
          </p:cNvSpPr>
          <p:nvPr>
            <p:ph type="title"/>
          </p:nvPr>
        </p:nvSpPr>
        <p:spPr/>
        <p:txBody>
          <a:bodyPr>
            <a:normAutofit fontScale="90000"/>
          </a:bodyPr>
          <a:lstStyle/>
          <a:p>
            <a:r>
              <a:rPr lang="en-US" b="1" cap="small" dirty="0" smtClean="0"/>
              <a:t>What Happens When Revival Comes?</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dirty="0" smtClean="0">
                <a:effectLst>
                  <a:outerShdw blurRad="38100" dist="38100" dir="2700000" algn="tl">
                    <a:srgbClr val="000000">
                      <a:alpha val="43137"/>
                    </a:srgbClr>
                  </a:outerShdw>
                </a:effectLst>
              </a:rPr>
              <a:t>We may best understand how revival spreads by illustrating this from the First and Second Great Awakenings in North America as well as the precursor to the First Great Awakening.</a:t>
            </a:r>
          </a:p>
          <a:p>
            <a:r>
              <a:rPr lang="en-US" dirty="0" smtClean="0">
                <a:effectLst>
                  <a:outerShdw blurRad="38100" dist="38100" dir="2700000" algn="tl">
                    <a:srgbClr val="000000">
                      <a:alpha val="43137"/>
                    </a:srgbClr>
                  </a:outerShdw>
                </a:effectLst>
              </a:rPr>
              <a:t>As we do, note the impact of Jonathan Edward’s legacy on revival, especially through his family.</a:t>
            </a:r>
          </a:p>
        </p:txBody>
      </p:sp>
      <p:sp>
        <p:nvSpPr>
          <p:cNvPr id="2" name="Title 1"/>
          <p:cNvSpPr>
            <a:spLocks noGrp="1"/>
          </p:cNvSpPr>
          <p:nvPr>
            <p:ph type="title"/>
          </p:nvPr>
        </p:nvSpPr>
        <p:spPr/>
        <p:txBody>
          <a:bodyPr>
            <a:normAutofit/>
          </a:bodyPr>
          <a:lstStyle/>
          <a:p>
            <a:r>
              <a:rPr lang="en-US" b="1" cap="small" dirty="0" smtClean="0"/>
              <a:t>How Does Revival Spread?</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dirty="0" smtClean="0">
                <a:effectLst>
                  <a:outerShdw blurRad="38100" dist="38100" dir="2700000" algn="tl">
                    <a:srgbClr val="000000">
                      <a:alpha val="43137"/>
                    </a:srgbClr>
                  </a:outerShdw>
                </a:effectLst>
              </a:rPr>
              <a:t>Our story begins with Solomon Stoddard, the grandfather of Jonathan Edwards and pastor of a</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Congregational</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church in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Northampton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in the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Massachusetts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colony.</a:t>
            </a:r>
          </a:p>
        </p:txBody>
      </p:sp>
      <p:sp>
        <p:nvSpPr>
          <p:cNvPr id="2" name="Title 1"/>
          <p:cNvSpPr>
            <a:spLocks noGrp="1"/>
          </p:cNvSpPr>
          <p:nvPr>
            <p:ph type="title"/>
          </p:nvPr>
        </p:nvSpPr>
        <p:spPr/>
        <p:txBody>
          <a:bodyPr>
            <a:normAutofit/>
          </a:bodyPr>
          <a:lstStyle/>
          <a:p>
            <a:r>
              <a:rPr lang="en-US" b="1" cap="small" dirty="0" smtClean="0"/>
              <a:t>How Does Revival Spread?</a:t>
            </a:r>
            <a:endParaRPr lang="en-US" b="1" cap="small" dirty="0"/>
          </a:p>
        </p:txBody>
      </p:sp>
      <p:pic>
        <p:nvPicPr>
          <p:cNvPr id="36866" name="Picture 2" descr="http://www.yale.edu/wje/Assets/images/northampton_small.gif"/>
          <p:cNvPicPr>
            <a:picLocks noChangeAspect="1" noChangeArrowheads="1"/>
          </p:cNvPicPr>
          <p:nvPr/>
        </p:nvPicPr>
        <p:blipFill>
          <a:blip r:embed="rId2" cstate="print"/>
          <a:srcRect/>
          <a:stretch>
            <a:fillRect/>
          </a:stretch>
        </p:blipFill>
        <p:spPr bwMode="auto">
          <a:xfrm>
            <a:off x="3124199" y="2438400"/>
            <a:ext cx="5170811" cy="402039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dirty="0" smtClean="0">
                <a:effectLst>
                  <a:outerShdw blurRad="38100" dist="38100" dir="2700000" algn="tl">
                    <a:srgbClr val="000000">
                      <a:alpha val="43137"/>
                    </a:srgbClr>
                  </a:outerShdw>
                </a:effectLst>
              </a:rPr>
              <a:t>Stoddard led five brief seasons of revival as a minister in the largest church in Northampton.</a:t>
            </a:r>
          </a:p>
          <a:p>
            <a:r>
              <a:rPr lang="en-US" dirty="0" smtClean="0">
                <a:effectLst>
                  <a:outerShdw blurRad="38100" dist="38100" dir="2700000" algn="tl">
                    <a:srgbClr val="000000">
                      <a:alpha val="43137"/>
                    </a:srgbClr>
                  </a:outerShdw>
                </a:effectLst>
              </a:rPr>
              <a:t>Stoddard mentored Jonathan Edwards, who became the pastor of the church in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Northampton soon after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Stoddard  died.</a:t>
            </a:r>
          </a:p>
        </p:txBody>
      </p:sp>
      <p:sp>
        <p:nvSpPr>
          <p:cNvPr id="2" name="Title 1"/>
          <p:cNvSpPr>
            <a:spLocks noGrp="1"/>
          </p:cNvSpPr>
          <p:nvPr>
            <p:ph type="title"/>
          </p:nvPr>
        </p:nvSpPr>
        <p:spPr/>
        <p:txBody>
          <a:bodyPr>
            <a:normAutofit/>
          </a:bodyPr>
          <a:lstStyle/>
          <a:p>
            <a:r>
              <a:rPr lang="en-US" b="1" cap="small" dirty="0" smtClean="0"/>
              <a:t>How Does Revival Spread?</a:t>
            </a:r>
            <a:endParaRPr lang="en-US" b="1" cap="small" dirty="0"/>
          </a:p>
        </p:txBody>
      </p:sp>
      <p:pic>
        <p:nvPicPr>
          <p:cNvPr id="24578" name="Picture 2" descr="http://www.scriptoriumdaily.com/wp-content/uploads/2009/03/Jonathan-Edwards.jpg"/>
          <p:cNvPicPr>
            <a:picLocks noChangeAspect="1" noChangeArrowheads="1"/>
          </p:cNvPicPr>
          <p:nvPr/>
        </p:nvPicPr>
        <p:blipFill>
          <a:blip r:embed="rId2" cstate="print"/>
          <a:srcRect/>
          <a:stretch>
            <a:fillRect/>
          </a:stretch>
        </p:blipFill>
        <p:spPr bwMode="auto">
          <a:xfrm>
            <a:off x="4800600" y="2893642"/>
            <a:ext cx="3276600" cy="3430958"/>
          </a:xfrm>
          <a:prstGeom prst="rect">
            <a:avLst/>
          </a:prstGeom>
          <a:ln>
            <a:noFill/>
          </a:ln>
          <a:effectLst>
            <a:outerShdw blurRad="292100" dist="139700" dir="2700000" algn="tl" rotWithShape="0">
              <a:srgbClr val="333333">
                <a:alpha val="65000"/>
              </a:srgbClr>
            </a:outerShdw>
            <a:softEdge rad="127000"/>
          </a:effectLst>
        </p:spPr>
      </p:pic>
      <p:sp>
        <p:nvSpPr>
          <p:cNvPr id="5" name="TextBox 4"/>
          <p:cNvSpPr txBox="1"/>
          <p:nvPr/>
        </p:nvSpPr>
        <p:spPr>
          <a:xfrm>
            <a:off x="5182652" y="5943600"/>
            <a:ext cx="2589748" cy="461665"/>
          </a:xfrm>
          <a:prstGeom prst="rect">
            <a:avLst/>
          </a:prstGeom>
          <a:noFill/>
        </p:spPr>
        <p:txBody>
          <a:bodyPr wrap="none" rtlCol="0">
            <a:spAutoFit/>
          </a:bodyPr>
          <a:lstStyle/>
          <a:p>
            <a:pPr algn="ctr"/>
            <a:r>
              <a:rPr lang="en-US" sz="2400" dirty="0" smtClean="0"/>
              <a:t>Jonathan Edwards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609600"/>
            <a:ext cx="2642455" cy="1200329"/>
          </a:xfrm>
          <a:prstGeom prst="rect">
            <a:avLst/>
          </a:prstGeom>
          <a:noFill/>
          <a:ln>
            <a:solidFill>
              <a:schemeClr val="tx1"/>
            </a:solidFill>
          </a:ln>
          <a:effectLst>
            <a:outerShdw blurRad="50800" dist="38100" dir="2700000" algn="tl" rotWithShape="0">
              <a:prstClr val="black">
                <a:alpha val="40000"/>
              </a:prstClr>
            </a:outerShdw>
          </a:effectLst>
        </p:spPr>
        <p:txBody>
          <a:bodyPr wrap="none" rtlCol="0">
            <a:spAutoFit/>
          </a:bodyPr>
          <a:lstStyle/>
          <a:p>
            <a:r>
              <a:rPr lang="en-US" dirty="0" smtClean="0">
                <a:effectLst>
                  <a:outerShdw blurRad="38100" dist="38100" dir="2700000" algn="tl">
                    <a:srgbClr val="000000">
                      <a:alpha val="43137"/>
                    </a:srgbClr>
                  </a:outerShdw>
                </a:effectLst>
              </a:rPr>
              <a:t>Moravian Revival</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Under Count Zinzendorf</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- 24-Hour Prayer</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Missions</a:t>
            </a:r>
            <a:endParaRPr lang="en-US" dirty="0">
              <a:effectLst>
                <a:outerShdw blurRad="38100" dist="38100" dir="2700000" algn="tl">
                  <a:srgbClr val="000000">
                    <a:alpha val="43137"/>
                  </a:srgbClr>
                </a:outerShdw>
              </a:effectLst>
            </a:endParaRPr>
          </a:p>
        </p:txBody>
      </p:sp>
      <p:sp>
        <p:nvSpPr>
          <p:cNvPr id="3" name="TextBox 2"/>
          <p:cNvSpPr txBox="1"/>
          <p:nvPr/>
        </p:nvSpPr>
        <p:spPr>
          <a:xfrm>
            <a:off x="762000" y="2895600"/>
            <a:ext cx="2388346" cy="923330"/>
          </a:xfrm>
          <a:prstGeom prst="rect">
            <a:avLst/>
          </a:prstGeom>
          <a:noFill/>
          <a:ln>
            <a:solidFill>
              <a:schemeClr val="tx1"/>
            </a:solidFill>
          </a:ln>
          <a:effectLst>
            <a:outerShdw blurRad="50800" dist="38100" dir="2700000" algn="tl" rotWithShape="0">
              <a:prstClr val="black">
                <a:alpha val="40000"/>
              </a:prstClr>
            </a:outerShdw>
          </a:effectLst>
        </p:spPr>
        <p:txBody>
          <a:bodyPr wrap="none" rtlCol="0">
            <a:spAutoFit/>
          </a:bodyPr>
          <a:lstStyle/>
          <a:p>
            <a:r>
              <a:rPr lang="en-US" dirty="0" smtClean="0">
                <a:effectLst>
                  <a:outerShdw blurRad="38100" dist="38100" dir="2700000" algn="tl">
                    <a:srgbClr val="000000">
                      <a:alpha val="43137"/>
                    </a:srgbClr>
                  </a:outerShdw>
                </a:effectLst>
              </a:rPr>
              <a:t>First Great Awakening</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Repentance</a:t>
            </a:r>
          </a:p>
          <a:p>
            <a:r>
              <a:rPr lang="en-US" dirty="0" smtClean="0">
                <a:effectLst>
                  <a:outerShdw blurRad="38100" dist="38100" dir="2700000" algn="tl">
                    <a:srgbClr val="000000">
                      <a:alpha val="43137"/>
                    </a:srgbClr>
                  </a:outerShdw>
                </a:effectLst>
              </a:rPr>
              <a:t>- Salvation</a:t>
            </a:r>
            <a:endParaRPr lang="en-US" dirty="0">
              <a:effectLst>
                <a:outerShdw blurRad="38100" dist="38100" dir="2700000" algn="tl">
                  <a:srgbClr val="000000">
                    <a:alpha val="43137"/>
                  </a:srgbClr>
                </a:outerShdw>
              </a:effectLst>
            </a:endParaRPr>
          </a:p>
        </p:txBody>
      </p:sp>
      <p:sp>
        <p:nvSpPr>
          <p:cNvPr id="5" name="TextBox 4"/>
          <p:cNvSpPr txBox="1"/>
          <p:nvPr/>
        </p:nvSpPr>
        <p:spPr>
          <a:xfrm>
            <a:off x="1295400" y="1905000"/>
            <a:ext cx="2895600" cy="1200329"/>
          </a:xfrm>
          <a:prstGeom prst="rect">
            <a:avLst/>
          </a:prstGeom>
          <a:noFill/>
        </p:spPr>
        <p:txBody>
          <a:bodyPr wrap="square" rtlCol="0">
            <a:spAutoFit/>
          </a:bodyPr>
          <a:lstStyle/>
          <a:p>
            <a:r>
              <a:rPr lang="en-US" dirty="0" smtClean="0">
                <a:effectLst>
                  <a:outerShdw blurRad="38100" dist="38100" dir="2700000" algn="tl">
                    <a:srgbClr val="000000">
                      <a:alpha val="43137"/>
                    </a:srgbClr>
                  </a:outerShdw>
                </a:effectLst>
              </a:rPr>
              <a:t>Moravians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Witness to John Wesley and George Whitefield.</a:t>
            </a:r>
          </a:p>
          <a:p>
            <a:endParaRPr lang="en-US" dirty="0">
              <a:effectLst>
                <a:outerShdw blurRad="38100" dist="38100" dir="2700000" algn="tl">
                  <a:srgbClr val="000000">
                    <a:alpha val="43137"/>
                  </a:srgbClr>
                </a:outerShdw>
              </a:effectLst>
            </a:endParaRPr>
          </a:p>
        </p:txBody>
      </p:sp>
      <p:sp>
        <p:nvSpPr>
          <p:cNvPr id="6" name="Down Arrow 5"/>
          <p:cNvSpPr/>
          <p:nvPr/>
        </p:nvSpPr>
        <p:spPr>
          <a:xfrm>
            <a:off x="533400" y="1905000"/>
            <a:ext cx="8382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533400" y="3962400"/>
            <a:ext cx="838200" cy="1371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295400" y="3905071"/>
            <a:ext cx="2895600" cy="1754326"/>
          </a:xfrm>
          <a:prstGeom prst="rect">
            <a:avLst/>
          </a:prstGeom>
          <a:noFill/>
        </p:spPr>
        <p:txBody>
          <a:bodyPr wrap="square" rtlCol="0">
            <a:spAutoFit/>
          </a:bodyPr>
          <a:lstStyle/>
          <a:p>
            <a:r>
              <a:rPr lang="en-US" dirty="0" smtClean="0">
                <a:effectLst>
                  <a:outerShdw blurRad="38100" dist="38100" dir="2700000" algn="tl">
                    <a:srgbClr val="000000">
                      <a:alpha val="43137"/>
                    </a:srgbClr>
                  </a:outerShdw>
                </a:effectLst>
              </a:rPr>
              <a:t>George Whitefield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asks Gilbert </a:t>
            </a:r>
            <a:r>
              <a:rPr lang="en-US" dirty="0" err="1" smtClean="0">
                <a:effectLst>
                  <a:outerShdw blurRad="38100" dist="38100" dir="2700000" algn="tl">
                    <a:srgbClr val="000000">
                      <a:alpha val="43137"/>
                    </a:srgbClr>
                  </a:outerShdw>
                </a:effectLst>
              </a:rPr>
              <a:t>Tennent</a:t>
            </a:r>
            <a:r>
              <a:rPr lang="en-US" dirty="0" smtClean="0">
                <a:effectLst>
                  <a:outerShdw blurRad="38100" dist="38100" dir="2700000" algn="tl">
                    <a:srgbClr val="000000">
                      <a:alpha val="43137"/>
                    </a:srgbClr>
                  </a:outerShdw>
                </a:effectLst>
              </a:rPr>
              <a:t> to</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continue his work.  </a:t>
            </a:r>
            <a:r>
              <a:rPr lang="en-US" dirty="0" err="1" smtClean="0">
                <a:effectLst>
                  <a:outerShdw blurRad="38100" dist="38100" dir="2700000" algn="tl">
                    <a:srgbClr val="000000">
                      <a:alpha val="43137"/>
                    </a:srgbClr>
                  </a:outerShdw>
                </a:effectLst>
              </a:rPr>
              <a:t>Tennent</a:t>
            </a:r>
            <a:r>
              <a:rPr lang="en-US" dirty="0" smtClean="0">
                <a:effectLst>
                  <a:outerShdw blurRad="38100" dist="38100" dir="2700000" algn="tl">
                    <a:srgbClr val="000000">
                      <a:alpha val="43137"/>
                    </a:srgbClr>
                  </a:outerShdw>
                </a:effectLst>
              </a:rPr>
              <a:t>  brings revival to Yale University.</a:t>
            </a:r>
          </a:p>
          <a:p>
            <a:endParaRPr lang="en-US" dirty="0"/>
          </a:p>
        </p:txBody>
      </p:sp>
      <p:sp>
        <p:nvSpPr>
          <p:cNvPr id="9" name="TextBox 8"/>
          <p:cNvSpPr txBox="1"/>
          <p:nvPr/>
        </p:nvSpPr>
        <p:spPr>
          <a:xfrm>
            <a:off x="735854" y="5477470"/>
            <a:ext cx="2759473" cy="369332"/>
          </a:xfrm>
          <a:prstGeom prst="rect">
            <a:avLst/>
          </a:prstGeom>
          <a:noFill/>
          <a:ln>
            <a:solidFill>
              <a:schemeClr val="tx1"/>
            </a:solidFill>
          </a:ln>
          <a:effectLst>
            <a:outerShdw blurRad="50800" dist="38100" dir="2700000" algn="tl" rotWithShape="0">
              <a:prstClr val="black">
                <a:alpha val="40000"/>
              </a:prstClr>
            </a:outerShdw>
          </a:effectLst>
        </p:spPr>
        <p:txBody>
          <a:bodyPr wrap="none" rtlCol="0">
            <a:spAutoFit/>
          </a:bodyPr>
          <a:lstStyle/>
          <a:p>
            <a:r>
              <a:rPr lang="en-US" dirty="0" smtClean="0">
                <a:effectLst>
                  <a:outerShdw blurRad="38100" dist="38100" dir="2700000" algn="tl">
                    <a:srgbClr val="000000">
                      <a:alpha val="43137"/>
                    </a:srgbClr>
                  </a:outerShdw>
                </a:effectLst>
              </a:rPr>
              <a:t>Revival Breaks Out at Yale</a:t>
            </a:r>
            <a:endParaRPr lang="en-US" dirty="0">
              <a:effectLst>
                <a:outerShdw blurRad="38100" dist="38100" dir="2700000" algn="tl">
                  <a:srgbClr val="000000">
                    <a:alpha val="43137"/>
                  </a:srgbClr>
                </a:outerShdw>
              </a:effectLst>
            </a:endParaRPr>
          </a:p>
        </p:txBody>
      </p:sp>
      <p:cxnSp>
        <p:nvCxnSpPr>
          <p:cNvPr id="11" name="Straight Connector 10"/>
          <p:cNvCxnSpPr/>
          <p:nvPr/>
        </p:nvCxnSpPr>
        <p:spPr>
          <a:xfrm rot="5400000">
            <a:off x="1828800" y="3352800"/>
            <a:ext cx="54864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Right Arrow 11"/>
          <p:cNvSpPr/>
          <p:nvPr/>
        </p:nvSpPr>
        <p:spPr>
          <a:xfrm>
            <a:off x="3962400" y="4038600"/>
            <a:ext cx="10668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5105400" y="914400"/>
            <a:ext cx="2895600" cy="2031325"/>
          </a:xfrm>
          <a:prstGeom prst="rect">
            <a:avLst/>
          </a:prstGeom>
          <a:noFill/>
        </p:spPr>
        <p:txBody>
          <a:bodyPr wrap="square" rtlCol="0">
            <a:spAutoFit/>
          </a:bodyPr>
          <a:lstStyle/>
          <a:p>
            <a:pPr algn="ctr"/>
            <a:r>
              <a:rPr lang="en-US" dirty="0" smtClean="0">
                <a:effectLst>
                  <a:outerShdw blurRad="38100" dist="38100" dir="2700000" algn="tl">
                    <a:srgbClr val="000000">
                      <a:alpha val="43137"/>
                    </a:srgbClr>
                  </a:outerShdw>
                </a:effectLst>
              </a:rPr>
              <a:t>Jonathan Edwards  lays the groundwork for the revival and records the revival.</a:t>
            </a:r>
          </a:p>
          <a:p>
            <a:pPr algn="ctr"/>
            <a:endParaRPr lang="en-US" dirty="0" smtClean="0">
              <a:effectLst>
                <a:outerShdw blurRad="38100" dist="38100" dir="2700000" algn="tl">
                  <a:srgbClr val="000000">
                    <a:alpha val="43137"/>
                  </a:srgbClr>
                </a:outerShdw>
              </a:effectLst>
            </a:endParaRPr>
          </a:p>
          <a:p>
            <a:pPr algn="ctr"/>
            <a:r>
              <a:rPr lang="en-US" dirty="0" smtClean="0">
                <a:effectLst>
                  <a:outerShdw blurRad="38100" dist="38100" dir="2700000" algn="tl">
                    <a:srgbClr val="000000">
                      <a:alpha val="43137"/>
                    </a:srgbClr>
                  </a:outerShdw>
                </a:effectLst>
              </a:rPr>
              <a:t>Edwards does missionary work among Native Americans.</a:t>
            </a:r>
            <a:endParaRPr lang="en-US" dirty="0">
              <a:effectLst>
                <a:outerShdw blurRad="38100" dist="38100" dir="2700000" algn="tl">
                  <a:srgbClr val="000000">
                    <a:alpha val="43137"/>
                  </a:srgbClr>
                </a:outerShdw>
              </a:effectLst>
            </a:endParaRPr>
          </a:p>
        </p:txBody>
      </p:sp>
      <p:sp>
        <p:nvSpPr>
          <p:cNvPr id="15" name="TextBox 14"/>
          <p:cNvSpPr txBox="1"/>
          <p:nvPr/>
        </p:nvSpPr>
        <p:spPr>
          <a:xfrm>
            <a:off x="5105400" y="3352800"/>
            <a:ext cx="3048000" cy="3416320"/>
          </a:xfrm>
          <a:prstGeom prst="rect">
            <a:avLst/>
          </a:prstGeom>
          <a:noFill/>
        </p:spPr>
        <p:txBody>
          <a:bodyPr wrap="square" rtlCol="0">
            <a:spAutoFit/>
          </a:bodyPr>
          <a:lstStyle/>
          <a:p>
            <a:pPr algn="ctr"/>
            <a:r>
              <a:rPr lang="en-US" dirty="0" smtClean="0">
                <a:effectLst>
                  <a:outerShdw blurRad="38100" dist="38100" dir="2700000" algn="tl">
                    <a:srgbClr val="000000">
                      <a:alpha val="43137"/>
                    </a:srgbClr>
                  </a:outerShdw>
                </a:effectLst>
              </a:rPr>
              <a:t>David Brainerd, who almost became Edward’s son-in-law, is saved at Yale and begins missions to Native Americans on Long Island.  He records his work in a journal.</a:t>
            </a:r>
          </a:p>
          <a:p>
            <a:pPr algn="ctr"/>
            <a:endParaRPr lang="en-US" dirty="0" smtClean="0"/>
          </a:p>
          <a:p>
            <a:pPr algn="ctr"/>
            <a:r>
              <a:rPr lang="en-US" dirty="0" smtClean="0">
                <a:effectLst>
                  <a:outerShdw blurRad="38100" dist="38100" dir="2700000" algn="tl">
                    <a:srgbClr val="000000">
                      <a:alpha val="43137"/>
                    </a:srgbClr>
                  </a:outerShdw>
                </a:effectLst>
              </a:rPr>
              <a:t>Jonathan Edwards edits and publishes David Brainerd's journal.  This encourages more missions.</a:t>
            </a:r>
            <a:endParaRPr lang="en-US" dirty="0">
              <a:effectLst>
                <a:outerShdw blurRad="38100" dist="38100" dir="2700000" algn="tl">
                  <a:srgbClr val="000000">
                    <a:alpha val="43137"/>
                  </a:srgbClr>
                </a:outerShdw>
              </a:effectLst>
            </a:endParaRPr>
          </a:p>
        </p:txBody>
      </p:sp>
      <p:sp>
        <p:nvSpPr>
          <p:cNvPr id="17" name="Right Arrow 16"/>
          <p:cNvSpPr/>
          <p:nvPr/>
        </p:nvSpPr>
        <p:spPr>
          <a:xfrm rot="10800000">
            <a:off x="3810000" y="1447800"/>
            <a:ext cx="10668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8" grpId="0"/>
      <p:bldP spid="9" grpId="0" animBg="1"/>
      <p:bldP spid="12" grpId="0" animBg="1"/>
      <p:bldP spid="13" grpId="0"/>
      <p:bldP spid="15" grpId="0"/>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0" y="5048071"/>
            <a:ext cx="2662652" cy="1200329"/>
          </a:xfrm>
          <a:prstGeom prst="rect">
            <a:avLst/>
          </a:prstGeom>
          <a:noFill/>
          <a:ln>
            <a:solidFill>
              <a:schemeClr val="tx1"/>
            </a:solidFill>
          </a:ln>
          <a:effectLst>
            <a:outerShdw blurRad="50800" dist="38100" dir="2700000" algn="tl" rotWithShape="0">
              <a:prstClr val="black">
                <a:alpha val="40000"/>
              </a:prstClr>
            </a:outerShdw>
          </a:effectLst>
        </p:spPr>
        <p:txBody>
          <a:bodyPr wrap="none" rtlCol="0">
            <a:spAutoFit/>
          </a:bodyPr>
          <a:lstStyle/>
          <a:p>
            <a:r>
              <a:rPr lang="en-US" dirty="0" smtClean="0">
                <a:effectLst>
                  <a:outerShdw blurRad="38100" dist="38100" dir="2700000" algn="tl">
                    <a:srgbClr val="000000">
                      <a:alpha val="43137"/>
                    </a:srgbClr>
                  </a:outerShdw>
                </a:effectLst>
              </a:rPr>
              <a:t>Second Great Awakening</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Repentance</a:t>
            </a:r>
          </a:p>
          <a:p>
            <a:pPr>
              <a:buFontTx/>
              <a:buChar char="-"/>
            </a:pPr>
            <a:r>
              <a:rPr lang="en-US" dirty="0" smtClean="0">
                <a:effectLst>
                  <a:outerShdw blurRad="38100" dist="38100" dir="2700000" algn="tl">
                    <a:srgbClr val="000000">
                      <a:alpha val="43137"/>
                    </a:srgbClr>
                  </a:outerShdw>
                </a:effectLst>
              </a:rPr>
              <a:t> Salvation</a:t>
            </a:r>
          </a:p>
          <a:p>
            <a:pPr>
              <a:buFontTx/>
              <a:buChar char="-"/>
            </a:pPr>
            <a:r>
              <a:rPr lang="en-US" dirty="0" smtClean="0">
                <a:effectLst>
                  <a:outerShdw blurRad="38100" dist="38100" dir="2700000" algn="tl">
                    <a:srgbClr val="000000">
                      <a:alpha val="43137"/>
                    </a:srgbClr>
                  </a:outerShdw>
                </a:effectLst>
              </a:rPr>
              <a:t> Extraordinary Signs</a:t>
            </a:r>
            <a:endParaRPr lang="en-US" dirty="0">
              <a:effectLst>
                <a:outerShdw blurRad="38100" dist="38100" dir="2700000" algn="tl">
                  <a:srgbClr val="000000">
                    <a:alpha val="43137"/>
                  </a:srgbClr>
                </a:outerShdw>
              </a:effectLst>
            </a:endParaRPr>
          </a:p>
        </p:txBody>
      </p:sp>
      <p:sp>
        <p:nvSpPr>
          <p:cNvPr id="5" name="TextBox 4"/>
          <p:cNvSpPr txBox="1"/>
          <p:nvPr/>
        </p:nvSpPr>
        <p:spPr>
          <a:xfrm>
            <a:off x="1295400" y="330875"/>
            <a:ext cx="2895600" cy="1754326"/>
          </a:xfrm>
          <a:prstGeom prst="rect">
            <a:avLst/>
          </a:prstGeom>
          <a:noFill/>
        </p:spPr>
        <p:txBody>
          <a:bodyPr wrap="square" rtlCol="0">
            <a:spAutoFit/>
          </a:bodyPr>
          <a:lstStyle/>
          <a:p>
            <a:r>
              <a:rPr lang="en-US" dirty="0" smtClean="0">
                <a:effectLst>
                  <a:outerShdw blurRad="38100" dist="38100" dir="2700000" algn="tl">
                    <a:srgbClr val="000000">
                      <a:alpha val="43137"/>
                    </a:srgbClr>
                  </a:outerShdw>
                </a:effectLst>
              </a:rPr>
              <a:t>European rationalism and secularism creeps into Yale.</a:t>
            </a:r>
          </a:p>
          <a:p>
            <a:pPr algn="ct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Timothy Dwight, new President of Yale, confronts secularism head on.</a:t>
            </a:r>
            <a:endParaRPr lang="en-US" dirty="0">
              <a:effectLst>
                <a:outerShdw blurRad="38100" dist="38100" dir="2700000" algn="tl">
                  <a:srgbClr val="000000">
                    <a:alpha val="43137"/>
                  </a:srgbClr>
                </a:outerShdw>
              </a:effectLst>
            </a:endParaRPr>
          </a:p>
        </p:txBody>
      </p:sp>
      <p:sp>
        <p:nvSpPr>
          <p:cNvPr id="6" name="Down Arrow 5"/>
          <p:cNvSpPr/>
          <p:nvPr/>
        </p:nvSpPr>
        <p:spPr>
          <a:xfrm>
            <a:off x="533400" y="2590800"/>
            <a:ext cx="838200" cy="2362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533400" y="381000"/>
            <a:ext cx="838200" cy="1676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295400" y="2819400"/>
            <a:ext cx="2895600" cy="1754326"/>
          </a:xfrm>
          <a:prstGeom prst="rect">
            <a:avLst/>
          </a:prstGeom>
          <a:noFill/>
        </p:spPr>
        <p:txBody>
          <a:bodyPr wrap="square" rtlCol="0">
            <a:spAutoFit/>
          </a:bodyPr>
          <a:lstStyle/>
          <a:p>
            <a:r>
              <a:rPr lang="en-US" dirty="0" smtClean="0">
                <a:effectLst>
                  <a:outerShdw blurRad="38100" dist="38100" dir="2700000" algn="tl">
                    <a:srgbClr val="000000">
                      <a:alpha val="43137"/>
                    </a:srgbClr>
                  </a:outerShdw>
                </a:effectLst>
              </a:rPr>
              <a:t>James </a:t>
            </a:r>
            <a:r>
              <a:rPr lang="en-US" dirty="0" err="1" smtClean="0">
                <a:effectLst>
                  <a:outerShdw blurRad="38100" dist="38100" dir="2700000" algn="tl">
                    <a:srgbClr val="000000">
                      <a:alpha val="43137"/>
                    </a:srgbClr>
                  </a:outerShdw>
                </a:effectLst>
              </a:rPr>
              <a:t>McGready</a:t>
            </a:r>
            <a:r>
              <a:rPr lang="en-US" dirty="0" smtClean="0">
                <a:effectLst>
                  <a:outerShdw blurRad="38100" dist="38100" dir="2700000" algn="tl">
                    <a:srgbClr val="000000">
                      <a:alpha val="43137"/>
                    </a:srgbClr>
                  </a:outerShdw>
                </a:effectLst>
              </a:rPr>
              <a:t>, in Kentucky, commits church to pray.</a:t>
            </a:r>
          </a:p>
          <a:p>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Charles Finney is saved and begins revival preaching.</a:t>
            </a:r>
            <a:endParaRPr lang="en-US" dirty="0">
              <a:effectLst>
                <a:outerShdw blurRad="38100" dist="38100" dir="2700000" algn="tl">
                  <a:srgbClr val="000000">
                    <a:alpha val="43137"/>
                  </a:srgbClr>
                </a:outerShdw>
              </a:effectLst>
            </a:endParaRPr>
          </a:p>
        </p:txBody>
      </p:sp>
      <p:sp>
        <p:nvSpPr>
          <p:cNvPr id="9" name="TextBox 8"/>
          <p:cNvSpPr txBox="1"/>
          <p:nvPr/>
        </p:nvSpPr>
        <p:spPr>
          <a:xfrm>
            <a:off x="762000" y="2133600"/>
            <a:ext cx="3537250" cy="369332"/>
          </a:xfrm>
          <a:prstGeom prst="rect">
            <a:avLst/>
          </a:prstGeom>
          <a:noFill/>
          <a:ln>
            <a:solidFill>
              <a:schemeClr val="tx1"/>
            </a:solidFill>
          </a:ln>
          <a:effectLst>
            <a:outerShdw blurRad="50800" dist="38100" dir="2700000" algn="tl" rotWithShape="0">
              <a:prstClr val="black">
                <a:alpha val="40000"/>
              </a:prstClr>
            </a:outerShdw>
          </a:effectLst>
        </p:spPr>
        <p:txBody>
          <a:bodyPr wrap="none" rtlCol="0">
            <a:spAutoFit/>
          </a:bodyPr>
          <a:lstStyle/>
          <a:p>
            <a:r>
              <a:rPr lang="en-US" dirty="0" smtClean="0">
                <a:effectLst>
                  <a:outerShdw blurRad="38100" dist="38100" dir="2700000" algn="tl">
                    <a:srgbClr val="000000">
                      <a:alpha val="43137"/>
                    </a:srgbClr>
                  </a:outerShdw>
                </a:effectLst>
              </a:rPr>
              <a:t>Second Revival Breaks Out at Yale</a:t>
            </a:r>
            <a:endParaRPr lang="en-US" dirty="0">
              <a:effectLst>
                <a:outerShdw blurRad="38100" dist="38100" dir="2700000" algn="tl">
                  <a:srgbClr val="000000">
                    <a:alpha val="43137"/>
                  </a:srgbClr>
                </a:outerShdw>
              </a:effectLst>
            </a:endParaRPr>
          </a:p>
        </p:txBody>
      </p:sp>
      <p:cxnSp>
        <p:nvCxnSpPr>
          <p:cNvPr id="11" name="Straight Connector 10"/>
          <p:cNvCxnSpPr/>
          <p:nvPr/>
        </p:nvCxnSpPr>
        <p:spPr>
          <a:xfrm rot="5400000">
            <a:off x="1828800" y="3352800"/>
            <a:ext cx="54864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 name="Right Arrow 9"/>
          <p:cNvSpPr/>
          <p:nvPr/>
        </p:nvSpPr>
        <p:spPr>
          <a:xfrm rot="10800000">
            <a:off x="4038600" y="1066800"/>
            <a:ext cx="10668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5105400" y="990600"/>
            <a:ext cx="2895600" cy="923330"/>
          </a:xfrm>
          <a:prstGeom prst="rect">
            <a:avLst/>
          </a:prstGeom>
          <a:noFill/>
        </p:spPr>
        <p:txBody>
          <a:bodyPr wrap="square" rtlCol="0">
            <a:spAutoFit/>
          </a:bodyPr>
          <a:lstStyle/>
          <a:p>
            <a:pPr algn="ctr"/>
            <a:r>
              <a:rPr lang="en-US" dirty="0" smtClean="0">
                <a:effectLst>
                  <a:outerShdw blurRad="38100" dist="38100" dir="2700000" algn="tl">
                    <a:srgbClr val="000000">
                      <a:alpha val="43137"/>
                    </a:srgbClr>
                  </a:outerShdw>
                </a:effectLst>
              </a:rPr>
              <a:t>Timothy Dwight is Jonathan Edwards’ grandson.</a:t>
            </a:r>
            <a:endParaRPr lang="en-US" dirty="0">
              <a:effectLst>
                <a:outerShdw blurRad="38100" dist="38100" dir="2700000" algn="tl">
                  <a:srgbClr val="000000">
                    <a:alpha val="43137"/>
                  </a:srgbClr>
                </a:outerShdw>
              </a:effectLst>
            </a:endParaRPr>
          </a:p>
        </p:txBody>
      </p:sp>
      <p:pic>
        <p:nvPicPr>
          <p:cNvPr id="22530" name="Picture 2" descr="http://www.iment.com/maida/familytree/henry/bios/images/timothydwight.jpg"/>
          <p:cNvPicPr>
            <a:picLocks noChangeAspect="1" noChangeArrowheads="1"/>
          </p:cNvPicPr>
          <p:nvPr/>
        </p:nvPicPr>
        <p:blipFill>
          <a:blip r:embed="rId2" cstate="print"/>
          <a:srcRect/>
          <a:stretch>
            <a:fillRect/>
          </a:stretch>
        </p:blipFill>
        <p:spPr bwMode="auto">
          <a:xfrm>
            <a:off x="5334000" y="1981200"/>
            <a:ext cx="2552700" cy="4048125"/>
          </a:xfrm>
          <a:prstGeom prst="rect">
            <a:avLst/>
          </a:prstGeom>
          <a:ln>
            <a:noFill/>
          </a:ln>
          <a:effectLst>
            <a:outerShdw blurRad="292100" dist="139700" dir="2700000" algn="tl" rotWithShape="0">
              <a:srgbClr val="333333">
                <a:alpha val="65000"/>
              </a:srgbClr>
            </a:outerShdw>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8" grpId="0"/>
      <p:bldP spid="9" grpId="0" animBg="1"/>
      <p:bldP spid="10"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76800"/>
          </a:xfrm>
        </p:spPr>
        <p:txBody>
          <a:bodyPr>
            <a:normAutofit/>
          </a:bodyPr>
          <a:lstStyle/>
          <a:p>
            <a:r>
              <a:rPr lang="en-US" sz="2800" dirty="0" smtClean="0">
                <a:effectLst>
                  <a:outerShdw blurRad="38100" dist="38100" dir="2700000" algn="tl">
                    <a:srgbClr val="000000">
                      <a:alpha val="43137"/>
                    </a:srgbClr>
                  </a:outerShdw>
                </a:effectLst>
              </a:rPr>
              <a:t>God said to King Solomon, “…if my people, who are called by my name, will humble themselves and pray and seek my face and turn from their wicked ways, then will I hear from heaven and will forgive their sin and will heal their land.</a:t>
            </a:r>
            <a:r>
              <a:rPr lang="en-US" dirty="0" smtClean="0">
                <a:effectLst>
                  <a:outerShdw blurRad="38100" dist="38100" dir="2700000" algn="tl">
                    <a:srgbClr val="000000">
                      <a:alpha val="43137"/>
                    </a:srgbClr>
                  </a:outerShdw>
                </a:effectLst>
              </a:rPr>
              <a:t>”</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 Chron. 7:14</a:t>
            </a:r>
          </a:p>
          <a:p>
            <a:r>
              <a:rPr lang="en-US" sz="2800" dirty="0" smtClean="0">
                <a:effectLst>
                  <a:outerShdw blurRad="38100" dist="38100" dir="2700000" algn="tl">
                    <a:srgbClr val="000000">
                      <a:alpha val="43137"/>
                    </a:srgbClr>
                  </a:outerShdw>
                </a:effectLst>
              </a:rPr>
              <a:t>We should note four principles for revival:</a:t>
            </a:r>
          </a:p>
          <a:p>
            <a:pPr marL="822960" lvl="1" indent="-457200">
              <a:buFont typeface="+mj-lt"/>
              <a:buAutoNum type="arabicPeriod"/>
            </a:pPr>
            <a:r>
              <a:rPr lang="en-US" dirty="0" smtClean="0">
                <a:effectLst>
                  <a:outerShdw blurRad="38100" dist="38100" dir="2700000" algn="tl">
                    <a:srgbClr val="000000">
                      <a:alpha val="43137"/>
                    </a:srgbClr>
                  </a:outerShdw>
                </a:effectLst>
              </a:rPr>
              <a:t>Humility is a necessary ingredient.</a:t>
            </a:r>
          </a:p>
          <a:p>
            <a:pPr marL="822960" lvl="1" indent="-457200">
              <a:buFont typeface="+mj-lt"/>
              <a:buAutoNum type="arabicPeriod"/>
            </a:pPr>
            <a:r>
              <a:rPr lang="en-US" dirty="0" smtClean="0">
                <a:effectLst>
                  <a:outerShdw blurRad="38100" dist="38100" dir="2700000" algn="tl">
                    <a:srgbClr val="000000">
                      <a:alpha val="43137"/>
                    </a:srgbClr>
                  </a:outerShdw>
                </a:effectLst>
              </a:rPr>
              <a:t>Prayer is essential for any revival.</a:t>
            </a:r>
          </a:p>
          <a:p>
            <a:pPr marL="822960" lvl="1" indent="-457200">
              <a:buFont typeface="+mj-lt"/>
              <a:buAutoNum type="arabicPeriod"/>
            </a:pPr>
            <a:r>
              <a:rPr lang="en-US" dirty="0" smtClean="0">
                <a:effectLst>
                  <a:outerShdw blurRad="38100" dist="38100" dir="2700000" algn="tl">
                    <a:srgbClr val="000000">
                      <a:alpha val="43137"/>
                    </a:srgbClr>
                  </a:outerShdw>
                </a:effectLst>
              </a:rPr>
              <a:t>Seeking His face (His presence) should motivate us.</a:t>
            </a:r>
          </a:p>
          <a:p>
            <a:pPr marL="822960" lvl="1" indent="-457200">
              <a:buFont typeface="+mj-lt"/>
              <a:buAutoNum type="arabicPeriod"/>
            </a:pPr>
            <a:r>
              <a:rPr lang="en-US" dirty="0" smtClean="0">
                <a:effectLst>
                  <a:outerShdw blurRad="38100" dist="38100" dir="2700000" algn="tl">
                    <a:srgbClr val="000000">
                      <a:alpha val="43137"/>
                    </a:srgbClr>
                  </a:outerShdw>
                </a:effectLst>
              </a:rPr>
              <a:t>Repentance happens when His presence convicts us.</a:t>
            </a:r>
          </a:p>
        </p:txBody>
      </p:sp>
      <p:sp>
        <p:nvSpPr>
          <p:cNvPr id="2" name="Title 1"/>
          <p:cNvSpPr>
            <a:spLocks noGrp="1"/>
          </p:cNvSpPr>
          <p:nvPr>
            <p:ph type="title"/>
          </p:nvPr>
        </p:nvSpPr>
        <p:spPr/>
        <p:txBody>
          <a:bodyPr>
            <a:normAutofit fontScale="90000"/>
          </a:bodyPr>
          <a:lstStyle/>
          <a:p>
            <a:r>
              <a:rPr lang="en-US" b="1" cap="small" dirty="0" smtClean="0"/>
              <a:t>What Are the Ingredients of Revival?</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sz="2800" dirty="0" smtClean="0">
                <a:effectLst>
                  <a:outerShdw blurRad="38100" dist="38100" dir="2700000" algn="tl">
                    <a:srgbClr val="000000">
                      <a:alpha val="43137"/>
                    </a:srgbClr>
                  </a:outerShdw>
                </a:effectLst>
              </a:rPr>
              <a:t>There is one more ingredient in revival that we should note.  This is the principle of </a:t>
            </a:r>
            <a:r>
              <a:rPr lang="en-US" sz="2800" i="1" dirty="0" smtClean="0">
                <a:effectLst>
                  <a:outerShdw blurRad="38100" dist="38100" dir="2700000" algn="tl">
                    <a:srgbClr val="000000">
                      <a:alpha val="43137"/>
                    </a:srgbClr>
                  </a:outerShdw>
                </a:effectLst>
              </a:rPr>
              <a:t>unity of leadership</a:t>
            </a:r>
            <a:r>
              <a:rPr lang="en-US" sz="2800" dirty="0" smtClean="0">
                <a:effectLst>
                  <a:outerShdw blurRad="38100" dist="38100" dir="2700000" algn="tl">
                    <a:srgbClr val="000000">
                      <a:alpha val="43137"/>
                    </a:srgbClr>
                  </a:outerShdw>
                </a:effectLst>
              </a:rPr>
              <a:t>.  Let me cite two examples:</a:t>
            </a:r>
          </a:p>
          <a:p>
            <a:r>
              <a:rPr lang="en-US" sz="2800" dirty="0" smtClean="0">
                <a:effectLst>
                  <a:outerShdw blurRad="38100" dist="38100" dir="2700000" algn="tl">
                    <a:srgbClr val="000000">
                      <a:alpha val="43137"/>
                    </a:srgbClr>
                  </a:outerShdw>
                </a:effectLst>
              </a:rPr>
              <a:t>After the revivals in Northampton under Stoddard and Edwards had begun to wane, George Whitefield fanned the flames of revival again.</a:t>
            </a:r>
          </a:p>
          <a:p>
            <a:r>
              <a:rPr lang="en-US" sz="2800" dirty="0" smtClean="0">
                <a:effectLst>
                  <a:outerShdw blurRad="38100" dist="38100" dir="2700000" algn="tl">
                    <a:srgbClr val="000000">
                      <a:alpha val="43137"/>
                    </a:srgbClr>
                  </a:outerShdw>
                </a:effectLst>
              </a:rPr>
              <a:t>But during this time, Edwards had come to the conviction that the “open communion” taught by Stoddard and practiced at his church was wrong.  He believed that people must make a profession of faith before becoming members.</a:t>
            </a:r>
          </a:p>
        </p:txBody>
      </p:sp>
      <p:sp>
        <p:nvSpPr>
          <p:cNvPr id="2" name="Title 1"/>
          <p:cNvSpPr>
            <a:spLocks noGrp="1"/>
          </p:cNvSpPr>
          <p:nvPr>
            <p:ph type="title"/>
          </p:nvPr>
        </p:nvSpPr>
        <p:spPr/>
        <p:txBody>
          <a:bodyPr>
            <a:normAutofit fontScale="90000"/>
          </a:bodyPr>
          <a:lstStyle/>
          <a:p>
            <a:r>
              <a:rPr lang="en-US" b="1" cap="small" dirty="0" smtClean="0"/>
              <a:t>What Are the Ingredients of Revival?</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a:t>
            </a:r>
            <a:r>
              <a:rPr lang="en-US" cap="small" dirty="0" smtClean="0">
                <a:effectLst>
                  <a:outerShdw blurRad="38100" dist="38100" dir="2700000" algn="tl">
                    <a:srgbClr val="000000">
                      <a:alpha val="43137"/>
                    </a:srgbClr>
                  </a:outerShdw>
                </a:effectLst>
              </a:rPr>
              <a:t>Lord</a:t>
            </a:r>
            <a:r>
              <a:rPr lang="en-US" dirty="0" smtClean="0">
                <a:effectLst>
                  <a:outerShdw blurRad="38100" dist="38100" dir="2700000" algn="tl">
                    <a:srgbClr val="000000">
                      <a:alpha val="43137"/>
                    </a:srgbClr>
                  </a:outerShdw>
                </a:effectLst>
              </a:rPr>
              <a:t>, I have heard of your fame;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I stand in awe of your deeds, O </a:t>
            </a:r>
            <a:r>
              <a:rPr lang="en-US" cap="small" dirty="0" smtClean="0">
                <a:effectLst>
                  <a:outerShdw blurRad="38100" dist="38100" dir="2700000" algn="tl">
                    <a:srgbClr val="000000">
                      <a:alpha val="43137"/>
                    </a:srgbClr>
                  </a:outerShdw>
                </a:effectLst>
              </a:rPr>
              <a:t>Lord</a:t>
            </a:r>
            <a:r>
              <a:rPr lang="en-US" dirty="0" smtClean="0">
                <a:effectLst>
                  <a:outerShdw blurRad="38100" dist="38100" dir="2700000" algn="tl">
                    <a:srgbClr val="000000">
                      <a:alpha val="43137"/>
                    </a:srgbClr>
                  </a:outerShdw>
                </a:effectLst>
              </a:rPr>
              <a:t>.</a:t>
            </a:r>
            <a:r>
              <a:rPr lang="en-US" dirty="0">
                <a:effectLst>
                  <a:outerShdw blurRad="38100" dist="38100" dir="2700000" algn="tl">
                    <a:srgbClr val="000000">
                      <a:alpha val="43137"/>
                    </a:srgbClr>
                  </a:outerShdw>
                </a:effectLst>
              </a:rPr>
              <a:t/>
            </a:r>
            <a:br>
              <a:rPr lang="en-US" dirty="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Renew them in our day,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in our time make them known;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in wrath remember mercy.”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—Habakkuk 3:2 </a:t>
            </a:r>
          </a:p>
        </p:txBody>
      </p:sp>
      <p:sp>
        <p:nvSpPr>
          <p:cNvPr id="2" name="Title 1"/>
          <p:cNvSpPr>
            <a:spLocks noGrp="1"/>
          </p:cNvSpPr>
          <p:nvPr>
            <p:ph type="title"/>
          </p:nvPr>
        </p:nvSpPr>
        <p:spPr/>
        <p:txBody>
          <a:bodyPr/>
          <a:lstStyle/>
          <a:p>
            <a:r>
              <a:rPr lang="en-US" b="1" cap="small" dirty="0" smtClean="0">
                <a:effectLst>
                  <a:outerShdw blurRad="38100" dist="38100" dir="2700000" algn="tl">
                    <a:srgbClr val="000000">
                      <a:alpha val="43137"/>
                    </a:srgbClr>
                  </a:outerShdw>
                </a:effectLst>
              </a:rPr>
              <a:t>What is Revival?</a:t>
            </a:r>
            <a:endParaRPr lang="en-US" b="1" cap="small"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sz="2800" dirty="0" smtClean="0">
                <a:effectLst>
                  <a:outerShdw blurRad="38100" dist="38100" dir="2700000" algn="tl">
                    <a:srgbClr val="000000">
                      <a:alpha val="43137"/>
                    </a:srgbClr>
                  </a:outerShdw>
                </a:effectLst>
              </a:rPr>
              <a:t>Edwards was concerned for what he called, “stony-ground hearers”—people who heard the Word, but soon slipped back into a worldly state. </a:t>
            </a:r>
          </a:p>
          <a:p>
            <a:r>
              <a:rPr lang="en-US" sz="2800" dirty="0" smtClean="0">
                <a:effectLst>
                  <a:outerShdw blurRad="38100" dist="38100" dir="2700000" algn="tl">
                    <a:srgbClr val="000000">
                      <a:alpha val="43137"/>
                    </a:srgbClr>
                  </a:outerShdw>
                </a:effectLst>
              </a:rPr>
              <a:t>However, the congregation rejected this doctrine—they were unwilling to move forward in truth—and voted to remove Edwards from the pulpit.</a:t>
            </a:r>
          </a:p>
          <a:p>
            <a:r>
              <a:rPr lang="en-US" sz="2800" dirty="0" smtClean="0">
                <a:effectLst>
                  <a:outerShdw blurRad="38100" dist="38100" dir="2700000" algn="tl">
                    <a:srgbClr val="000000">
                      <a:alpha val="43137"/>
                    </a:srgbClr>
                  </a:outerShdw>
                </a:effectLst>
              </a:rPr>
              <a:t>At this point the revival ended for the church in Northampton.</a:t>
            </a:r>
          </a:p>
          <a:p>
            <a:endParaRPr lang="en-US" sz="2800" dirty="0" smtClean="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US" b="1" cap="small" dirty="0" smtClean="0"/>
              <a:t>What Are the Ingredients of Revival?</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sz="2800" dirty="0" smtClean="0">
                <a:effectLst>
                  <a:outerShdw blurRad="38100" dist="38100" dir="2700000" algn="tl">
                    <a:srgbClr val="000000">
                      <a:alpha val="43137"/>
                    </a:srgbClr>
                  </a:outerShdw>
                </a:effectLst>
              </a:rPr>
              <a:t>At the Brownsville revival, God began to raise up young men and women to birth new churches.  But He was using a new paradigm—a new wineskin—for church planting.  And this caused a conflict with the denomination, which eventually ended the revival.</a:t>
            </a:r>
          </a:p>
          <a:p>
            <a:r>
              <a:rPr lang="en-US" sz="2800" dirty="0" smtClean="0">
                <a:effectLst>
                  <a:outerShdw blurRad="38100" dist="38100" dir="2700000" algn="tl">
                    <a:srgbClr val="000000">
                      <a:alpha val="43137"/>
                    </a:srgbClr>
                  </a:outerShdw>
                </a:effectLst>
              </a:rPr>
              <a:t>Here’s what Michael Brown said: </a:t>
            </a:r>
          </a:p>
          <a:p>
            <a:pPr>
              <a:buNone/>
            </a:pPr>
            <a:endParaRPr lang="en-US" sz="2800" dirty="0" smtClean="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US" b="1" cap="small" dirty="0" smtClean="0"/>
              <a:t>What Are the Ingredients of Revival?</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sz="2800" dirty="0" smtClean="0">
                <a:effectLst>
                  <a:outerShdw blurRad="38100" dist="38100" dir="2700000" algn="tl">
                    <a:srgbClr val="000000">
                      <a:alpha val="43137"/>
                    </a:srgbClr>
                  </a:outerShdw>
                </a:effectLst>
              </a:rPr>
              <a:t>“I believe there were many looking to Brownsville for almost a new paradigm, or model.  We had begun to birth something as spiritual fathers to our students—ordaining them and sending them.  And they were going out and planting new works.  But at that time it brought a degree of conflict with some of the other brothers that we were working with because their structure was different.”</a:t>
            </a:r>
          </a:p>
          <a:p>
            <a:pPr>
              <a:buNone/>
            </a:pPr>
            <a:endParaRPr lang="en-US" sz="2800" dirty="0" smtClean="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US" b="1" cap="small" dirty="0" smtClean="0"/>
              <a:t>What Are the Ingredients of Revival?</a:t>
            </a:r>
            <a:endParaRPr lang="en-US" b="1" cap="small"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sz="2800" dirty="0" smtClean="0">
                <a:effectLst>
                  <a:outerShdw blurRad="38100" dist="38100" dir="2700000" algn="tl">
                    <a:srgbClr val="000000">
                      <a:alpha val="43137"/>
                    </a:srgbClr>
                  </a:outerShdw>
                </a:effectLst>
              </a:rPr>
              <a:t>“It wasn’t a matter of right versus wrong.  It was simply a matter of one thing that was more of a centralized headquarters approach and the other that was more organic and fathering.  For us, that was an apostolic model that could have grown, but we didn’t get to live that out together.  Allowing more fathering and organic reproduction—laying hands on your spiritual sons and sending them out—could have been a new paradigm and is at the heart of being apostolic.”</a:t>
            </a:r>
          </a:p>
          <a:p>
            <a:pPr>
              <a:buNone/>
            </a:pPr>
            <a:endParaRPr lang="en-US" sz="2800" dirty="0" smtClean="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US" b="1" cap="small" dirty="0" smtClean="0"/>
              <a:t>What Are the Ingredients of Revival?</a:t>
            </a:r>
            <a:endParaRPr lang="en-US" b="1" cap="small"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76800"/>
          </a:xfrm>
        </p:spPr>
        <p:txBody>
          <a:bodyPr>
            <a:normAutofit lnSpcReduction="10000"/>
          </a:bodyPr>
          <a:lstStyle/>
          <a:p>
            <a:r>
              <a:rPr lang="en-US" dirty="0" smtClean="0">
                <a:effectLst>
                  <a:outerShdw blurRad="38100" dist="38100" dir="2700000" algn="tl">
                    <a:srgbClr val="000000">
                      <a:alpha val="43137"/>
                    </a:srgbClr>
                  </a:outerShdw>
                </a:effectLst>
              </a:rPr>
              <a:t>Let’s turn now to the Bible for examples of revival ingredients.</a:t>
            </a:r>
          </a:p>
          <a:p>
            <a:r>
              <a:rPr lang="en-US" dirty="0" smtClean="0">
                <a:effectLst>
                  <a:outerShdw blurRad="38100" dist="38100" dir="2700000" algn="tl">
                    <a:srgbClr val="000000">
                      <a:alpha val="43137"/>
                    </a:srgbClr>
                  </a:outerShdw>
                </a:effectLst>
              </a:rPr>
              <a:t>Revival took place in the life of King Josiah (2 Chron. 34), who rebuilt the temple in Jerusalem, removed the idols and followed the ways of his grandfather, King Hezekiah.</a:t>
            </a:r>
          </a:p>
          <a:p>
            <a:r>
              <a:rPr lang="en-US" dirty="0" smtClean="0">
                <a:effectLst>
                  <a:outerShdw blurRad="38100" dist="38100" dir="2700000" algn="tl">
                    <a:srgbClr val="000000">
                      <a:alpha val="43137"/>
                    </a:srgbClr>
                  </a:outerShdw>
                </a:effectLst>
              </a:rPr>
              <a:t>Hezekiah had served God, but his son, Manasseh, was grossly immoral and led the nation into idolatry and infanticide.</a:t>
            </a:r>
          </a:p>
          <a:p>
            <a:r>
              <a:rPr lang="en-US" dirty="0" smtClean="0">
                <a:effectLst>
                  <a:outerShdw blurRad="38100" dist="38100" dir="2700000" algn="tl">
                    <a:srgbClr val="000000">
                      <a:alpha val="43137"/>
                    </a:srgbClr>
                  </a:outerShdw>
                </a:effectLst>
              </a:rPr>
              <a:t>By rebuilding the temple, Josiah declared that the presence of God was essential to the success of the nation.</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US" b="1" cap="small" dirty="0" smtClean="0"/>
              <a:t>What Are the Ingredients of Revival?</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00600"/>
          </a:xfrm>
        </p:spPr>
        <p:txBody>
          <a:bodyPr>
            <a:normAutofit lnSpcReduction="10000"/>
          </a:bodyPr>
          <a:lstStyle/>
          <a:p>
            <a:r>
              <a:rPr lang="en-US" dirty="0" smtClean="0">
                <a:effectLst>
                  <a:outerShdw blurRad="38100" dist="38100" dir="2700000" algn="tl">
                    <a:srgbClr val="000000">
                      <a:alpha val="43137"/>
                    </a:srgbClr>
                  </a:outerShdw>
                </a:effectLst>
              </a:rPr>
              <a:t>When Josiah rebuilt the temple, a priest discovered the scroll of the Law.  Reading the Law brought conviction and repentance to Josiah, who then led the nation to repentance by tearing down the altars.</a:t>
            </a:r>
          </a:p>
          <a:p>
            <a:r>
              <a:rPr lang="en-US" dirty="0" smtClean="0">
                <a:effectLst>
                  <a:outerShdw blurRad="38100" dist="38100" dir="2700000" algn="tl">
                    <a:srgbClr val="000000">
                      <a:alpha val="43137"/>
                    </a:srgbClr>
                  </a:outerShdw>
                </a:effectLst>
              </a:rPr>
              <a:t>The prophetess, </a:t>
            </a:r>
            <a:r>
              <a:rPr lang="en-US" dirty="0" err="1" smtClean="0">
                <a:effectLst>
                  <a:outerShdw blurRad="38100" dist="38100" dir="2700000" algn="tl">
                    <a:srgbClr val="000000">
                      <a:alpha val="43137"/>
                    </a:srgbClr>
                  </a:outerShdw>
                </a:effectLst>
              </a:rPr>
              <a:t>Huldah</a:t>
            </a:r>
            <a:r>
              <a:rPr lang="en-US" dirty="0" smtClean="0">
                <a:effectLst>
                  <a:outerShdw blurRad="38100" dist="38100" dir="2700000" algn="tl">
                    <a:srgbClr val="000000">
                      <a:alpha val="43137"/>
                    </a:srgbClr>
                  </a:outerShdw>
                </a:effectLst>
              </a:rPr>
              <a:t>, spoke of delayed judgment against Israel because of Josiah’s humility and zeal for the  Lord:</a:t>
            </a:r>
          </a:p>
          <a:p>
            <a:pPr lvl="1"/>
            <a:r>
              <a:rPr lang="en-US" dirty="0" smtClean="0">
                <a:effectLst>
                  <a:outerShdw blurRad="38100" dist="38100" dir="2700000" algn="tl">
                    <a:srgbClr val="000000">
                      <a:alpha val="43137"/>
                    </a:srgbClr>
                  </a:outerShdw>
                </a:effectLst>
              </a:rPr>
              <a:t>“Because your heart was responsive and you humbled yourself before God when you heard what he spoke against this place and its people, and because you humbled yourself before me and tore your robes and wept in my presence, I have heard you, declares the Lord” (2 Chron. 34:27).</a:t>
            </a:r>
          </a:p>
          <a:p>
            <a:endParaRPr lang="en-US" dirty="0"/>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Humility</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00600"/>
          </a:xfrm>
        </p:spPr>
        <p:txBody>
          <a:bodyPr>
            <a:normAutofit/>
          </a:bodyPr>
          <a:lstStyle/>
          <a:p>
            <a:r>
              <a:rPr lang="en-US" dirty="0" smtClean="0">
                <a:effectLst>
                  <a:outerShdw blurRad="38100" dist="38100" dir="2700000" algn="tl">
                    <a:srgbClr val="000000">
                      <a:alpha val="43137"/>
                    </a:srgbClr>
                  </a:outerShdw>
                </a:effectLst>
              </a:rPr>
              <a:t>True humility is necessary for revival.  God gives grace to the humble, but opposes the proud (cf. Prov. 3:34).</a:t>
            </a:r>
          </a:p>
          <a:p>
            <a:r>
              <a:rPr lang="en-US" dirty="0" smtClean="0">
                <a:effectLst>
                  <a:outerShdw blurRad="38100" dist="38100" dir="2700000" algn="tl">
                    <a:srgbClr val="000000">
                      <a:alpha val="43137"/>
                    </a:srgbClr>
                  </a:outerShdw>
                </a:effectLst>
              </a:rPr>
              <a:t>“Most people who come to the altar today will stand.  But there is something about kneeling before the altar—humbling yourself.  Brokenness is so lacking today.  But humility speaks to God.”—Frank </a:t>
            </a:r>
            <a:r>
              <a:rPr lang="en-US" dirty="0" err="1" smtClean="0">
                <a:effectLst>
                  <a:outerShdw blurRad="38100" dist="38100" dir="2700000" algn="tl">
                    <a:srgbClr val="000000">
                      <a:alpha val="43137"/>
                    </a:srgbClr>
                  </a:outerShdw>
                </a:effectLst>
              </a:rPr>
              <a:t>Seamster</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Of William Seymour, who helped launch the modern Pentecostal/Charismatic movement, Frank </a:t>
            </a:r>
            <a:r>
              <a:rPr lang="en-US" dirty="0" err="1" smtClean="0">
                <a:effectLst>
                  <a:outerShdw blurRad="38100" dist="38100" dir="2700000" algn="tl">
                    <a:srgbClr val="000000">
                      <a:alpha val="43137"/>
                    </a:srgbClr>
                  </a:outerShdw>
                </a:effectLst>
              </a:rPr>
              <a:t>Bartleman</a:t>
            </a:r>
            <a:r>
              <a:rPr lang="en-US" dirty="0" smtClean="0">
                <a:effectLst>
                  <a:outerShdw blurRad="38100" dist="38100" dir="2700000" algn="tl">
                    <a:srgbClr val="000000">
                      <a:alpha val="43137"/>
                    </a:srgbClr>
                  </a:outerShdw>
                </a:effectLst>
              </a:rPr>
              <a:t> said,</a:t>
            </a:r>
          </a:p>
          <a:p>
            <a:pPr lvl="1"/>
            <a:r>
              <a:rPr lang="en-US" dirty="0" smtClean="0">
                <a:effectLst>
                  <a:outerShdw blurRad="38100" dist="38100" dir="2700000" algn="tl">
                    <a:srgbClr val="000000">
                      <a:alpha val="43137"/>
                    </a:srgbClr>
                  </a:outerShdw>
                </a:effectLst>
              </a:rPr>
              <a:t>“He was a black man, blind in one eye, very plain, spiritual, and </a:t>
            </a:r>
            <a:r>
              <a:rPr lang="en-US" i="1" dirty="0" smtClean="0">
                <a:effectLst>
                  <a:outerShdw blurRad="38100" dist="38100" dir="2700000" algn="tl">
                    <a:srgbClr val="000000">
                      <a:alpha val="43137"/>
                    </a:srgbClr>
                  </a:outerShdw>
                </a:effectLst>
              </a:rPr>
              <a:t>humble</a:t>
            </a:r>
            <a:r>
              <a:rPr lang="en-US" dirty="0" smtClean="0">
                <a:effectLst>
                  <a:outerShdw blurRad="38100" dist="38100" dir="2700000" algn="tl">
                    <a:srgbClr val="000000">
                      <a:alpha val="43137"/>
                    </a:srgbClr>
                  </a:outerShdw>
                </a:effectLst>
              </a:rPr>
              <a:t>.”</a:t>
            </a: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Humility</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“Here’s where I think we are in America.  I think we are at a juncture where America is not a godless nation, but that America is a backslidden nation…Now, with the things we are facing as a nation, America is about to get her hip knocked out of joint.  Then, and then only, will God reduce us and humble us.”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—John Kilpatrick</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Humility</a:t>
            </a:r>
            <a:endParaRPr lang="en-US" b="1" cap="small" dirty="0">
              <a:solidFill>
                <a:srgbClr val="FFC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029200"/>
          </a:xfrm>
        </p:spPr>
        <p:txBody>
          <a:bodyPr>
            <a:normAutofit/>
          </a:bodyPr>
          <a:lstStyle/>
          <a:p>
            <a:r>
              <a:rPr lang="en-US" dirty="0" smtClean="0">
                <a:effectLst>
                  <a:outerShdw blurRad="38100" dist="38100" dir="2700000" algn="tl">
                    <a:srgbClr val="000000">
                      <a:alpha val="43137"/>
                    </a:srgbClr>
                  </a:outerShdw>
                </a:effectLst>
              </a:rPr>
              <a:t>Prayer precipitates and sustains revival.  No revival existed without it.  They are inseparably linked.</a:t>
            </a:r>
          </a:p>
          <a:p>
            <a:r>
              <a:rPr lang="en-US" dirty="0" smtClean="0">
                <a:effectLst>
                  <a:outerShdw blurRad="38100" dist="38100" dir="2700000" algn="tl">
                    <a:srgbClr val="000000">
                      <a:alpha val="43137"/>
                    </a:srgbClr>
                  </a:outerShdw>
                </a:effectLst>
              </a:rPr>
              <a:t>Count Nicolas von Zinzendorf assembled a small group together to pray on his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estate of Herrnhut. That tiny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prayer meeting turned into a</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twenty-four hour vigil that lasted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over one-hundred years! </a:t>
            </a:r>
          </a:p>
          <a:p>
            <a:r>
              <a:rPr lang="en-US" dirty="0" smtClean="0">
                <a:effectLst>
                  <a:outerShdw blurRad="38100" dist="38100" dir="2700000" algn="tl">
                    <a:srgbClr val="000000">
                      <a:alpha val="43137"/>
                    </a:srgbClr>
                  </a:outerShdw>
                </a:effectLst>
              </a:rPr>
              <a:t>The result was the greatest missions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movement before the nineteenth</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century—over 300 missionaries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were sent around the globe.</a:t>
            </a: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pic>
        <p:nvPicPr>
          <p:cNvPr id="16386" name="Picture 2" descr="http://www.calebwilde.com/wp-content/uploads/2011/03/zinzendorf1.jpg"/>
          <p:cNvPicPr>
            <a:picLocks noChangeAspect="1" noChangeArrowheads="1"/>
          </p:cNvPicPr>
          <p:nvPr/>
        </p:nvPicPr>
        <p:blipFill>
          <a:blip r:embed="rId2" cstate="print"/>
          <a:srcRect/>
          <a:stretch>
            <a:fillRect/>
          </a:stretch>
        </p:blipFill>
        <p:spPr bwMode="auto">
          <a:xfrm>
            <a:off x="5943600" y="2895600"/>
            <a:ext cx="2819400" cy="3517058"/>
          </a:xfrm>
          <a:prstGeom prst="rect">
            <a:avLst/>
          </a:prstGeom>
          <a:ln>
            <a:noFill/>
          </a:ln>
          <a:effectLst>
            <a:outerShdw blurRad="292100" dist="139700" dir="2700000" algn="tl" rotWithShape="0">
              <a:srgbClr val="333333">
                <a:alpha val="65000"/>
              </a:srgbClr>
            </a:outerShdw>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53388" y="990600"/>
            <a:ext cx="7352412" cy="3461013"/>
          </a:xfrm>
          <a:prstGeom prst="rect">
            <a:avLst/>
          </a:prstGeom>
          <a:ln w="228600" cap="sq" cmpd="thickThin">
            <a:solidFill>
              <a:srgbClr val="000000"/>
            </a:solidFill>
            <a:prstDash val="solid"/>
            <a:miter lim="800000"/>
          </a:ln>
          <a:effectLst>
            <a:innerShdw blurRad="76200">
              <a:srgbClr val="000000"/>
            </a:innerShdw>
          </a:effectLst>
        </p:spPr>
      </p:pic>
      <p:sp>
        <p:nvSpPr>
          <p:cNvPr id="3" name="TextBox 2"/>
          <p:cNvSpPr txBox="1"/>
          <p:nvPr/>
        </p:nvSpPr>
        <p:spPr>
          <a:xfrm>
            <a:off x="1981200" y="4876800"/>
            <a:ext cx="5532861" cy="1077218"/>
          </a:xfrm>
          <a:prstGeom prst="rect">
            <a:avLst/>
          </a:prstGeom>
          <a:noFill/>
        </p:spPr>
        <p:txBody>
          <a:bodyPr wrap="none" rtlCol="0">
            <a:spAutoFit/>
          </a:bodyPr>
          <a:lstStyle/>
          <a:p>
            <a:pPr algn="ctr"/>
            <a:r>
              <a:rPr lang="en-US" sz="3200" dirty="0" smtClean="0">
                <a:effectLst>
                  <a:outerShdw blurRad="38100" dist="38100" dir="2700000" algn="tl">
                    <a:srgbClr val="000000">
                      <a:alpha val="43137"/>
                    </a:srgbClr>
                  </a:outerShdw>
                </a:effectLst>
              </a:rPr>
              <a:t>Herrnhut (“the Lord’s Watch”)</a:t>
            </a:r>
            <a:br>
              <a:rPr lang="en-US" sz="3200" dirty="0" smtClean="0">
                <a:effectLst>
                  <a:outerShdw blurRad="38100" dist="38100" dir="2700000" algn="tl">
                    <a:srgbClr val="000000">
                      <a:alpha val="43137"/>
                    </a:srgbClr>
                  </a:outerShdw>
                </a:effectLst>
              </a:rPr>
            </a:br>
            <a:r>
              <a:rPr lang="en-US" sz="3200" dirty="0" smtClean="0">
                <a:effectLst>
                  <a:outerShdw blurRad="38100" dist="38100" dir="2700000" algn="tl">
                    <a:srgbClr val="000000">
                      <a:alpha val="43137"/>
                    </a:srgbClr>
                  </a:outerShdw>
                </a:effectLst>
              </a:rPr>
              <a:t>in Saxony</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“Will you not revive us again,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that your people may rejoice in you?</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Show us your unfailing love, O </a:t>
            </a:r>
            <a:r>
              <a:rPr lang="en-US" cap="small" dirty="0" smtClean="0">
                <a:effectLst>
                  <a:outerShdw blurRad="38100" dist="38100" dir="2700000" algn="tl">
                    <a:srgbClr val="000000">
                      <a:alpha val="43137"/>
                    </a:srgbClr>
                  </a:outerShdw>
                </a:effectLst>
              </a:rPr>
              <a:t>Lord</a:t>
            </a:r>
            <a:r>
              <a:rPr lang="en-US" dirty="0" smtClean="0">
                <a:effectLst>
                  <a:outerShdw blurRad="38100" dist="38100" dir="2700000" algn="tl">
                    <a:srgbClr val="000000">
                      <a:alpha val="43137"/>
                    </a:srgbClr>
                  </a:outerShdw>
                </a:effectLst>
              </a:rPr>
              <a:t>,</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and grant us your salvation.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—Ps. 85:6-7 </a:t>
            </a:r>
          </a:p>
        </p:txBody>
      </p:sp>
      <p:sp>
        <p:nvSpPr>
          <p:cNvPr id="2" name="Title 1"/>
          <p:cNvSpPr>
            <a:spLocks noGrp="1"/>
          </p:cNvSpPr>
          <p:nvPr>
            <p:ph type="title"/>
          </p:nvPr>
        </p:nvSpPr>
        <p:spPr/>
        <p:txBody>
          <a:bodyPr/>
          <a:lstStyle/>
          <a:p>
            <a:r>
              <a:rPr lang="en-US" b="1" cap="small" dirty="0" smtClean="0">
                <a:effectLst>
                  <a:outerShdw blurRad="38100" dist="38100" dir="2700000" algn="tl">
                    <a:srgbClr val="000000">
                      <a:alpha val="43137"/>
                    </a:srgbClr>
                  </a:outerShdw>
                </a:effectLst>
              </a:rPr>
              <a:t>What is Revival?</a:t>
            </a:r>
            <a:endParaRPr lang="en-US" b="1" cap="small"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smtClean="0"/>
          </a:p>
          <a:p>
            <a:r>
              <a:rPr lang="en-US" dirty="0" smtClean="0">
                <a:effectLst>
                  <a:outerShdw blurRad="38100" dist="38100" dir="2700000" algn="tl">
                    <a:srgbClr val="000000">
                      <a:alpha val="43137"/>
                    </a:srgbClr>
                  </a:outerShdw>
                </a:effectLst>
              </a:rPr>
              <a:t>Pastor James </a:t>
            </a:r>
            <a:r>
              <a:rPr lang="en-US" dirty="0" err="1" smtClean="0">
                <a:effectLst>
                  <a:outerShdw blurRad="38100" dist="38100" dir="2700000" algn="tl">
                    <a:srgbClr val="000000">
                      <a:alpha val="43137"/>
                    </a:srgbClr>
                  </a:outerShdw>
                </a:effectLst>
              </a:rPr>
              <a:t>McGready</a:t>
            </a:r>
            <a:r>
              <a:rPr lang="en-US" dirty="0" smtClean="0">
                <a:effectLst>
                  <a:outerShdw blurRad="38100" dist="38100" dir="2700000" algn="tl">
                    <a:srgbClr val="000000">
                      <a:alpha val="43137"/>
                    </a:srgbClr>
                  </a:outerShdw>
                </a:effectLst>
              </a:rPr>
              <a:t> committed his church to pray for revival.  As a result, revival broke out in 1800 in the camp meetings in Kentucky.</a:t>
            </a:r>
          </a:p>
          <a:p>
            <a:r>
              <a:rPr lang="en-US" dirty="0" smtClean="0">
                <a:effectLst>
                  <a:outerShdw blurRad="38100" dist="38100" dir="2700000" algn="tl">
                    <a:srgbClr val="000000">
                      <a:alpha val="43137"/>
                    </a:srgbClr>
                  </a:outerShdw>
                </a:effectLst>
              </a:rPr>
              <a:t>Prayer was also an important ingredient in the success of Charles Finney.  An extensive, organized network of women prayed for his revival meetings.</a:t>
            </a: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47800" y="533400"/>
            <a:ext cx="6185916" cy="4870800"/>
          </a:xfrm>
          <a:prstGeom prst="rect">
            <a:avLst/>
          </a:prstGeom>
          <a:noFill/>
          <a:ln w="9525">
            <a:noFill/>
            <a:miter lim="800000"/>
            <a:headEnd/>
            <a:tailEnd/>
          </a:ln>
          <a:effectLst>
            <a:glow rad="228600">
              <a:schemeClr val="accent2">
                <a:satMod val="175000"/>
                <a:alpha val="40000"/>
              </a:schemeClr>
            </a:glow>
          </a:effectLst>
        </p:spPr>
      </p:pic>
      <p:sp>
        <p:nvSpPr>
          <p:cNvPr id="3" name="TextBox 2"/>
          <p:cNvSpPr txBox="1"/>
          <p:nvPr/>
        </p:nvSpPr>
        <p:spPr>
          <a:xfrm>
            <a:off x="2054452" y="5562600"/>
            <a:ext cx="5032148" cy="584775"/>
          </a:xfrm>
          <a:prstGeom prst="rect">
            <a:avLst/>
          </a:prstGeom>
          <a:noFill/>
        </p:spPr>
        <p:txBody>
          <a:bodyPr wrap="none" rtlCol="0">
            <a:spAutoFit/>
          </a:bodyPr>
          <a:lstStyle/>
          <a:p>
            <a:pPr algn="ctr"/>
            <a:r>
              <a:rPr lang="en-US" sz="3200" dirty="0" smtClean="0">
                <a:effectLst>
                  <a:outerShdw blurRad="38100" dist="38100" dir="2700000" algn="tl">
                    <a:srgbClr val="000000">
                      <a:alpha val="43137"/>
                    </a:srgbClr>
                  </a:outerShdw>
                </a:effectLst>
              </a:rPr>
              <a:t>Camp Meeting in Kentucky</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smtClean="0"/>
          </a:p>
          <a:p>
            <a:r>
              <a:rPr lang="en-US" dirty="0" smtClean="0">
                <a:effectLst>
                  <a:outerShdw blurRad="38100" dist="38100" dir="2700000" algn="tl">
                    <a:srgbClr val="000000">
                      <a:alpha val="43137"/>
                    </a:srgbClr>
                  </a:outerShdw>
                </a:effectLst>
              </a:rPr>
              <a:t>The Irish revival of 1856 began when a small group banded together for prayer.  This spread to England and Wales.  In Wales, miners prayed in pits and “whole families prayed as units” (</a:t>
            </a:r>
            <a:r>
              <a:rPr lang="en-US" dirty="0" err="1" smtClean="0">
                <a:effectLst>
                  <a:outerShdw blurRad="38100" dist="38100" dir="2700000" algn="tl">
                    <a:srgbClr val="000000">
                      <a:alpha val="43137"/>
                    </a:srgbClr>
                  </a:outerShdw>
                </a:effectLst>
              </a:rPr>
              <a:t>Menzies</a:t>
            </a:r>
            <a:r>
              <a:rPr lang="en-US" dirty="0" smtClean="0">
                <a:effectLst>
                  <a:outerShdw blurRad="38100" dist="38100" dir="2700000" algn="tl">
                    <a:srgbClr val="000000">
                      <a:alpha val="43137"/>
                    </a:srgbClr>
                  </a:outerShdw>
                </a:effectLst>
              </a:rPr>
              <a:t> 13).</a:t>
            </a:r>
          </a:p>
          <a:p>
            <a:r>
              <a:rPr lang="en-US" dirty="0" smtClean="0">
                <a:effectLst>
                  <a:outerShdw blurRad="38100" dist="38100" dir="2700000" algn="tl">
                    <a:srgbClr val="000000">
                      <a:alpha val="43137"/>
                    </a:srgbClr>
                  </a:outerShdw>
                </a:effectLst>
              </a:rPr>
              <a:t>The layman’s revival of 1857 in the U.S. began with businessmen who met for noonday prayer.  It was estimated that by 1858 over 10,000 were praying daily.</a:t>
            </a: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“Evan Roberts prayed for eleven years before the Welsh revival broke out” (Hansen 183) in 1904.  And he called the nation to pray.</a:t>
            </a:r>
          </a:p>
          <a:p>
            <a:r>
              <a:rPr lang="en-US" dirty="0" smtClean="0">
                <a:effectLst>
                  <a:outerShdw blurRad="38100" dist="38100" dir="2700000" algn="tl">
                    <a:srgbClr val="000000">
                      <a:alpha val="43137"/>
                    </a:srgbClr>
                  </a:outerShdw>
                </a:effectLst>
              </a:rPr>
              <a:t>The Welsh revival under Evan Roberts was also fanned into flame by “a group of earnest young people [who] had been stirred to pray for revival” (</a:t>
            </a:r>
            <a:r>
              <a:rPr lang="en-US" dirty="0" err="1" smtClean="0">
                <a:effectLst>
                  <a:outerShdw blurRad="38100" dist="38100" dir="2700000" algn="tl">
                    <a:srgbClr val="000000">
                      <a:alpha val="43137"/>
                    </a:srgbClr>
                  </a:outerShdw>
                </a:effectLst>
              </a:rPr>
              <a:t>Menzies</a:t>
            </a:r>
            <a:r>
              <a:rPr lang="en-US" dirty="0" smtClean="0">
                <a:effectLst>
                  <a:outerShdw blurRad="38100" dist="38100" dir="2700000" algn="tl">
                    <a:srgbClr val="000000">
                      <a:alpha val="43137"/>
                    </a:srgbClr>
                  </a:outerShdw>
                </a:effectLst>
              </a:rPr>
              <a:t> 14).  </a:t>
            </a:r>
          </a:p>
          <a:p>
            <a:r>
              <a:rPr lang="en-US" dirty="0" smtClean="0">
                <a:effectLst>
                  <a:outerShdw blurRad="38100" dist="38100" dir="2700000" algn="tl">
                    <a:srgbClr val="000000">
                      <a:alpha val="43137"/>
                    </a:srgbClr>
                  </a:outerShdw>
                </a:effectLst>
              </a:rPr>
              <a:t>Roberts went on to spread revival the length and breadth of Wales.  From 1904 to 1905, “ over 100,000 were reported to have been converted in Wales” (</a:t>
            </a:r>
            <a:r>
              <a:rPr lang="en-US" dirty="0" err="1" smtClean="0">
                <a:effectLst>
                  <a:outerShdw blurRad="38100" dist="38100" dir="2700000" algn="tl">
                    <a:srgbClr val="000000">
                      <a:alpha val="43137"/>
                    </a:srgbClr>
                  </a:outerShdw>
                </a:effectLst>
              </a:rPr>
              <a:t>Menzies</a:t>
            </a:r>
            <a:r>
              <a:rPr lang="en-US" dirty="0" smtClean="0">
                <a:effectLst>
                  <a:outerShdw blurRad="38100" dist="38100" dir="2700000" algn="tl">
                    <a:srgbClr val="000000">
                      <a:alpha val="43137"/>
                    </a:srgbClr>
                  </a:outerShdw>
                </a:effectLst>
              </a:rPr>
              <a:t> 14).</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8" name="Picture 6" descr="http://www.pentecostalpioneers.org/images/_40371035_evan203.jpg"/>
          <p:cNvPicPr>
            <a:picLocks noChangeAspect="1" noChangeArrowheads="1"/>
          </p:cNvPicPr>
          <p:nvPr/>
        </p:nvPicPr>
        <p:blipFill>
          <a:blip r:embed="rId2" cstate="print"/>
          <a:srcRect/>
          <a:stretch>
            <a:fillRect/>
          </a:stretch>
        </p:blipFill>
        <p:spPr bwMode="auto">
          <a:xfrm>
            <a:off x="3505200" y="381000"/>
            <a:ext cx="3352800" cy="4954876"/>
          </a:xfrm>
          <a:prstGeom prst="roundRect">
            <a:avLst>
              <a:gd name="adj" fmla="val 8594"/>
            </a:avLst>
          </a:prstGeom>
          <a:solidFill>
            <a:srgbClr val="FFFFFF">
              <a:shade val="85000"/>
            </a:srgbClr>
          </a:solidFill>
          <a:ln>
            <a:noFill/>
          </a:ln>
          <a:effectLst>
            <a:glow rad="63500">
              <a:schemeClr val="accent2">
                <a:satMod val="175000"/>
                <a:alpha val="40000"/>
              </a:schemeClr>
            </a:glow>
            <a:reflection blurRad="12700" stA="38000" endPos="28000" dist="5000" dir="5400000" sy="-100000" algn="bl" rotWithShape="0"/>
          </a:effectLst>
        </p:spPr>
      </p:pic>
      <p:sp>
        <p:nvSpPr>
          <p:cNvPr id="5" name="TextBox 4"/>
          <p:cNvSpPr txBox="1"/>
          <p:nvPr/>
        </p:nvSpPr>
        <p:spPr>
          <a:xfrm>
            <a:off x="762000" y="1472625"/>
            <a:ext cx="2511137" cy="584775"/>
          </a:xfrm>
          <a:prstGeom prst="rect">
            <a:avLst/>
          </a:prstGeom>
          <a:noFill/>
        </p:spPr>
        <p:txBody>
          <a:bodyPr wrap="none" rtlCol="0">
            <a:spAutoFit/>
          </a:bodyPr>
          <a:lstStyle/>
          <a:p>
            <a:r>
              <a:rPr lang="en-US" sz="3200" dirty="0" smtClean="0">
                <a:effectLst>
                  <a:outerShdw blurRad="38100" dist="38100" dir="2700000" algn="tl">
                    <a:srgbClr val="000000">
                      <a:alpha val="43137"/>
                    </a:srgbClr>
                  </a:outerShdw>
                </a:effectLst>
              </a:rPr>
              <a:t>Evan Roberts</a:t>
            </a:r>
            <a:endParaRPr lang="en-US" sz="3200" dirty="0">
              <a:effectLst>
                <a:outerShdw blurRad="38100" dist="38100" dir="2700000" algn="tl">
                  <a:srgbClr val="000000">
                    <a:alpha val="43137"/>
                  </a:srgbClr>
                </a:outerShdw>
              </a:effectLst>
            </a:endParaRPr>
          </a:p>
        </p:txBody>
      </p:sp>
      <p:pic>
        <p:nvPicPr>
          <p:cNvPr id="49154" name="Picture 2" descr="http://www.revival-library.org/images/pensketches/evanrobertsface.jpg"/>
          <p:cNvPicPr>
            <a:picLocks noChangeAspect="1" noChangeArrowheads="1"/>
          </p:cNvPicPr>
          <p:nvPr/>
        </p:nvPicPr>
        <p:blipFill>
          <a:blip r:embed="rId3" cstate="print"/>
          <a:srcRect/>
          <a:stretch>
            <a:fillRect/>
          </a:stretch>
        </p:blipFill>
        <p:spPr bwMode="auto">
          <a:xfrm>
            <a:off x="800100" y="2743200"/>
            <a:ext cx="2857500" cy="300037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00600"/>
          </a:xfrm>
        </p:spPr>
        <p:txBody>
          <a:bodyPr>
            <a:normAutofit/>
          </a:bodyPr>
          <a:lstStyle/>
          <a:p>
            <a:r>
              <a:rPr lang="en-US" dirty="0" smtClean="0">
                <a:effectLst>
                  <a:outerShdw blurRad="38100" dist="38100" dir="2700000" algn="tl">
                    <a:srgbClr val="000000">
                      <a:alpha val="43137"/>
                    </a:srgbClr>
                  </a:outerShdw>
                </a:effectLst>
              </a:rPr>
              <a:t>Prayer by William Seymour, Frank </a:t>
            </a:r>
            <a:r>
              <a:rPr lang="en-US" dirty="0" err="1" smtClean="0">
                <a:effectLst>
                  <a:outerShdw blurRad="38100" dist="38100" dir="2700000" algn="tl">
                    <a:srgbClr val="000000">
                      <a:alpha val="43137"/>
                    </a:srgbClr>
                  </a:outerShdw>
                </a:effectLst>
              </a:rPr>
              <a:t>Bartleman</a:t>
            </a:r>
            <a:r>
              <a:rPr lang="en-US" dirty="0" smtClean="0">
                <a:effectLst>
                  <a:outerShdw blurRad="38100" dist="38100" dir="2700000" algn="tl">
                    <a:srgbClr val="000000">
                      <a:alpha val="43137"/>
                    </a:srgbClr>
                  </a:outerShdw>
                </a:effectLst>
              </a:rPr>
              <a:t> and many others sparked the Azusa Street “Pentecostal” revival.</a:t>
            </a:r>
          </a:p>
          <a:p>
            <a:r>
              <a:rPr lang="en-US" dirty="0" smtClean="0">
                <a:effectLst>
                  <a:outerShdw blurRad="38100" dist="38100" dir="2700000" algn="tl">
                    <a:srgbClr val="000000">
                      <a:alpha val="43137"/>
                    </a:srgbClr>
                  </a:outerShdw>
                </a:effectLst>
              </a:rPr>
              <a:t>Bishop Mack E. Jonas, an eyewitness of the Azusa revival and the first African American saved during the meetings, said this about Seymour:</a:t>
            </a:r>
          </a:p>
          <a:p>
            <a:pPr lvl="1"/>
            <a:r>
              <a:rPr lang="en-US" dirty="0" smtClean="0">
                <a:effectLst>
                  <a:outerShdw blurRad="38100" dist="38100" dir="2700000" algn="tl">
                    <a:srgbClr val="000000">
                      <a:alpha val="43137"/>
                    </a:srgbClr>
                  </a:outerShdw>
                </a:effectLst>
              </a:rPr>
              <a:t>“He kept very much to himself and was very prayerful, a very quiet man” (Lovett, 132).</a:t>
            </a:r>
          </a:p>
          <a:p>
            <a:pPr lvl="1"/>
            <a:endParaRPr lang="en-US" dirty="0" smtClean="0"/>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At the request of </a:t>
            </a:r>
            <a:r>
              <a:rPr lang="en-US" dirty="0" err="1" smtClean="0">
                <a:effectLst>
                  <a:outerShdw blurRad="38100" dist="38100" dir="2700000" algn="tl">
                    <a:srgbClr val="000000">
                      <a:alpha val="43137"/>
                    </a:srgbClr>
                  </a:outerShdw>
                </a:effectLst>
              </a:rPr>
              <a:t>Bartleman</a:t>
            </a:r>
            <a:r>
              <a:rPr lang="en-US" dirty="0" smtClean="0">
                <a:effectLst>
                  <a:outerShdw blurRad="38100" dist="38100" dir="2700000" algn="tl">
                    <a:srgbClr val="000000">
                      <a:alpha val="43137"/>
                    </a:srgbClr>
                  </a:outerShdw>
                </a:effectLst>
              </a:rPr>
              <a:t>, who corresponded with Evan Roberts, Roberts prayed for revival in Los Angeles.</a:t>
            </a: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pentecostalarchives.org/images/slideshow/p0601.jpg"/>
          <p:cNvPicPr>
            <a:picLocks noChangeAspect="1" noChangeArrowheads="1"/>
          </p:cNvPicPr>
          <p:nvPr/>
        </p:nvPicPr>
        <p:blipFill>
          <a:blip r:embed="rId2" cstate="print"/>
          <a:srcRect/>
          <a:stretch>
            <a:fillRect/>
          </a:stretch>
        </p:blipFill>
        <p:spPr bwMode="auto">
          <a:xfrm>
            <a:off x="1371600" y="1524000"/>
            <a:ext cx="7191375" cy="3476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4" name="Picture 2" descr="http://isae.wheaton.edu/wp-content/uploads/2009/03/william-seymour_1-240x300.jpg"/>
          <p:cNvPicPr>
            <a:picLocks noChangeAspect="1" noChangeArrowheads="1"/>
          </p:cNvPicPr>
          <p:nvPr/>
        </p:nvPicPr>
        <p:blipFill>
          <a:blip r:embed="rId3" cstate="print"/>
          <a:srcRect/>
          <a:stretch>
            <a:fillRect/>
          </a:stretch>
        </p:blipFill>
        <p:spPr bwMode="auto">
          <a:xfrm>
            <a:off x="685800" y="533400"/>
            <a:ext cx="2286000" cy="28575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013114" y="5257800"/>
            <a:ext cx="7454926" cy="523220"/>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William Seymour and the Azusa Street Mission</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dirty="0" smtClean="0">
                <a:effectLst>
                  <a:outerShdw blurRad="38100" dist="38100" dir="2700000" algn="tl">
                    <a:srgbClr val="000000">
                      <a:alpha val="43137"/>
                    </a:srgbClr>
                  </a:outerShdw>
                </a:effectLst>
              </a:rPr>
              <a:t>Jonathan </a:t>
            </a:r>
            <a:r>
              <a:rPr lang="en-US" dirty="0" err="1" smtClean="0">
                <a:effectLst>
                  <a:outerShdw blurRad="38100" dist="38100" dir="2700000" algn="tl">
                    <a:srgbClr val="000000">
                      <a:alpha val="43137"/>
                    </a:srgbClr>
                  </a:outerShdw>
                </a:effectLst>
              </a:rPr>
              <a:t>Goforth</a:t>
            </a:r>
            <a:r>
              <a:rPr lang="en-US" dirty="0" smtClean="0">
                <a:effectLst>
                  <a:outerShdw blurRad="38100" dist="38100" dir="2700000" algn="tl">
                    <a:srgbClr val="000000">
                      <a:alpha val="43137"/>
                    </a:srgbClr>
                  </a:outerShdw>
                </a:effectLst>
              </a:rPr>
              <a:t> and the Korean Church prayed for revival that added some 80,000 members to the churches.</a:t>
            </a:r>
          </a:p>
          <a:p>
            <a:r>
              <a:rPr lang="en-US" dirty="0" smtClean="0">
                <a:effectLst>
                  <a:outerShdw blurRad="38100" dist="38100" dir="2700000" algn="tl">
                    <a:srgbClr val="000000">
                      <a:alpha val="43137"/>
                    </a:srgbClr>
                  </a:outerShdw>
                </a:effectLst>
              </a:rPr>
              <a:t>In India, </a:t>
            </a:r>
            <a:r>
              <a:rPr lang="en-US" dirty="0" err="1" smtClean="0">
                <a:effectLst>
                  <a:outerShdw blurRad="38100" dist="38100" dir="2700000" algn="tl">
                    <a:srgbClr val="000000">
                      <a:alpha val="43137"/>
                    </a:srgbClr>
                  </a:outerShdw>
                </a:effectLst>
              </a:rPr>
              <a:t>Pandita</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Ramabai</a:t>
            </a:r>
            <a:r>
              <a:rPr lang="en-US" dirty="0" smtClean="0">
                <a:effectLst>
                  <a:outerShdw blurRad="38100" dist="38100" dir="2700000" algn="tl">
                    <a:srgbClr val="000000">
                      <a:alpha val="43137"/>
                    </a:srgbClr>
                  </a:outerShdw>
                </a:effectLst>
              </a:rPr>
              <a:t> and her </a:t>
            </a:r>
            <a:r>
              <a:rPr lang="en-US" dirty="0" err="1" smtClean="0">
                <a:effectLst>
                  <a:outerShdw blurRad="38100" dist="38100" dir="2700000" algn="tl">
                    <a:srgbClr val="000000">
                      <a:alpha val="43137"/>
                    </a:srgbClr>
                  </a:outerShdw>
                </a:effectLst>
              </a:rPr>
              <a:t>Mukti</a:t>
            </a:r>
            <a:r>
              <a:rPr lang="en-US" dirty="0" smtClean="0">
                <a:effectLst>
                  <a:outerShdw blurRad="38100" dist="38100" dir="2700000" algn="tl">
                    <a:srgbClr val="000000">
                      <a:alpha val="43137"/>
                    </a:srgbClr>
                  </a:outerShdw>
                </a:effectLst>
              </a:rPr>
              <a:t> Mission girls prayed twice each day for revival.   Soon 1,200 were saved.</a:t>
            </a:r>
          </a:p>
          <a:p>
            <a:pPr lvl="1"/>
            <a:r>
              <a:rPr lang="en-US" dirty="0" smtClean="0">
                <a:effectLst>
                  <a:outerShdw blurRad="38100" dist="38100" dir="2700000" algn="tl">
                    <a:srgbClr val="000000">
                      <a:alpha val="43137"/>
                    </a:srgbClr>
                  </a:outerShdw>
                </a:effectLst>
              </a:rPr>
              <a:t>“One of the thirty volunteers was so set aflame spiritually that the other girls saw a vision of fire engulfing and surrounding her.  One of the other girls ran across the room to grab a pail of water to throw on her, only to discover that the fire, though visible, was not literal.  It was the fire to the Spirit as seen in the Old Testament times and at Pentecost”  (</a:t>
            </a:r>
            <a:r>
              <a:rPr lang="en-US" dirty="0" err="1" smtClean="0">
                <a:effectLst>
                  <a:outerShdw blurRad="38100" dist="38100" dir="2700000" algn="tl">
                    <a:srgbClr val="000000">
                      <a:alpha val="43137"/>
                    </a:srgbClr>
                  </a:outerShdw>
                </a:effectLst>
              </a:rPr>
              <a:t>Duewel</a:t>
            </a:r>
            <a:r>
              <a:rPr lang="en-US" dirty="0" smtClean="0">
                <a:effectLst>
                  <a:outerShdw blurRad="38100" dist="38100" dir="2700000" algn="tl">
                    <a:srgbClr val="000000">
                      <a:alpha val="43137"/>
                    </a:srgbClr>
                  </a:outerShdw>
                </a:effectLst>
              </a:rPr>
              <a:t> 217).</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The Brownsville church prayed for two-and-a-half years every Sunday night for revival before it finally came on Father’s Day, 1995.</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Prayer</a:t>
            </a:r>
            <a:endParaRPr lang="en-US" b="1" cap="small" dirty="0">
              <a:solidFill>
                <a:srgbClr val="FFC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effectLst>
                  <a:outerShdw blurRad="38100" dist="38100" dir="2700000" algn="tl">
                    <a:srgbClr val="000000">
                      <a:alpha val="43137"/>
                    </a:srgbClr>
                  </a:outerShdw>
                </a:effectLst>
              </a:rPr>
              <a:t>“Revival is not ‘church as usual.’  Revival is a </a:t>
            </a:r>
            <a:r>
              <a:rPr lang="en-US" i="1" dirty="0" smtClean="0">
                <a:effectLst>
                  <a:outerShdw blurRad="38100" dist="38100" dir="2700000" algn="tl">
                    <a:srgbClr val="000000">
                      <a:alpha val="43137"/>
                    </a:srgbClr>
                  </a:outerShdw>
                </a:effectLst>
              </a:rPr>
              <a:t>ramping up</a:t>
            </a:r>
            <a:r>
              <a:rPr lang="en-US" dirty="0" smtClean="0">
                <a:effectLst>
                  <a:outerShdw blurRad="38100" dist="38100" dir="2700000" algn="tl">
                    <a:srgbClr val="000000">
                      <a:alpha val="43137"/>
                    </a:srgbClr>
                  </a:outerShdw>
                </a:effectLst>
              </a:rPr>
              <a:t> of church as usual.  Revival is an escalation of the presence of God to the point that you never experience ‘normal’ church.  This leads me to say that once you’ve experienced revival, you run.  Once you’ve experienced the presence of God, to go back to church as usual—you’re marred, you’re messed up—because you can never be happy.  Once you’ve had your feet under the table of revival, no other table will do.  That’s why I make it my life’s business to pursue the presence of God.  That’s why I make it my church’s business to pursue the presence of God.  Nothing else matters to me.  That’s all that matters.”—John Kilpatrick</a:t>
            </a:r>
            <a:endParaRPr lang="en-US" dirty="0">
              <a:effectLst>
                <a:outerShdw blurRad="38100" dist="38100" dir="2700000" algn="tl">
                  <a:srgbClr val="000000">
                    <a:alpha val="43137"/>
                  </a:srgbClr>
                </a:outerShdw>
              </a:effectLst>
            </a:endParaRPr>
          </a:p>
        </p:txBody>
      </p:sp>
      <p:sp>
        <p:nvSpPr>
          <p:cNvPr id="3" name="Title 2"/>
          <p:cNvSpPr>
            <a:spLocks noGrp="1"/>
          </p:cNvSpPr>
          <p:nvPr>
            <p:ph type="title"/>
          </p:nvPr>
        </p:nvSpPr>
        <p:spPr/>
        <p:txBody>
          <a:bodyPr/>
          <a:lstStyle/>
          <a:p>
            <a:r>
              <a:rPr lang="en-US" b="1" cap="small" dirty="0" smtClean="0">
                <a:effectLst>
                  <a:outerShdw blurRad="38100" dist="38100" dir="2700000" algn="tl">
                    <a:srgbClr val="000000">
                      <a:alpha val="43137"/>
                    </a:srgbClr>
                  </a:outerShdw>
                </a:effectLst>
              </a:rPr>
              <a:t>What is Revival?</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jimmydickens.org/Pictures/9_sw_brownsville7.jpg"/>
          <p:cNvPicPr>
            <a:picLocks noChangeAspect="1" noChangeArrowheads="1"/>
          </p:cNvPicPr>
          <p:nvPr/>
        </p:nvPicPr>
        <p:blipFill>
          <a:blip r:embed="rId2" cstate="print"/>
          <a:srcRect/>
          <a:stretch>
            <a:fillRect/>
          </a:stretch>
        </p:blipFill>
        <p:spPr bwMode="auto">
          <a:xfrm>
            <a:off x="762000" y="838200"/>
            <a:ext cx="6581775" cy="4229101"/>
          </a:xfrm>
          <a:prstGeom prst="rect">
            <a:avLst/>
          </a:prstGeom>
          <a:noFill/>
        </p:spPr>
      </p:pic>
      <p:sp>
        <p:nvSpPr>
          <p:cNvPr id="3" name="TextBox 2"/>
          <p:cNvSpPr txBox="1"/>
          <p:nvPr/>
        </p:nvSpPr>
        <p:spPr>
          <a:xfrm>
            <a:off x="1297980" y="5257800"/>
            <a:ext cx="6885218" cy="954107"/>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John Kilpatrick, Steve Hill, Michael Brown, </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and the Brownsville Revival</a:t>
            </a:r>
            <a:endParaRPr lang="en-US" sz="2800" dirty="0">
              <a:effectLst>
                <a:outerShdw blurRad="38100" dist="38100" dir="2700000" algn="tl">
                  <a:srgbClr val="000000">
                    <a:alpha val="43137"/>
                  </a:srgbClr>
                </a:outerShdw>
              </a:effectLst>
            </a:endParaRPr>
          </a:p>
        </p:txBody>
      </p:sp>
      <p:pic>
        <p:nvPicPr>
          <p:cNvPr id="56322" name="Picture 2" descr="http://t0.gstatic.com/images?q=tbn:ANd9GcSrrIFXu5YMZ7d4kkOub0ODBUvkCBO5WRjvabqAr1rQFN0inyKepA"/>
          <p:cNvPicPr>
            <a:picLocks noChangeAspect="1" noChangeArrowheads="1"/>
          </p:cNvPicPr>
          <p:nvPr/>
        </p:nvPicPr>
        <p:blipFill>
          <a:blip r:embed="rId3" cstate="print"/>
          <a:srcRect/>
          <a:stretch>
            <a:fillRect/>
          </a:stretch>
        </p:blipFill>
        <p:spPr bwMode="auto">
          <a:xfrm>
            <a:off x="6400800" y="609600"/>
            <a:ext cx="1800225" cy="2286001"/>
          </a:xfrm>
          <a:prstGeom prst="rect">
            <a:avLst/>
          </a:prstGeom>
          <a:ln>
            <a:noFill/>
          </a:ln>
          <a:effectLst>
            <a:outerShdw blurRad="292100" dist="139700" dir="2700000" algn="tl" rotWithShape="0">
              <a:srgbClr val="333333">
                <a:alpha val="65000"/>
              </a:srgbClr>
            </a:outerShdw>
          </a:effectLst>
        </p:spPr>
      </p:pic>
      <p:pic>
        <p:nvPicPr>
          <p:cNvPr id="56324" name="Picture 4" descr="http://profile.ak.fbcdn.net/hprofile-ak-snc4/41575_104951762891797_7929_n.jpg"/>
          <p:cNvPicPr>
            <a:picLocks noChangeAspect="1" noChangeArrowheads="1"/>
          </p:cNvPicPr>
          <p:nvPr/>
        </p:nvPicPr>
        <p:blipFill>
          <a:blip r:embed="rId4" cstate="print"/>
          <a:srcRect/>
          <a:stretch>
            <a:fillRect/>
          </a:stretch>
        </p:blipFill>
        <p:spPr bwMode="auto">
          <a:xfrm>
            <a:off x="6400800" y="3022599"/>
            <a:ext cx="1828800" cy="221894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Seeking His face (as described in 2 Chron. 7:14) also implies a hunger for God’s presence.</a:t>
            </a:r>
          </a:p>
          <a:p>
            <a:r>
              <a:rPr lang="en-US" dirty="0" smtClean="0">
                <a:effectLst>
                  <a:outerShdw blurRad="38100" dist="38100" dir="2700000" algn="tl">
                    <a:srgbClr val="000000">
                      <a:alpha val="43137"/>
                    </a:srgbClr>
                  </a:outerShdw>
                </a:effectLst>
              </a:rPr>
              <a:t>“Everywhere I go I find that God’s people lack something.  God’s people are hungry for something; God’s people are thirsty for something…” (Graham 105)</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—Billy Graham</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Presence</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i="1" dirty="0" smtClean="0">
                <a:effectLst>
                  <a:outerShdw blurRad="38100" dist="38100" dir="2700000" algn="tl">
                    <a:srgbClr val="000000">
                      <a:alpha val="43137"/>
                    </a:srgbClr>
                  </a:outerShdw>
                </a:effectLst>
              </a:rPr>
              <a:t>The LORD replied, “My Presence will go with you, </a:t>
            </a:r>
            <a:br>
              <a:rPr lang="en-US" i="1" dirty="0" smtClean="0">
                <a:effectLst>
                  <a:outerShdw blurRad="38100" dist="38100" dir="2700000" algn="tl">
                    <a:srgbClr val="000000">
                      <a:alpha val="43137"/>
                    </a:srgbClr>
                  </a:outerShdw>
                </a:effectLst>
              </a:rPr>
            </a:br>
            <a:r>
              <a:rPr lang="en-US" i="1" dirty="0" smtClean="0">
                <a:effectLst>
                  <a:outerShdw blurRad="38100" dist="38100" dir="2700000" algn="tl">
                    <a:srgbClr val="000000">
                      <a:alpha val="43137"/>
                    </a:srgbClr>
                  </a:outerShdw>
                </a:effectLst>
              </a:rPr>
              <a:t>and I will give you rest.”</a:t>
            </a:r>
          </a:p>
          <a:p>
            <a:r>
              <a:rPr lang="en-US" i="1" dirty="0" smtClean="0">
                <a:effectLst>
                  <a:outerShdw blurRad="38100" dist="38100" dir="2700000" algn="tl">
                    <a:srgbClr val="000000">
                      <a:alpha val="43137"/>
                    </a:srgbClr>
                  </a:outerShdw>
                </a:effectLst>
              </a:rPr>
              <a:t>Then Moses said to him, “If your Presence does not go with us, do not send us up from here.  How will anyone know that you are pleased with me and with your people unless you go with us?  What else will distinguish me and your people from all the other people on the face of the earth?”</a:t>
            </a:r>
            <a:r>
              <a:rPr lang="en-US" dirty="0" smtClean="0">
                <a:effectLst>
                  <a:outerShdw blurRad="38100" dist="38100" dir="2700000" algn="tl">
                    <a:srgbClr val="000000">
                      <a:alpha val="43137"/>
                    </a:srgbClr>
                  </a:outerShdw>
                </a:effectLst>
              </a:rPr>
              <a:t>—Exodus 33:14-15</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Presence</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Prayer and presence often go closely together.  Charles Finney wrote:</a:t>
            </a:r>
          </a:p>
          <a:p>
            <a:pPr lvl="1"/>
            <a:r>
              <a:rPr lang="en-US" dirty="0" smtClean="0">
                <a:effectLst>
                  <a:outerShdw blurRad="38100" dist="38100" dir="2700000" algn="tl">
                    <a:srgbClr val="000000">
                      <a:alpha val="43137"/>
                    </a:srgbClr>
                  </a:outerShdw>
                </a:effectLst>
              </a:rPr>
              <a:t>“Unless I had the spirit of prayer I could do nothing.  If even for a day or an hour I lost the spirit of grace and supplication, I found myself unable to preach with power and efficiency, or to win souls by personal conviction” (Jeter 7-8).</a:t>
            </a:r>
          </a:p>
          <a:p>
            <a:r>
              <a:rPr lang="en-US" dirty="0" smtClean="0">
                <a:effectLst>
                  <a:outerShdw blurRad="38100" dist="38100" dir="2700000" algn="tl">
                    <a:srgbClr val="000000">
                      <a:alpha val="43137"/>
                    </a:srgbClr>
                  </a:outerShdw>
                </a:effectLst>
              </a:rPr>
              <a:t>Finney asked himself, “Am I so full of the Spirit of God that my very presence will bring conviction of sin?”</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Presence</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truthinheart.com/finney1.jpg"/>
          <p:cNvPicPr>
            <a:picLocks noChangeAspect="1" noChangeArrowheads="1"/>
          </p:cNvPicPr>
          <p:nvPr/>
        </p:nvPicPr>
        <p:blipFill>
          <a:blip r:embed="rId2" cstate="print"/>
          <a:srcRect/>
          <a:stretch>
            <a:fillRect/>
          </a:stretch>
        </p:blipFill>
        <p:spPr bwMode="auto">
          <a:xfrm>
            <a:off x="2558718" y="533400"/>
            <a:ext cx="4070682" cy="5715000"/>
          </a:xfrm>
          <a:prstGeom prst="rect">
            <a:avLst/>
          </a:prstGeom>
          <a:ln>
            <a:noFill/>
          </a:ln>
          <a:effectLst>
            <a:softEdge rad="112500"/>
          </a:effectLst>
        </p:spPr>
      </p:pic>
      <p:sp>
        <p:nvSpPr>
          <p:cNvPr id="3" name="TextBox 2"/>
          <p:cNvSpPr txBox="1"/>
          <p:nvPr/>
        </p:nvSpPr>
        <p:spPr>
          <a:xfrm>
            <a:off x="2743200" y="4162961"/>
            <a:ext cx="1851597" cy="1323439"/>
          </a:xfrm>
          <a:prstGeom prst="rect">
            <a:avLst/>
          </a:prstGeom>
          <a:noFill/>
        </p:spPr>
        <p:txBody>
          <a:bodyPr wrap="none" rtlCol="0">
            <a:spAutoFit/>
          </a:bodyPr>
          <a:lstStyle/>
          <a:p>
            <a:r>
              <a:rPr lang="en-US" sz="4000" dirty="0" smtClean="0"/>
              <a:t>Charles</a:t>
            </a:r>
            <a:br>
              <a:rPr lang="en-US" sz="4000" dirty="0" smtClean="0"/>
            </a:br>
            <a:r>
              <a:rPr lang="en-US" sz="4000" dirty="0" smtClean="0"/>
              <a:t>Finney</a:t>
            </a:r>
            <a:endParaRPr lang="en-US" sz="40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Evan Roberts brought a simple, but profound message of confession and repentance:</a:t>
            </a:r>
          </a:p>
          <a:p>
            <a:pPr lvl="1"/>
            <a:r>
              <a:rPr lang="en-US" dirty="0" smtClean="0">
                <a:effectLst>
                  <a:outerShdw blurRad="38100" dist="38100" dir="2700000" algn="tl">
                    <a:srgbClr val="000000">
                      <a:alpha val="43137"/>
                    </a:srgbClr>
                  </a:outerShdw>
                </a:effectLst>
              </a:rPr>
              <a:t>Confess any known sin to God and put any wrong done to others right.</a:t>
            </a:r>
          </a:p>
          <a:p>
            <a:pPr lvl="1"/>
            <a:r>
              <a:rPr lang="en-US" dirty="0" smtClean="0">
                <a:effectLst>
                  <a:outerShdw blurRad="38100" dist="38100" dir="2700000" algn="tl">
                    <a:srgbClr val="000000">
                      <a:alpha val="43137"/>
                    </a:srgbClr>
                  </a:outerShdw>
                </a:effectLst>
              </a:rPr>
              <a:t>Put away any doubtful habit.</a:t>
            </a:r>
          </a:p>
          <a:p>
            <a:pPr lvl="1"/>
            <a:r>
              <a:rPr lang="en-US" dirty="0" smtClean="0">
                <a:effectLst>
                  <a:outerShdw blurRad="38100" dist="38100" dir="2700000" algn="tl">
                    <a:srgbClr val="000000">
                      <a:alpha val="43137"/>
                    </a:srgbClr>
                  </a:outerShdw>
                </a:effectLst>
              </a:rPr>
              <a:t>Obey the Spirit promptly.</a:t>
            </a:r>
          </a:p>
          <a:p>
            <a:pPr lvl="1"/>
            <a:r>
              <a:rPr lang="en-US" dirty="0" smtClean="0">
                <a:effectLst>
                  <a:outerShdw blurRad="38100" dist="38100" dir="2700000" algn="tl">
                    <a:srgbClr val="000000">
                      <a:alpha val="43137"/>
                    </a:srgbClr>
                  </a:outerShdw>
                </a:effectLst>
              </a:rPr>
              <a:t>Confess your faith in Christ publicly.</a:t>
            </a:r>
          </a:p>
          <a:p>
            <a:r>
              <a:rPr lang="en-US" dirty="0" smtClean="0">
                <a:effectLst>
                  <a:outerShdw blurRad="38100" dist="38100" dir="2700000" algn="tl">
                    <a:srgbClr val="000000">
                      <a:alpha val="43137"/>
                    </a:srgbClr>
                  </a:outerShdw>
                </a:effectLst>
              </a:rPr>
              <a:t>Robert’s heartfelt cry was, “Lord, bend me!”</a:t>
            </a:r>
          </a:p>
          <a:p>
            <a:r>
              <a:rPr lang="en-US" dirty="0" smtClean="0">
                <a:effectLst>
                  <a:outerShdw blurRad="38100" dist="38100" dir="2700000" algn="tl">
                    <a:srgbClr val="000000">
                      <a:alpha val="43137"/>
                    </a:srgbClr>
                  </a:outerShdw>
                </a:effectLst>
              </a:rPr>
              <a:t>Frequently, Roberts didn’t preach, but would begin to pray and weep, and people cried out in repentance.</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Repentance</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George Mueller once wrote:</a:t>
            </a:r>
          </a:p>
          <a:p>
            <a:pPr lvl="1"/>
            <a:r>
              <a:rPr lang="en-US" dirty="0" smtClean="0">
                <a:effectLst>
                  <a:outerShdw blurRad="38100" dist="38100" dir="2700000" algn="tl">
                    <a:srgbClr val="000000">
                      <a:alpha val="43137"/>
                    </a:srgbClr>
                  </a:outerShdw>
                </a:effectLst>
              </a:rPr>
              <a:t>“There was a day when I died:</a:t>
            </a:r>
          </a:p>
          <a:p>
            <a:pPr lvl="1"/>
            <a:r>
              <a:rPr lang="en-US" dirty="0" smtClean="0">
                <a:effectLst>
                  <a:outerShdw blurRad="38100" dist="38100" dir="2700000" algn="tl">
                    <a:srgbClr val="000000">
                      <a:alpha val="43137"/>
                    </a:srgbClr>
                  </a:outerShdw>
                </a:effectLst>
              </a:rPr>
              <a:t>Died to George Mueller: to his tastes, his opinions, his preferences and his will.</a:t>
            </a:r>
          </a:p>
          <a:p>
            <a:pPr lvl="1"/>
            <a:r>
              <a:rPr lang="en-US" dirty="0" smtClean="0">
                <a:effectLst>
                  <a:outerShdw blurRad="38100" dist="38100" dir="2700000" algn="tl">
                    <a:srgbClr val="000000">
                      <a:alpha val="43137"/>
                    </a:srgbClr>
                  </a:outerShdw>
                </a:effectLst>
              </a:rPr>
              <a:t>Died to the world—its approval or censure.</a:t>
            </a:r>
          </a:p>
          <a:p>
            <a:pPr lvl="1"/>
            <a:r>
              <a:rPr lang="en-US" dirty="0" smtClean="0">
                <a:effectLst>
                  <a:outerShdw blurRad="38100" dist="38100" dir="2700000" algn="tl">
                    <a:srgbClr val="000000">
                      <a:alpha val="43137"/>
                    </a:srgbClr>
                  </a:outerShdw>
                </a:effectLst>
              </a:rPr>
              <a:t>Died to the approval or blame even of my brethren and friends.</a:t>
            </a:r>
          </a:p>
          <a:p>
            <a:pPr lvl="1"/>
            <a:r>
              <a:rPr lang="en-US" dirty="0" smtClean="0">
                <a:effectLst>
                  <a:outerShdw blurRad="38100" dist="38100" dir="2700000" algn="tl">
                    <a:srgbClr val="000000">
                      <a:alpha val="43137"/>
                    </a:srgbClr>
                  </a:outerShdw>
                </a:effectLst>
              </a:rPr>
              <a:t>Since then I have studied to only show myself approved unto God.”</a:t>
            </a:r>
          </a:p>
          <a:p>
            <a:pPr>
              <a:buNone/>
            </a:pP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Revival Ingredients: </a:t>
            </a:r>
            <a:r>
              <a:rPr lang="en-US" b="1" cap="small" dirty="0" smtClean="0">
                <a:solidFill>
                  <a:srgbClr val="FFC000"/>
                </a:solidFill>
              </a:rPr>
              <a:t>Repentance</a:t>
            </a:r>
            <a:endParaRPr lang="en-US" b="1" cap="small"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Jonathan Edwards stated:</a:t>
            </a:r>
          </a:p>
          <a:p>
            <a:pPr lvl="1"/>
            <a:r>
              <a:rPr lang="en-US" i="1" dirty="0" smtClean="0">
                <a:effectLst>
                  <a:outerShdw blurRad="38100" dist="38100" dir="2700000" algn="tl">
                    <a:srgbClr val="000000">
                      <a:alpha val="43137"/>
                    </a:srgbClr>
                  </a:outerShdw>
                </a:effectLst>
              </a:rPr>
              <a:t>Resolved</a:t>
            </a:r>
            <a:r>
              <a:rPr lang="en-US" dirty="0" smtClean="0">
                <a:effectLst>
                  <a:outerShdw blurRad="38100" dist="38100" dir="2700000" algn="tl">
                    <a:srgbClr val="000000">
                      <a:alpha val="43137"/>
                    </a:srgbClr>
                  </a:outerShdw>
                </a:effectLst>
              </a:rPr>
              <a:t>, To ask myself at the end of the day, week, month and year, wherein  I could possibly have done better.</a:t>
            </a:r>
          </a:p>
          <a:p>
            <a:pPr lvl="1"/>
            <a:r>
              <a:rPr lang="en-US" i="1" dirty="0" smtClean="0">
                <a:effectLst>
                  <a:outerShdw blurRad="38100" dist="38100" dir="2700000" algn="tl">
                    <a:srgbClr val="000000">
                      <a:alpha val="43137"/>
                    </a:srgbClr>
                  </a:outerShdw>
                </a:effectLst>
              </a:rPr>
              <a:t>Resolved</a:t>
            </a:r>
            <a:r>
              <a:rPr lang="en-US" dirty="0" smtClean="0">
                <a:effectLst>
                  <a:outerShdw blurRad="38100" dist="38100" dir="2700000" algn="tl">
                    <a:srgbClr val="000000">
                      <a:alpha val="43137"/>
                    </a:srgbClr>
                  </a:outerShdw>
                </a:effectLst>
              </a:rPr>
              <a:t>, Never hence-forward, till I die, to act as if I were any way my own, but entirely and altogether God’s.</a:t>
            </a:r>
          </a:p>
          <a:p>
            <a:pPr lvl="1"/>
            <a:r>
              <a:rPr lang="en-US" i="1" dirty="0" smtClean="0">
                <a:effectLst>
                  <a:outerShdw blurRad="38100" dist="38100" dir="2700000" algn="tl">
                    <a:srgbClr val="000000">
                      <a:alpha val="43137"/>
                    </a:srgbClr>
                  </a:outerShdw>
                </a:effectLst>
              </a:rPr>
              <a:t>Resolved</a:t>
            </a:r>
            <a:r>
              <a:rPr lang="en-US" dirty="0" smtClean="0">
                <a:effectLst>
                  <a:outerShdw blurRad="38100" dist="38100" dir="2700000" algn="tl">
                    <a:srgbClr val="000000">
                      <a:alpha val="43137"/>
                    </a:srgbClr>
                  </a:outerShdw>
                </a:effectLst>
              </a:rPr>
              <a:t>, I will act so as I think I shall judge would have been best, and most prudent, when I come into the future world.</a:t>
            </a:r>
          </a:p>
          <a:p>
            <a:pPr lvl="1"/>
            <a:r>
              <a:rPr lang="en-US" i="1" dirty="0" smtClean="0">
                <a:effectLst>
                  <a:outerShdw blurRad="38100" dist="38100" dir="2700000" algn="tl">
                    <a:srgbClr val="000000">
                      <a:alpha val="43137"/>
                    </a:srgbClr>
                  </a:outerShdw>
                </a:effectLst>
              </a:rPr>
              <a:t>Resolved</a:t>
            </a:r>
            <a:r>
              <a:rPr lang="en-US" dirty="0" smtClean="0">
                <a:effectLst>
                  <a:outerShdw blurRad="38100" dist="38100" dir="2700000" algn="tl">
                    <a:srgbClr val="000000">
                      <a:alpha val="43137"/>
                    </a:srgbClr>
                  </a:outerShdw>
                </a:effectLst>
              </a:rPr>
              <a:t>, Never to give over, nor in the least to slacken my fight with my corruptions, however unsuccessful I may be.</a:t>
            </a:r>
            <a:endParaRPr lang="en-US" dirty="0">
              <a:effectLst>
                <a:outerShdw blurRad="38100" dist="38100" dir="2700000" algn="tl">
                  <a:srgbClr val="000000">
                    <a:alpha val="43137"/>
                  </a:srgbClr>
                </a:outerShdw>
              </a:effectLst>
            </a:endParaRPr>
          </a:p>
        </p:txBody>
      </p:sp>
      <p:sp>
        <p:nvSpPr>
          <p:cNvPr id="3" name="Title 2"/>
          <p:cNvSpPr>
            <a:spLocks noGrp="1"/>
          </p:cNvSpPr>
          <p:nvPr>
            <p:ph type="title"/>
          </p:nvPr>
        </p:nvSpPr>
        <p:spPr/>
        <p:txBody>
          <a:bodyPr/>
          <a:lstStyle/>
          <a:p>
            <a:r>
              <a:rPr lang="en-US" b="1" cap="small" dirty="0" smtClean="0"/>
              <a:t>Revival Ingredients: </a:t>
            </a:r>
            <a:r>
              <a:rPr lang="en-US" b="1" cap="small" dirty="0" smtClean="0">
                <a:solidFill>
                  <a:srgbClr val="FFC000"/>
                </a:solidFill>
              </a:rPr>
              <a:t>Repentance</a:t>
            </a:r>
            <a:endParaRPr lang="en-US"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effectLst>
                  <a:outerShdw blurRad="38100" dist="38100" dir="2700000" algn="tl">
                    <a:srgbClr val="000000">
                      <a:alpha val="43137"/>
                    </a:srgbClr>
                  </a:outerShdw>
                </a:effectLst>
              </a:rPr>
              <a:t>Frank </a:t>
            </a:r>
            <a:r>
              <a:rPr lang="en-US" dirty="0" err="1" smtClean="0">
                <a:effectLst>
                  <a:outerShdw blurRad="38100" dist="38100" dir="2700000" algn="tl">
                    <a:srgbClr val="000000">
                      <a:alpha val="43137"/>
                    </a:srgbClr>
                  </a:outerShdw>
                </a:effectLst>
              </a:rPr>
              <a:t>Bartleman</a:t>
            </a:r>
            <a:r>
              <a:rPr lang="en-US" dirty="0" smtClean="0">
                <a:effectLst>
                  <a:outerShdw blurRad="38100" dist="38100" dir="2700000" algn="tl">
                    <a:srgbClr val="000000">
                      <a:alpha val="43137"/>
                    </a:srgbClr>
                  </a:outerShdw>
                </a:effectLst>
              </a:rPr>
              <a:t> summarized it well:</a:t>
            </a:r>
          </a:p>
          <a:p>
            <a:r>
              <a:rPr lang="en-US" dirty="0" smtClean="0">
                <a:effectLst>
                  <a:outerShdw blurRad="38100" dist="38100" dir="2700000" algn="tl">
                    <a:srgbClr val="000000">
                      <a:alpha val="43137"/>
                    </a:srgbClr>
                  </a:outerShdw>
                </a:effectLst>
              </a:rPr>
              <a:t>“I received from God early in 1905 the following: ‘The depth of revival will be determined exactly by the depth of the spirit of repentance’” (</a:t>
            </a:r>
            <a:r>
              <a:rPr lang="en-US" dirty="0" err="1" smtClean="0">
                <a:effectLst>
                  <a:outerShdw blurRad="38100" dist="38100" dir="2700000" algn="tl">
                    <a:srgbClr val="000000">
                      <a:alpha val="43137"/>
                    </a:srgbClr>
                  </a:outerShdw>
                </a:effectLst>
              </a:rPr>
              <a:t>Bartleman</a:t>
            </a:r>
            <a:r>
              <a:rPr lang="en-US" dirty="0" smtClean="0">
                <a:effectLst>
                  <a:outerShdw blurRad="38100" dist="38100" dir="2700000" algn="tl">
                    <a:srgbClr val="000000">
                      <a:alpha val="43137"/>
                    </a:srgbClr>
                  </a:outerShdw>
                </a:effectLst>
              </a:rPr>
              <a:t> 25).</a:t>
            </a:r>
            <a:endParaRPr lang="en-US" dirty="0">
              <a:effectLst>
                <a:outerShdw blurRad="38100" dist="38100" dir="2700000" algn="tl">
                  <a:srgbClr val="000000">
                    <a:alpha val="43137"/>
                  </a:srgbClr>
                </a:outerShdw>
              </a:effectLst>
            </a:endParaRPr>
          </a:p>
        </p:txBody>
      </p:sp>
      <p:sp>
        <p:nvSpPr>
          <p:cNvPr id="3" name="Title 2"/>
          <p:cNvSpPr>
            <a:spLocks noGrp="1"/>
          </p:cNvSpPr>
          <p:nvPr>
            <p:ph type="title"/>
          </p:nvPr>
        </p:nvSpPr>
        <p:spPr/>
        <p:txBody>
          <a:bodyPr/>
          <a:lstStyle/>
          <a:p>
            <a:r>
              <a:rPr lang="en-US" b="1" cap="small" dirty="0" smtClean="0"/>
              <a:t>Revival Ingredients: </a:t>
            </a:r>
            <a:r>
              <a:rPr lang="en-US" b="1" cap="small" dirty="0" smtClean="0">
                <a:solidFill>
                  <a:srgbClr val="FFC000"/>
                </a:solidFill>
              </a:rPr>
              <a:t>Repentance</a:t>
            </a:r>
            <a:endParaRPr lang="en-US" b="1" dirty="0">
              <a:solidFill>
                <a:srgbClr val="FFC000"/>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 would say that the thing that sustains revival is that you keep doing the same things that got it to where it’s at.  What causes it to end is that you quit—you stop doing the things that brought it to the place where you were really changing lives.”—Frank </a:t>
            </a:r>
            <a:r>
              <a:rPr lang="en-US" dirty="0" err="1" smtClean="0">
                <a:effectLst>
                  <a:outerShdw blurRad="38100" dist="38100" dir="2700000" algn="tl">
                    <a:srgbClr val="000000">
                      <a:alpha val="43137"/>
                    </a:srgbClr>
                  </a:outerShdw>
                </a:effectLst>
              </a:rPr>
              <a:t>Seamster</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What Sustains Revival?</a:t>
            </a:r>
            <a:endParaRPr lang="en-US" b="1" cap="small"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effectLst>
                  <a:outerShdw blurRad="38100" dist="38100" dir="2700000" algn="tl">
                    <a:srgbClr val="000000">
                      <a:alpha val="43137"/>
                    </a:srgbClr>
                  </a:outerShdw>
                </a:effectLst>
              </a:rPr>
              <a:t>This is revival in its broadest sense—His quickening presence bringing life to something spiritually dry and lifeless.</a:t>
            </a:r>
          </a:p>
          <a:p>
            <a:r>
              <a:rPr lang="en-US" dirty="0" smtClean="0">
                <a:effectLst>
                  <a:outerShdw blurRad="38100" dist="38100" dir="2700000" algn="tl">
                    <a:srgbClr val="000000">
                      <a:alpha val="43137"/>
                    </a:srgbClr>
                  </a:outerShdw>
                </a:effectLst>
              </a:rPr>
              <a:t>It is the return of the church from its backslidings (Finney 13) and a time of visitation of the Holy Spirit when He imparts new life (Torrey  111). </a:t>
            </a:r>
          </a:p>
          <a:p>
            <a:r>
              <a:rPr lang="en-US" dirty="0" smtClean="0">
                <a:effectLst>
                  <a:outerShdw blurRad="38100" dist="38100" dir="2700000" algn="tl">
                    <a:srgbClr val="000000">
                      <a:alpha val="43137"/>
                    </a:srgbClr>
                  </a:outerShdw>
                </a:effectLst>
              </a:rPr>
              <a:t>It is a glimpse—even a piece—of heaven on earth.  And the Church becomes a community of heaven on earth.</a:t>
            </a:r>
          </a:p>
          <a:p>
            <a:endParaRPr lang="en-US" dirty="0"/>
          </a:p>
        </p:txBody>
      </p:sp>
      <p:sp>
        <p:nvSpPr>
          <p:cNvPr id="3" name="Title 2"/>
          <p:cNvSpPr>
            <a:spLocks noGrp="1"/>
          </p:cNvSpPr>
          <p:nvPr>
            <p:ph type="title"/>
          </p:nvPr>
        </p:nvSpPr>
        <p:spPr/>
        <p:txBody>
          <a:bodyPr/>
          <a:lstStyle/>
          <a:p>
            <a:r>
              <a:rPr lang="en-US" b="1" cap="small" dirty="0" smtClean="0"/>
              <a:t>What is Revival?</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One of the keys to sustaining revival is preventing the Holy Spirit from being grieved by sin. </a:t>
            </a:r>
          </a:p>
          <a:p>
            <a:pPr lvl="1"/>
            <a:r>
              <a:rPr lang="en-US" dirty="0" smtClean="0">
                <a:effectLst>
                  <a:outerShdw blurRad="38100" dist="38100" dir="2700000" algn="tl">
                    <a:srgbClr val="000000">
                      <a:alpha val="43137"/>
                    </a:srgbClr>
                  </a:outerShdw>
                </a:effectLst>
              </a:rPr>
              <a:t>“If I knew someone was in sin, someone in the choir, for instance, and they were in adultery or homosexuality, I’d park them in a heartbeat.  My head wouldn’t rest on my pillow until they were parked.  Because I didn’t care about them as much as I did the Holy Spirit.  Preachers today care more about the people than they do the Person of the Holy Spirit.  You have to care more about the presence of the Holy Spirit than you do people…</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What Sustains Revival?</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1"/>
            <a:r>
              <a:rPr lang="en-US" dirty="0" smtClean="0">
                <a:effectLst>
                  <a:outerShdw blurRad="38100" dist="38100" dir="2700000" algn="tl">
                    <a:srgbClr val="000000">
                      <a:alpha val="43137"/>
                    </a:srgbClr>
                  </a:outerShdw>
                </a:effectLst>
              </a:rPr>
              <a:t>“If I found someone in sin, I’d park them—put them on probation—try to help them, but if they never got back on the worship team, it’s no skin off my back.  I don’t care how talented they were.  I don’t care if they play the organ and it sounds like heaven on earth.  I’d rather have someone who squeaks by and has holiness than someone full of talent and grieving the Spirit of God.  A pastor’s main job is </a:t>
            </a:r>
            <a:r>
              <a:rPr lang="en-US" i="1" dirty="0" smtClean="0">
                <a:effectLst>
                  <a:outerShdw blurRad="38100" dist="38100" dir="2700000" algn="tl">
                    <a:srgbClr val="000000">
                      <a:alpha val="43137"/>
                    </a:srgbClr>
                  </a:outerShdw>
                </a:effectLst>
              </a:rPr>
              <a:t>not</a:t>
            </a:r>
            <a:r>
              <a:rPr lang="en-US" dirty="0" smtClean="0">
                <a:effectLst>
                  <a:outerShdw blurRad="38100" dist="38100" dir="2700000" algn="tl">
                    <a:srgbClr val="000000">
                      <a:alpha val="43137"/>
                    </a:srgbClr>
                  </a:outerShdw>
                </a:effectLst>
              </a:rPr>
              <a:t> funerals and weddings and preaching on Sundays and counseling.  </a:t>
            </a:r>
            <a:r>
              <a:rPr lang="en-US" i="1" dirty="0" smtClean="0">
                <a:effectLst>
                  <a:outerShdw blurRad="38100" dist="38100" dir="2700000" algn="tl">
                    <a:srgbClr val="000000">
                      <a:alpha val="43137"/>
                    </a:srgbClr>
                  </a:outerShdw>
                </a:effectLst>
              </a:rPr>
              <a:t>His main job is to be a custodian of the presence of God.”</a:t>
            </a:r>
            <a:br>
              <a:rPr lang="en-US" i="1" dirty="0" smtClean="0">
                <a:effectLst>
                  <a:outerShdw blurRad="38100" dist="38100" dir="2700000" algn="tl">
                    <a:srgbClr val="000000">
                      <a:alpha val="43137"/>
                    </a:srgbClr>
                  </a:outerShdw>
                </a:effectLst>
              </a:rPr>
            </a:br>
            <a:r>
              <a:rPr lang="en-US" i="1" dirty="0" smtClean="0">
                <a:effectLst>
                  <a:outerShdw blurRad="38100" dist="38100" dir="2700000" algn="tl">
                    <a:srgbClr val="000000">
                      <a:alpha val="43137"/>
                    </a:srgbClr>
                  </a:outerShdw>
                </a:effectLst>
              </a:rPr>
              <a:t>—John Kilpatrick</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b="1" cap="small" dirty="0" smtClean="0"/>
              <a:t>What Sustains Revival?</a:t>
            </a:r>
            <a:endParaRPr lang="en-US" b="1" cap="small"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876800"/>
          </a:xfrm>
        </p:spPr>
        <p:txBody>
          <a:bodyPr>
            <a:normAutofit/>
          </a:bodyPr>
          <a:lstStyle/>
          <a:p>
            <a:r>
              <a:rPr lang="en-US" dirty="0" smtClean="0">
                <a:effectLst>
                  <a:outerShdw blurRad="38100" dist="38100" dir="2700000" algn="tl">
                    <a:srgbClr val="000000">
                      <a:alpha val="43137"/>
                    </a:srgbClr>
                  </a:outerShdw>
                </a:effectLst>
              </a:rPr>
              <a:t>One thing that is often overlooked is the important role that the five-fold gift ministries (Eph. 4:11) play in revival.</a:t>
            </a:r>
          </a:p>
          <a:p>
            <a:r>
              <a:rPr lang="en-US" dirty="0" smtClean="0">
                <a:effectLst>
                  <a:outerShdw blurRad="38100" dist="38100" dir="2700000" algn="tl">
                    <a:srgbClr val="000000">
                      <a:alpha val="43137"/>
                    </a:srgbClr>
                  </a:outerShdw>
                </a:effectLst>
              </a:rPr>
              <a:t>As it did with the Early Church, the five ministries are necessary to bring the Church into maturity.</a:t>
            </a:r>
          </a:p>
          <a:p>
            <a:r>
              <a:rPr lang="en-US" dirty="0" smtClean="0">
                <a:effectLst>
                  <a:outerShdw blurRad="38100" dist="38100" dir="2700000" algn="tl">
                    <a:srgbClr val="000000">
                      <a:alpha val="43137"/>
                    </a:srgbClr>
                  </a:outerShdw>
                </a:effectLst>
              </a:rPr>
              <a:t>When we look at the Brownsville revival, we see three of the five gifts at work—Evangelist, Pastor, and Teacher.</a:t>
            </a:r>
          </a:p>
          <a:p>
            <a:r>
              <a:rPr lang="en-US" dirty="0" smtClean="0">
                <a:effectLst>
                  <a:outerShdw blurRad="38100" dist="38100" dir="2700000" algn="tl">
                    <a:srgbClr val="000000">
                      <a:alpha val="43137"/>
                    </a:srgbClr>
                  </a:outerShdw>
                </a:effectLst>
              </a:rPr>
              <a:t>But continued success requires the church planting abilities of the apostle, and the sensitivity to the Lord’s direction of a prophet.</a:t>
            </a:r>
            <a:endParaRPr lang="en-US" dirty="0">
              <a:effectLst>
                <a:outerShdw blurRad="38100" dist="38100" dir="2700000" algn="tl">
                  <a:srgbClr val="000000">
                    <a:alpha val="43137"/>
                  </a:srgbClr>
                </a:outerShdw>
              </a:effectLst>
            </a:endParaRPr>
          </a:p>
        </p:txBody>
      </p:sp>
      <p:sp>
        <p:nvSpPr>
          <p:cNvPr id="3" name="Title 2"/>
          <p:cNvSpPr>
            <a:spLocks noGrp="1"/>
          </p:cNvSpPr>
          <p:nvPr>
            <p:ph type="title"/>
          </p:nvPr>
        </p:nvSpPr>
        <p:spPr/>
        <p:txBody>
          <a:bodyPr/>
          <a:lstStyle/>
          <a:p>
            <a:r>
              <a:rPr lang="en-US" b="1" cap="small" dirty="0" smtClean="0"/>
              <a:t>What Sustains Revival?</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76800"/>
          </a:xfrm>
        </p:spPr>
        <p:txBody>
          <a:bodyPr>
            <a:normAutofit/>
          </a:bodyPr>
          <a:lstStyle/>
          <a:p>
            <a:r>
              <a:rPr lang="en-US" dirty="0" smtClean="0">
                <a:effectLst>
                  <a:outerShdw blurRad="38100" dist="38100" dir="2700000" algn="tl">
                    <a:srgbClr val="000000">
                      <a:alpha val="43137"/>
                    </a:srgbClr>
                  </a:outerShdw>
                </a:effectLst>
              </a:rPr>
              <a:t>“It has been found by experience that the tidings of remarkable  effects of the power and grace of God in any place, tend greatly to awaken and engage the minds of persons in other places.”—Jonathan Edwards</a:t>
            </a:r>
          </a:p>
          <a:p>
            <a:r>
              <a:rPr lang="en-US" dirty="0" smtClean="0">
                <a:effectLst>
                  <a:outerShdw blurRad="38100" dist="38100" dir="2700000" algn="tl">
                    <a:srgbClr val="000000">
                      <a:alpha val="43137"/>
                    </a:srgbClr>
                  </a:outerShdw>
                </a:effectLst>
              </a:rPr>
              <a:t>Revivals tend to change the community for the better socially.  During the Welsh revival, bars were emptied and judges “closed their courtrooms with nothing to judge” (Hansen 104).</a:t>
            </a:r>
          </a:p>
          <a:p>
            <a:r>
              <a:rPr lang="en-US" dirty="0" smtClean="0">
                <a:effectLst>
                  <a:outerShdw blurRad="38100" dist="38100" dir="2700000" algn="tl">
                    <a:srgbClr val="000000">
                      <a:alpha val="43137"/>
                    </a:srgbClr>
                  </a:outerShdw>
                </a:effectLst>
              </a:rPr>
              <a:t>Rather humorously, coal miners had problems getting their mules to pull loads because the mules were used to the men cursing them to get them to move.</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US" b="1" cap="small" dirty="0" smtClean="0"/>
              <a:t>How Does Revival Affect Others?</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953000"/>
          </a:xfrm>
        </p:spPr>
        <p:txBody>
          <a:bodyPr>
            <a:normAutofit fontScale="92500"/>
          </a:bodyPr>
          <a:lstStyle/>
          <a:p>
            <a:r>
              <a:rPr lang="en-US" dirty="0" smtClean="0">
                <a:effectLst>
                  <a:outerShdw blurRad="38100" dist="38100" dir="2700000" algn="tl">
                    <a:srgbClr val="000000">
                      <a:alpha val="43137"/>
                    </a:srgbClr>
                  </a:outerShdw>
                </a:effectLst>
              </a:rPr>
              <a:t>Revivals have led to great missionary movements.  For example, William Carrey, the father of modern missions, took up missionary endeavors after reading about Zinzendorf and the Moravians.</a:t>
            </a:r>
          </a:p>
          <a:p>
            <a:r>
              <a:rPr lang="en-US" dirty="0" smtClean="0">
                <a:effectLst>
                  <a:outerShdw blurRad="38100" dist="38100" dir="2700000" algn="tl">
                    <a:srgbClr val="000000">
                      <a:alpha val="43137"/>
                    </a:srgbClr>
                  </a:outerShdw>
                </a:effectLst>
              </a:rPr>
              <a:t>Revivals have affected social change such as the end of child labor and slavery, and greater attention to the plight of the poor and needy.</a:t>
            </a:r>
          </a:p>
          <a:p>
            <a:r>
              <a:rPr lang="en-US" dirty="0" smtClean="0">
                <a:effectLst>
                  <a:outerShdw blurRad="38100" dist="38100" dir="2700000" algn="tl">
                    <a:srgbClr val="000000">
                      <a:alpha val="43137"/>
                    </a:srgbClr>
                  </a:outerShdw>
                </a:effectLst>
              </a:rPr>
              <a:t>Most historians believe the Methodist revival in England saved the nation from the kind of bloody rebellion that took place in France.</a:t>
            </a:r>
          </a:p>
          <a:p>
            <a:r>
              <a:rPr lang="en-US" dirty="0" smtClean="0">
                <a:effectLst>
                  <a:outerShdw blurRad="38100" dist="38100" dir="2700000" algn="tl">
                    <a:srgbClr val="000000">
                      <a:alpha val="43137"/>
                    </a:srgbClr>
                  </a:outerShdw>
                </a:effectLst>
              </a:rPr>
              <a:t>Irreligion and drunkenness marked the nation of England until the Wesley’s and Whitefield preached in the streets.</a:t>
            </a:r>
          </a:p>
        </p:txBody>
      </p:sp>
      <p:sp>
        <p:nvSpPr>
          <p:cNvPr id="2" name="Title 1"/>
          <p:cNvSpPr>
            <a:spLocks noGrp="1"/>
          </p:cNvSpPr>
          <p:nvPr>
            <p:ph type="title"/>
          </p:nvPr>
        </p:nvSpPr>
        <p:spPr/>
        <p:txBody>
          <a:bodyPr>
            <a:normAutofit fontScale="90000"/>
          </a:bodyPr>
          <a:lstStyle/>
          <a:p>
            <a:r>
              <a:rPr lang="en-US" b="1" cap="small" dirty="0" smtClean="0"/>
              <a:t>How Does Revival Affect Others?</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Hundreds of thousands have been converted and many have been healed through revivals.</a:t>
            </a:r>
          </a:p>
          <a:p>
            <a:r>
              <a:rPr lang="en-US" dirty="0" smtClean="0">
                <a:effectLst>
                  <a:outerShdw blurRad="38100" dist="38100" dir="2700000" algn="tl">
                    <a:srgbClr val="000000">
                      <a:alpha val="43137"/>
                    </a:srgbClr>
                  </a:outerShdw>
                </a:effectLst>
              </a:rPr>
              <a:t>And God is glorified!</a:t>
            </a:r>
          </a:p>
          <a:p>
            <a:r>
              <a:rPr lang="en-US" dirty="0" smtClean="0">
                <a:effectLst>
                  <a:outerShdw blurRad="38100" dist="38100" dir="2700000" algn="tl">
                    <a:srgbClr val="000000">
                      <a:alpha val="43137"/>
                    </a:srgbClr>
                  </a:outerShdw>
                </a:effectLst>
              </a:rPr>
              <a:t>Do we want revival enough to pay the price?</a:t>
            </a:r>
            <a:endParaRPr lang="en-US" dirty="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US" b="1" cap="small" dirty="0" smtClean="0"/>
              <a:t>How Does Revival Affect Others?</a:t>
            </a:r>
            <a:endParaRPr lang="en-US" b="1" cap="smal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firenederland.podbean.com/mf/web/7hrjb/Fir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281828" y="816114"/>
            <a:ext cx="6347572" cy="707886"/>
          </a:xfrm>
          <a:prstGeom prst="rect">
            <a:avLst/>
          </a:prstGeom>
          <a:noFill/>
        </p:spPr>
        <p:txBody>
          <a:bodyPr wrap="none" rtlCol="0">
            <a:spAutoFit/>
          </a:bodyPr>
          <a:lstStyle/>
          <a:p>
            <a:pPr algn="ctr"/>
            <a:r>
              <a:rPr lang="en-US" sz="4000" dirty="0" smtClean="0"/>
              <a:t>Should We Pray for Revival?</a:t>
            </a:r>
            <a:endParaRPr lang="en-US" sz="40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800600"/>
          </a:xfrm>
        </p:spPr>
        <p:txBody>
          <a:bodyPr>
            <a:normAutofit/>
          </a:bodyPr>
          <a:lstStyle/>
          <a:p>
            <a:r>
              <a:rPr lang="en-US" sz="2400" dirty="0" err="1" smtClean="0">
                <a:effectLst>
                  <a:outerShdw blurRad="38100" dist="38100" dir="2700000" algn="tl">
                    <a:srgbClr val="000000">
                      <a:alpha val="43137"/>
                    </a:srgbClr>
                  </a:outerShdw>
                </a:effectLst>
              </a:rPr>
              <a:t>Bartelman</a:t>
            </a:r>
            <a:r>
              <a:rPr lang="en-US" sz="2400" dirty="0" smtClean="0">
                <a:effectLst>
                  <a:outerShdw blurRad="38100" dist="38100" dir="2700000" algn="tl">
                    <a:srgbClr val="000000">
                      <a:alpha val="43137"/>
                    </a:srgbClr>
                  </a:outerShdw>
                </a:effectLst>
              </a:rPr>
              <a:t>, Frank.  </a:t>
            </a:r>
            <a:r>
              <a:rPr lang="en-US" sz="2400" i="1" dirty="0" smtClean="0">
                <a:effectLst>
                  <a:outerShdw blurRad="38100" dist="38100" dir="2700000" algn="tl">
                    <a:srgbClr val="000000">
                      <a:alpha val="43137"/>
                    </a:srgbClr>
                  </a:outerShdw>
                </a:effectLst>
              </a:rPr>
              <a:t>Azusa Street</a:t>
            </a:r>
            <a:r>
              <a:rPr lang="en-US" sz="2400" dirty="0" smtClean="0">
                <a:effectLst>
                  <a:outerShdw blurRad="38100" dist="38100" dir="2700000" algn="tl">
                    <a:srgbClr val="000000">
                      <a:alpha val="43137"/>
                    </a:srgbClr>
                  </a:outerShdw>
                </a:effectLst>
              </a:rPr>
              <a:t>.  Compiled by Roberts </a:t>
            </a:r>
            <a:r>
              <a:rPr lang="en-US" sz="2400" dirty="0" err="1" smtClean="0">
                <a:effectLst>
                  <a:outerShdw blurRad="38100" dist="38100" dir="2700000" algn="tl">
                    <a:srgbClr val="000000">
                      <a:alpha val="43137"/>
                    </a:srgbClr>
                  </a:outerShdw>
                </a:effectLst>
              </a:rPr>
              <a:t>Liardon</a:t>
            </a:r>
            <a:r>
              <a:rPr lang="en-US" sz="2400" dirty="0" smtClean="0">
                <a:effectLst>
                  <a:outerShdw blurRad="38100" dist="38100" dir="2700000" algn="tl">
                    <a:srgbClr val="000000">
                      <a:alpha val="43137"/>
                    </a:srgbClr>
                  </a:outerShdw>
                </a:effectLst>
              </a:rPr>
              <a:t>, Shippensburg: Destiny Image, 2006, 26.</a:t>
            </a:r>
          </a:p>
          <a:p>
            <a:r>
              <a:rPr lang="en-US" sz="2400" dirty="0" err="1" smtClean="0">
                <a:effectLst>
                  <a:outerShdw blurRad="38100" dist="38100" dir="2700000" algn="tl">
                    <a:srgbClr val="000000">
                      <a:alpha val="43137"/>
                    </a:srgbClr>
                  </a:outerShdw>
                </a:effectLst>
              </a:rPr>
              <a:t>Duewel</a:t>
            </a:r>
            <a:r>
              <a:rPr lang="en-US" sz="2400" dirty="0" smtClean="0">
                <a:effectLst>
                  <a:outerShdw blurRad="38100" dist="38100" dir="2700000" algn="tl">
                    <a:srgbClr val="000000">
                      <a:alpha val="43137"/>
                    </a:srgbClr>
                  </a:outerShdw>
                </a:effectLst>
              </a:rPr>
              <a:t>, Wesley.  </a:t>
            </a:r>
            <a:r>
              <a:rPr lang="en-US" sz="2400" i="1" dirty="0" smtClean="0">
                <a:effectLst>
                  <a:outerShdw blurRad="38100" dist="38100" dir="2700000" algn="tl">
                    <a:srgbClr val="000000">
                      <a:alpha val="43137"/>
                    </a:srgbClr>
                  </a:outerShdw>
                </a:effectLst>
              </a:rPr>
              <a:t>Revival Fire</a:t>
            </a:r>
            <a:r>
              <a:rPr lang="en-US" sz="2400" dirty="0" smtClean="0">
                <a:effectLst>
                  <a:outerShdw blurRad="38100" dist="38100" dir="2700000" algn="tl">
                    <a:srgbClr val="000000">
                      <a:alpha val="43137"/>
                    </a:srgbClr>
                  </a:outerShdw>
                </a:effectLst>
              </a:rPr>
              <a:t>.  Grand Rapids: Zondervan, 1995, 163.  Cited in </a:t>
            </a:r>
            <a:r>
              <a:rPr lang="en-US" sz="2400" i="1" dirty="0" smtClean="0">
                <a:effectLst>
                  <a:outerShdw blurRad="38100" dist="38100" dir="2700000" algn="tl">
                    <a:srgbClr val="000000">
                      <a:alpha val="43137"/>
                    </a:srgbClr>
                  </a:outerShdw>
                </a:effectLst>
              </a:rPr>
              <a:t>A God-Sized Vision</a:t>
            </a:r>
            <a:r>
              <a:rPr lang="en-US" sz="2400" dirty="0" smtClean="0">
                <a:effectLst>
                  <a:outerShdw blurRad="38100" dist="38100" dir="2700000" algn="tl">
                    <a:srgbClr val="000000">
                      <a:alpha val="43137"/>
                    </a:srgbClr>
                  </a:outerShdw>
                </a:effectLst>
              </a:rPr>
              <a:t>, 114.</a:t>
            </a:r>
          </a:p>
          <a:p>
            <a:r>
              <a:rPr lang="en-US" sz="2400" dirty="0" smtClean="0">
                <a:effectLst>
                  <a:outerShdw blurRad="38100" dist="38100" dir="2700000" algn="tl">
                    <a:srgbClr val="000000">
                      <a:alpha val="43137"/>
                    </a:srgbClr>
                  </a:outerShdw>
                </a:effectLst>
              </a:rPr>
              <a:t>Finney, Charles.  </a:t>
            </a:r>
            <a:r>
              <a:rPr lang="en-US" sz="2400" i="1" dirty="0" smtClean="0">
                <a:effectLst>
                  <a:outerShdw blurRad="38100" dist="38100" dir="2700000" algn="tl">
                    <a:srgbClr val="000000">
                      <a:alpha val="43137"/>
                    </a:srgbClr>
                  </a:outerShdw>
                </a:effectLst>
              </a:rPr>
              <a:t>Lectures on Revival.</a:t>
            </a:r>
            <a:r>
              <a:rPr lang="en-US" sz="2400" dirty="0" smtClean="0">
                <a:effectLst>
                  <a:outerShdw blurRad="38100" dist="38100" dir="2700000" algn="tl">
                    <a:srgbClr val="000000">
                      <a:alpha val="43137"/>
                    </a:srgbClr>
                  </a:outerShdw>
                </a:effectLst>
              </a:rPr>
              <a:t> Albany: SAGE Software, 1995.</a:t>
            </a:r>
          </a:p>
          <a:p>
            <a:r>
              <a:rPr lang="en-US" sz="2400" dirty="0" smtClean="0">
                <a:effectLst>
                  <a:outerShdw blurRad="38100" dist="38100" dir="2700000" algn="tl">
                    <a:srgbClr val="000000">
                      <a:alpha val="43137"/>
                    </a:srgbClr>
                  </a:outerShdw>
                </a:effectLst>
              </a:rPr>
              <a:t>Graham, Billy.  Revival in Our Time.  Cited in </a:t>
            </a:r>
            <a:r>
              <a:rPr lang="en-US" sz="2400" dirty="0" err="1" smtClean="0">
                <a:effectLst>
                  <a:outerShdw blurRad="38100" dist="38100" dir="2700000" algn="tl">
                    <a:srgbClr val="000000">
                      <a:alpha val="43137"/>
                    </a:srgbClr>
                  </a:outerShdw>
                </a:effectLst>
              </a:rPr>
              <a:t>Winkie</a:t>
            </a:r>
            <a:r>
              <a:rPr lang="en-US" sz="2400" dirty="0" smtClean="0">
                <a:effectLst>
                  <a:outerShdw blurRad="38100" dist="38100" dir="2700000" algn="tl">
                    <a:srgbClr val="000000">
                      <a:alpha val="43137"/>
                    </a:srgbClr>
                  </a:outerShdw>
                </a:effectLst>
              </a:rPr>
              <a:t> </a:t>
            </a:r>
            <a:r>
              <a:rPr lang="en-US" sz="2400" dirty="0" err="1" smtClean="0">
                <a:effectLst>
                  <a:outerShdw blurRad="38100" dist="38100" dir="2700000" algn="tl">
                    <a:srgbClr val="000000">
                      <a:alpha val="43137"/>
                    </a:srgbClr>
                  </a:outerShdw>
                </a:effectLst>
              </a:rPr>
              <a:t>Pratney</a:t>
            </a:r>
            <a:r>
              <a:rPr lang="en-US" sz="2400" dirty="0" smtClean="0">
                <a:effectLst>
                  <a:outerShdw blurRad="38100" dist="38100" dir="2700000" algn="tl">
                    <a:srgbClr val="000000">
                      <a:alpha val="43137"/>
                    </a:srgbClr>
                  </a:outerShdw>
                </a:effectLst>
              </a:rPr>
              <a:t>, Revival: Principles to Change the World, Whitaker House, 1984, 216.</a:t>
            </a:r>
          </a:p>
          <a:p>
            <a:r>
              <a:rPr lang="en-US" sz="2400" dirty="0" smtClean="0">
                <a:effectLst>
                  <a:outerShdw blurRad="38100" dist="38100" dir="2700000" algn="tl">
                    <a:srgbClr val="000000">
                      <a:alpha val="43137"/>
                    </a:srgbClr>
                  </a:outerShdw>
                </a:effectLst>
              </a:rPr>
              <a:t>Hansen, Collin and John Woodbridge.  </a:t>
            </a:r>
            <a:r>
              <a:rPr lang="en-US" sz="2400" i="1" dirty="0" smtClean="0">
                <a:effectLst>
                  <a:outerShdw blurRad="38100" dist="38100" dir="2700000" algn="tl">
                    <a:srgbClr val="000000">
                      <a:alpha val="43137"/>
                    </a:srgbClr>
                  </a:outerShdw>
                </a:effectLst>
              </a:rPr>
              <a:t>A God-Sized Vision: Revival Stories that Stretch and Stir</a:t>
            </a:r>
            <a:r>
              <a:rPr lang="en-US" sz="2400" dirty="0" smtClean="0">
                <a:effectLst>
                  <a:outerShdw blurRad="38100" dist="38100" dir="2700000" algn="tl">
                    <a:srgbClr val="000000">
                      <a:alpha val="43137"/>
                    </a:srgbClr>
                  </a:outerShdw>
                </a:effectLst>
              </a:rPr>
              <a:t>.  Grand Rapids: Zondervan, 2010.</a:t>
            </a:r>
          </a:p>
        </p:txBody>
      </p:sp>
      <p:sp>
        <p:nvSpPr>
          <p:cNvPr id="3" name="Title 2"/>
          <p:cNvSpPr>
            <a:spLocks noGrp="1"/>
          </p:cNvSpPr>
          <p:nvPr>
            <p:ph type="title"/>
          </p:nvPr>
        </p:nvSpPr>
        <p:spPr/>
        <p:txBody>
          <a:bodyPr/>
          <a:lstStyle/>
          <a:p>
            <a:r>
              <a:rPr lang="en-US" b="1" cap="small" dirty="0" smtClean="0"/>
              <a:t>Bibliography</a:t>
            </a:r>
            <a:endParaRPr lang="en-US" b="1" cap="small"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800600"/>
          </a:xfrm>
        </p:spPr>
        <p:txBody>
          <a:bodyPr>
            <a:normAutofit lnSpcReduction="10000"/>
          </a:bodyPr>
          <a:lstStyle/>
          <a:p>
            <a:pPr marL="274320" lvl="1">
              <a:spcBef>
                <a:spcPts val="600"/>
              </a:spcBef>
              <a:buClr>
                <a:schemeClr val="accent2"/>
              </a:buClr>
            </a:pPr>
            <a:r>
              <a:rPr lang="en-US" dirty="0" smtClean="0">
                <a:solidFill>
                  <a:schemeClr val="tx1"/>
                </a:solidFill>
                <a:effectLst>
                  <a:outerShdw blurRad="38100" dist="38100" dir="2700000" algn="tl">
                    <a:srgbClr val="000000">
                      <a:alpha val="43137"/>
                    </a:srgbClr>
                  </a:outerShdw>
                </a:effectLst>
              </a:rPr>
              <a:t>Jeter, Hugh P.  </a:t>
            </a:r>
            <a:r>
              <a:rPr lang="en-US" i="1" dirty="0" smtClean="0">
                <a:solidFill>
                  <a:schemeClr val="tx1"/>
                </a:solidFill>
                <a:effectLst>
                  <a:outerShdw blurRad="38100" dist="38100" dir="2700000" algn="tl">
                    <a:srgbClr val="000000">
                      <a:alpha val="43137"/>
                    </a:srgbClr>
                  </a:outerShdw>
                </a:effectLst>
              </a:rPr>
              <a:t>Holy Spirit Conviction and Revival</a:t>
            </a:r>
            <a:r>
              <a:rPr lang="en-US" dirty="0" smtClean="0">
                <a:solidFill>
                  <a:schemeClr val="tx1"/>
                </a:solidFill>
                <a:effectLst>
                  <a:outerShdw blurRad="38100" dist="38100" dir="2700000" algn="tl">
                    <a:srgbClr val="000000">
                      <a:alpha val="43137"/>
                    </a:srgbClr>
                  </a:outerShdw>
                </a:effectLst>
              </a:rPr>
              <a:t>, </a:t>
            </a:r>
            <a:r>
              <a:rPr lang="en-US" b="1" dirty="0" smtClean="0">
                <a:solidFill>
                  <a:schemeClr val="tx1"/>
                </a:solidFill>
                <a:effectLst>
                  <a:outerShdw blurRad="38100" dist="38100" dir="2700000" algn="tl">
                    <a:srgbClr val="000000">
                      <a:alpha val="43137"/>
                    </a:srgbClr>
                  </a:outerShdw>
                </a:effectLst>
              </a:rPr>
              <a:t>Paraclete</a:t>
            </a:r>
            <a:r>
              <a:rPr lang="en-US" dirty="0" smtClean="0">
                <a:solidFill>
                  <a:schemeClr val="tx1"/>
                </a:solidFill>
                <a:effectLst>
                  <a:outerShdw blurRad="38100" dist="38100" dir="2700000" algn="tl">
                    <a:srgbClr val="000000">
                      <a:alpha val="43137"/>
                    </a:srgbClr>
                  </a:outerShdw>
                </a:effectLst>
              </a:rPr>
              <a:t>, Winter 1972.  Cited in </a:t>
            </a:r>
            <a:r>
              <a:rPr lang="en-US" i="1" dirty="0" smtClean="0">
                <a:solidFill>
                  <a:schemeClr val="tx1"/>
                </a:solidFill>
                <a:effectLst>
                  <a:outerShdw blurRad="38100" dist="38100" dir="2700000" algn="tl">
                    <a:srgbClr val="000000">
                      <a:alpha val="43137"/>
                    </a:srgbClr>
                  </a:outerShdw>
                </a:effectLst>
              </a:rPr>
              <a:t>America’s Great Revivals</a:t>
            </a:r>
            <a:r>
              <a:rPr lang="en-US" dirty="0" smtClean="0">
                <a:solidFill>
                  <a:schemeClr val="tx1"/>
                </a:solidFill>
                <a:effectLst>
                  <a:outerShdw blurRad="38100" dist="38100" dir="2700000" algn="tl">
                    <a:srgbClr val="000000">
                      <a:alpha val="43137"/>
                    </a:srgbClr>
                  </a:outerShdw>
                </a:effectLst>
              </a:rPr>
              <a:t>, Minneapolis: Bethany Fellowship, 10.</a:t>
            </a:r>
          </a:p>
          <a:p>
            <a:pPr marL="274320" lvl="1">
              <a:spcBef>
                <a:spcPts val="600"/>
              </a:spcBef>
              <a:buClr>
                <a:schemeClr val="accent2"/>
              </a:buClr>
            </a:pPr>
            <a:r>
              <a:rPr lang="en-US" sz="2200" dirty="0" smtClean="0">
                <a:solidFill>
                  <a:schemeClr val="tx1"/>
                </a:solidFill>
                <a:effectLst>
                  <a:outerShdw blurRad="38100" dist="38100" dir="2700000" algn="tl">
                    <a:srgbClr val="000000">
                      <a:alpha val="43137"/>
                    </a:srgbClr>
                  </a:outerShdw>
                </a:effectLst>
              </a:rPr>
              <a:t>Leonard Lovett, </a:t>
            </a:r>
            <a:r>
              <a:rPr lang="en-US" sz="2200" i="1" dirty="0" smtClean="0">
                <a:solidFill>
                  <a:schemeClr val="tx1"/>
                </a:solidFill>
                <a:effectLst>
                  <a:outerShdw blurRad="38100" dist="38100" dir="2700000" algn="tl">
                    <a:srgbClr val="000000">
                      <a:alpha val="43137"/>
                    </a:srgbClr>
                  </a:outerShdw>
                </a:effectLst>
              </a:rPr>
              <a:t>Black Origins of the Pentecostal Movement</a:t>
            </a:r>
            <a:r>
              <a:rPr lang="en-US" sz="2200" dirty="0" smtClean="0">
                <a:solidFill>
                  <a:schemeClr val="tx1"/>
                </a:solidFill>
                <a:effectLst>
                  <a:outerShdw blurRad="38100" dist="38100" dir="2700000" algn="tl">
                    <a:srgbClr val="000000">
                      <a:alpha val="43137"/>
                    </a:srgbClr>
                  </a:outerShdw>
                </a:effectLst>
              </a:rPr>
              <a:t>, in Vinson </a:t>
            </a:r>
            <a:r>
              <a:rPr lang="en-US" sz="2200" dirty="0" err="1" smtClean="0">
                <a:solidFill>
                  <a:schemeClr val="tx1"/>
                </a:solidFill>
                <a:effectLst>
                  <a:outerShdw blurRad="38100" dist="38100" dir="2700000" algn="tl">
                    <a:srgbClr val="000000">
                      <a:alpha val="43137"/>
                    </a:srgbClr>
                  </a:outerShdw>
                </a:effectLst>
              </a:rPr>
              <a:t>Synan</a:t>
            </a:r>
            <a:r>
              <a:rPr lang="en-US" sz="2200" dirty="0" smtClean="0">
                <a:solidFill>
                  <a:schemeClr val="tx1"/>
                </a:solidFill>
                <a:effectLst>
                  <a:outerShdw blurRad="38100" dist="38100" dir="2700000" algn="tl">
                    <a:srgbClr val="000000">
                      <a:alpha val="43137"/>
                    </a:srgbClr>
                  </a:outerShdw>
                </a:effectLst>
              </a:rPr>
              <a:t>, editor, </a:t>
            </a:r>
            <a:r>
              <a:rPr lang="en-US" sz="2200" i="1" dirty="0" smtClean="0">
                <a:solidFill>
                  <a:schemeClr val="tx1"/>
                </a:solidFill>
                <a:effectLst>
                  <a:outerShdw blurRad="38100" dist="38100" dir="2700000" algn="tl">
                    <a:srgbClr val="000000">
                      <a:alpha val="43137"/>
                    </a:srgbClr>
                  </a:outerShdw>
                </a:effectLst>
              </a:rPr>
              <a:t>Aspects of Pentecostal-Charismatic Origins</a:t>
            </a:r>
            <a:r>
              <a:rPr lang="en-US" sz="2200" dirty="0" smtClean="0">
                <a:solidFill>
                  <a:schemeClr val="tx1"/>
                </a:solidFill>
                <a:effectLst>
                  <a:outerShdw blurRad="38100" dist="38100" dir="2700000" algn="tl">
                    <a:srgbClr val="000000">
                      <a:alpha val="43137"/>
                    </a:srgbClr>
                  </a:outerShdw>
                </a:effectLst>
              </a:rPr>
              <a:t> (Plainfield: Logos, 1975) 132.</a:t>
            </a:r>
            <a:endParaRPr lang="en-US" sz="2400" dirty="0" smtClean="0">
              <a:solidFill>
                <a:schemeClr val="tx1"/>
              </a:solidFill>
              <a:effectLst>
                <a:outerShdw blurRad="38100" dist="38100" dir="2700000" algn="tl">
                  <a:srgbClr val="000000">
                    <a:alpha val="43137"/>
                  </a:srgbClr>
                </a:outerShdw>
              </a:effectLst>
            </a:endParaRPr>
          </a:p>
          <a:p>
            <a:r>
              <a:rPr lang="en-US" sz="2400" dirty="0" err="1" smtClean="0">
                <a:effectLst>
                  <a:outerShdw blurRad="38100" dist="38100" dir="2700000" algn="tl">
                    <a:srgbClr val="000000">
                      <a:alpha val="43137"/>
                    </a:srgbClr>
                  </a:outerShdw>
                </a:effectLst>
              </a:rPr>
              <a:t>Menzies</a:t>
            </a:r>
            <a:r>
              <a:rPr lang="en-US" sz="2400" dirty="0" smtClean="0">
                <a:effectLst>
                  <a:outerShdw blurRad="38100" dist="38100" dir="2700000" algn="tl">
                    <a:srgbClr val="000000">
                      <a:alpha val="43137"/>
                    </a:srgbClr>
                  </a:outerShdw>
                </a:effectLst>
              </a:rPr>
              <a:t>, William.  </a:t>
            </a:r>
            <a:r>
              <a:rPr lang="en-US" sz="2400" i="1" dirty="0" smtClean="0">
                <a:effectLst>
                  <a:outerShdw blurRad="38100" dist="38100" dir="2700000" algn="tl">
                    <a:srgbClr val="000000">
                      <a:alpha val="43137"/>
                    </a:srgbClr>
                  </a:outerShdw>
                </a:effectLst>
              </a:rPr>
              <a:t>Lessons from Great Revivals</a:t>
            </a:r>
            <a:r>
              <a:rPr lang="en-US" sz="2400" dirty="0" smtClean="0">
                <a:effectLst>
                  <a:outerShdw blurRad="38100" dist="38100" dir="2700000" algn="tl">
                    <a:srgbClr val="000000">
                      <a:alpha val="43137"/>
                    </a:srgbClr>
                  </a:outerShdw>
                </a:effectLst>
              </a:rPr>
              <a:t>.  </a:t>
            </a:r>
            <a:r>
              <a:rPr lang="en-US" sz="2400" i="1" dirty="0" smtClean="0">
                <a:effectLst>
                  <a:outerShdw blurRad="38100" dist="38100" dir="2700000" algn="tl">
                    <a:srgbClr val="000000">
                      <a:alpha val="43137"/>
                    </a:srgbClr>
                  </a:outerShdw>
                </a:effectLst>
              </a:rPr>
              <a:t>Paraclete</a:t>
            </a:r>
            <a:r>
              <a:rPr lang="en-US" sz="2400" dirty="0" smtClean="0">
                <a:effectLst>
                  <a:outerShdw blurRad="38100" dist="38100" dir="2700000" algn="tl">
                    <a:srgbClr val="000000">
                      <a:alpha val="43137"/>
                    </a:srgbClr>
                  </a:outerShdw>
                </a:effectLst>
              </a:rPr>
              <a:t>, Winter, 1974.</a:t>
            </a:r>
          </a:p>
          <a:p>
            <a:r>
              <a:rPr lang="en-US" sz="2400" dirty="0" smtClean="0">
                <a:effectLst>
                  <a:outerShdw blurRad="38100" dist="38100" dir="2700000" algn="tl">
                    <a:srgbClr val="000000">
                      <a:alpha val="43137"/>
                    </a:srgbClr>
                  </a:outerShdw>
                </a:effectLst>
              </a:rPr>
              <a:t>Torrey, R. A. Cited in Frank </a:t>
            </a:r>
            <a:r>
              <a:rPr lang="en-US" sz="2400" dirty="0" err="1" smtClean="0">
                <a:effectLst>
                  <a:outerShdw blurRad="38100" dist="38100" dir="2700000" algn="tl">
                    <a:srgbClr val="000000">
                      <a:alpha val="43137"/>
                    </a:srgbClr>
                  </a:outerShdw>
                </a:effectLst>
              </a:rPr>
              <a:t>Damazio</a:t>
            </a:r>
            <a:r>
              <a:rPr lang="en-US" sz="2400" dirty="0" smtClean="0">
                <a:effectLst>
                  <a:outerShdw blurRad="38100" dist="38100" dir="2700000" algn="tl">
                    <a:srgbClr val="000000">
                      <a:alpha val="43137"/>
                    </a:srgbClr>
                  </a:outerShdw>
                </a:effectLst>
              </a:rPr>
              <a:t>, </a:t>
            </a:r>
            <a:r>
              <a:rPr lang="en-US" sz="2400" i="1" dirty="0" smtClean="0">
                <a:effectLst>
                  <a:outerShdw blurRad="38100" dist="38100" dir="2700000" algn="tl">
                    <a:srgbClr val="000000">
                      <a:alpha val="43137"/>
                    </a:srgbClr>
                  </a:outerShdw>
                </a:effectLst>
              </a:rPr>
              <a:t>Seasons of Revival</a:t>
            </a:r>
            <a:r>
              <a:rPr lang="en-US" sz="2400" dirty="0" smtClean="0">
                <a:effectLst>
                  <a:outerShdw blurRad="38100" dist="38100" dir="2700000" algn="tl">
                    <a:srgbClr val="000000">
                      <a:alpha val="43137"/>
                    </a:srgbClr>
                  </a:outerShdw>
                </a:effectLst>
              </a:rPr>
              <a:t>.  Portland: BT Publishing, 1996.</a:t>
            </a:r>
          </a:p>
          <a:p>
            <a:r>
              <a:rPr lang="en-US" sz="2400" dirty="0" smtClean="0">
                <a:effectLst>
                  <a:outerShdw blurRad="38100" dist="38100" dir="2700000" algn="tl">
                    <a:srgbClr val="000000">
                      <a:alpha val="43137"/>
                    </a:srgbClr>
                  </a:outerShdw>
                </a:effectLst>
              </a:rPr>
              <a:t>Wallis, Arthur. </a:t>
            </a:r>
            <a:r>
              <a:rPr lang="en-US" sz="2400" i="1" dirty="0" smtClean="0">
                <a:effectLst>
                  <a:outerShdw blurRad="38100" dist="38100" dir="2700000" algn="tl">
                    <a:srgbClr val="000000">
                      <a:alpha val="43137"/>
                    </a:srgbClr>
                  </a:outerShdw>
                </a:effectLst>
              </a:rPr>
              <a:t>In the Day of Thy Power</a:t>
            </a:r>
            <a:r>
              <a:rPr lang="en-US" sz="2400" dirty="0" smtClean="0">
                <a:effectLst>
                  <a:outerShdw blurRad="38100" dist="38100" dir="2700000" algn="tl">
                    <a:srgbClr val="000000">
                      <a:alpha val="43137"/>
                    </a:srgbClr>
                  </a:outerShdw>
                </a:effectLst>
              </a:rPr>
              <a:t>, 20.  Cited in </a:t>
            </a:r>
            <a:r>
              <a:rPr lang="en-US" sz="2400" dirty="0" err="1" smtClean="0">
                <a:effectLst>
                  <a:outerShdw blurRad="38100" dist="38100" dir="2700000" algn="tl">
                    <a:srgbClr val="000000">
                      <a:alpha val="43137"/>
                    </a:srgbClr>
                  </a:outerShdw>
                </a:effectLst>
              </a:rPr>
              <a:t>Winkie</a:t>
            </a:r>
            <a:r>
              <a:rPr lang="en-US" sz="2400" dirty="0" smtClean="0">
                <a:effectLst>
                  <a:outerShdw blurRad="38100" dist="38100" dir="2700000" algn="tl">
                    <a:srgbClr val="000000">
                      <a:alpha val="43137"/>
                    </a:srgbClr>
                  </a:outerShdw>
                </a:effectLst>
              </a:rPr>
              <a:t> </a:t>
            </a:r>
            <a:r>
              <a:rPr lang="en-US" sz="2400" dirty="0" err="1" smtClean="0">
                <a:effectLst>
                  <a:outerShdw blurRad="38100" dist="38100" dir="2700000" algn="tl">
                    <a:srgbClr val="000000">
                      <a:alpha val="43137"/>
                    </a:srgbClr>
                  </a:outerShdw>
                </a:effectLst>
              </a:rPr>
              <a:t>Pratney</a:t>
            </a:r>
            <a:r>
              <a:rPr lang="en-US" sz="2400" dirty="0" smtClean="0">
                <a:effectLst>
                  <a:outerShdw blurRad="38100" dist="38100" dir="2700000" algn="tl">
                    <a:srgbClr val="000000">
                      <a:alpha val="43137"/>
                    </a:srgbClr>
                  </a:outerShdw>
                </a:effectLst>
              </a:rPr>
              <a:t>, </a:t>
            </a:r>
            <a:r>
              <a:rPr lang="en-US" sz="2400" i="1" dirty="0" smtClean="0">
                <a:effectLst>
                  <a:outerShdw blurRad="38100" dist="38100" dir="2700000" algn="tl">
                    <a:srgbClr val="000000">
                      <a:alpha val="43137"/>
                    </a:srgbClr>
                  </a:outerShdw>
                </a:effectLst>
              </a:rPr>
              <a:t>Revival, Its Principles and Personalities</a:t>
            </a:r>
            <a:r>
              <a:rPr lang="en-US" sz="2400" dirty="0" smtClean="0">
                <a:effectLst>
                  <a:outerShdw blurRad="38100" dist="38100" dir="2700000" algn="tl">
                    <a:srgbClr val="000000">
                      <a:alpha val="43137"/>
                    </a:srgbClr>
                  </a:outerShdw>
                </a:effectLst>
              </a:rPr>
              <a:t>, (Lafayette: Huntington House Publishers, 1994) 16.</a:t>
            </a:r>
          </a:p>
        </p:txBody>
      </p:sp>
      <p:sp>
        <p:nvSpPr>
          <p:cNvPr id="3" name="Title 2"/>
          <p:cNvSpPr>
            <a:spLocks noGrp="1"/>
          </p:cNvSpPr>
          <p:nvPr>
            <p:ph type="title"/>
          </p:nvPr>
        </p:nvSpPr>
        <p:spPr/>
        <p:txBody>
          <a:bodyPr/>
          <a:lstStyle/>
          <a:p>
            <a:r>
              <a:rPr lang="en-US" b="1" cap="small" dirty="0" smtClean="0"/>
              <a:t>Bibliography</a:t>
            </a:r>
            <a:endParaRPr lang="en-US" b="1" cap="small"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effectLst>
                  <a:outerShdw blurRad="38100" dist="38100" dir="2700000" algn="tl">
                    <a:srgbClr val="000000">
                      <a:alpha val="43137"/>
                    </a:srgbClr>
                  </a:outerShdw>
                </a:effectLst>
              </a:rPr>
              <a:t>Revival is, “Divine intervention in the normal course of spiritual things.  It is God revealing Himself to man in </a:t>
            </a:r>
            <a:r>
              <a:rPr lang="en-US" dirty="0" err="1" smtClean="0">
                <a:effectLst>
                  <a:outerShdw blurRad="38100" dist="38100" dir="2700000" algn="tl">
                    <a:srgbClr val="000000">
                      <a:alpha val="43137"/>
                    </a:srgbClr>
                  </a:outerShdw>
                </a:effectLst>
              </a:rPr>
              <a:t>aweful</a:t>
            </a:r>
            <a:r>
              <a:rPr lang="en-US" dirty="0" smtClean="0">
                <a:effectLst>
                  <a:outerShdw blurRad="38100" dist="38100" dir="2700000" algn="tl">
                    <a:srgbClr val="000000">
                      <a:alpha val="43137"/>
                    </a:srgbClr>
                  </a:outerShdw>
                </a:effectLst>
              </a:rPr>
              <a:t> holiness and irresistible power.  It is such a manifest working of God that human personalities are overshadowed and human programs abandoned.  It is man retiring into the background because God has taken the field” (Wallace 20).</a:t>
            </a:r>
          </a:p>
          <a:p>
            <a:endParaRPr lang="en-US" dirty="0"/>
          </a:p>
        </p:txBody>
      </p:sp>
      <p:sp>
        <p:nvSpPr>
          <p:cNvPr id="3" name="Title 2"/>
          <p:cNvSpPr>
            <a:spLocks noGrp="1"/>
          </p:cNvSpPr>
          <p:nvPr>
            <p:ph type="title"/>
          </p:nvPr>
        </p:nvSpPr>
        <p:spPr/>
        <p:txBody>
          <a:bodyPr/>
          <a:lstStyle/>
          <a:p>
            <a:r>
              <a:rPr lang="en-US" b="1" cap="small" dirty="0" smtClean="0"/>
              <a:t>What is Revival?</a:t>
            </a:r>
            <a:endParaRPr 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5029200"/>
          </a:xfrm>
        </p:spPr>
        <p:txBody>
          <a:bodyPr/>
          <a:lstStyle/>
          <a:p>
            <a:r>
              <a:rPr lang="en-US" dirty="0" smtClean="0">
                <a:effectLst>
                  <a:outerShdw blurRad="38100" dist="38100" dir="2700000" algn="tl">
                    <a:srgbClr val="000000">
                      <a:alpha val="43137"/>
                    </a:srgbClr>
                  </a:outerShdw>
                </a:effectLst>
              </a:rPr>
              <a:t>A series of evangelistic meetings – although God may use these.</a:t>
            </a:r>
          </a:p>
          <a:p>
            <a:r>
              <a:rPr lang="en-US" dirty="0" smtClean="0">
                <a:effectLst>
                  <a:outerShdw blurRad="38100" dist="38100" dir="2700000" algn="tl">
                    <a:srgbClr val="000000">
                      <a:alpha val="43137"/>
                    </a:srgbClr>
                  </a:outerShdw>
                </a:effectLst>
              </a:rPr>
              <a:t>Religious excitement – although this may take place during revival.</a:t>
            </a:r>
          </a:p>
          <a:p>
            <a:r>
              <a:rPr lang="en-US" dirty="0" smtClean="0">
                <a:effectLst>
                  <a:outerShdw blurRad="38100" dist="38100" dir="2700000" algn="tl">
                    <a:srgbClr val="000000">
                      <a:alpha val="43137"/>
                    </a:srgbClr>
                  </a:outerShdw>
                </a:effectLst>
              </a:rPr>
              <a:t>Being filled with the Holy Spirit – although this always happens during revival.</a:t>
            </a:r>
          </a:p>
          <a:p>
            <a:r>
              <a:rPr lang="en-US" dirty="0" smtClean="0">
                <a:effectLst>
                  <a:outerShdw blurRad="38100" dist="38100" dir="2700000" algn="tl">
                    <a:srgbClr val="000000">
                      <a:alpha val="43137"/>
                    </a:srgbClr>
                  </a:outerShdw>
                </a:effectLst>
              </a:rPr>
              <a:t>Salvation of souls – although this is the result of revival.</a:t>
            </a:r>
          </a:p>
          <a:p>
            <a:r>
              <a:rPr lang="en-US" dirty="0" smtClean="0">
                <a:effectLst>
                  <a:outerShdw blurRad="38100" dist="38100" dir="2700000" algn="tl">
                    <a:srgbClr val="000000">
                      <a:alpha val="43137"/>
                    </a:srgbClr>
                  </a:outerShdw>
                </a:effectLst>
              </a:rPr>
              <a:t>A panacea for all problems – although revival is a return to New Testament Christianity with its many blessings.</a:t>
            </a:r>
          </a:p>
          <a:p>
            <a:pPr>
              <a:buNone/>
            </a:pPr>
            <a:endParaRPr lang="en-US" dirty="0" smtClean="0"/>
          </a:p>
          <a:p>
            <a:endParaRPr lang="en-US" dirty="0"/>
          </a:p>
        </p:txBody>
      </p:sp>
      <p:sp>
        <p:nvSpPr>
          <p:cNvPr id="3" name="Title 2"/>
          <p:cNvSpPr>
            <a:spLocks noGrp="1"/>
          </p:cNvSpPr>
          <p:nvPr>
            <p:ph type="title"/>
          </p:nvPr>
        </p:nvSpPr>
        <p:spPr/>
        <p:txBody>
          <a:bodyPr/>
          <a:lstStyle/>
          <a:p>
            <a:r>
              <a:rPr lang="en-US" b="1" cap="small" dirty="0" smtClean="0"/>
              <a:t>Revival Is </a:t>
            </a:r>
            <a:r>
              <a:rPr lang="en-US" b="1" i="1" u="sng" cap="small" dirty="0" smtClean="0">
                <a:solidFill>
                  <a:srgbClr val="FFC000"/>
                </a:solidFill>
              </a:rPr>
              <a:t>Not</a:t>
            </a:r>
            <a:endParaRPr lang="en-US" b="1" i="1" u="sng"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effectLst>
                  <a:outerShdw blurRad="38100" dist="38100" dir="2700000" algn="tl">
                    <a:srgbClr val="000000">
                      <a:alpha val="43137"/>
                    </a:srgbClr>
                  </a:outerShdw>
                </a:effectLst>
              </a:rPr>
              <a:t>Revival is necessary because we are creatures prone to laziness and lacking discipline—because, as the theologians put it, we have a tendency to sin.</a:t>
            </a:r>
          </a:p>
          <a:p>
            <a:r>
              <a:rPr lang="en-US" dirty="0" smtClean="0">
                <a:effectLst>
                  <a:outerShdw blurRad="38100" dist="38100" dir="2700000" algn="tl">
                    <a:srgbClr val="000000">
                      <a:alpha val="43137"/>
                    </a:srgbClr>
                  </a:outerShdw>
                </a:effectLst>
              </a:rPr>
              <a:t>It is our nature to stretch out in Ezekiel’s valley like so many parched bones—void of God’s breath—and quite content to lie there.</a:t>
            </a:r>
          </a:p>
          <a:p>
            <a:r>
              <a:rPr lang="en-US" dirty="0" smtClean="0">
                <a:effectLst>
                  <a:outerShdw blurRad="38100" dist="38100" dir="2700000" algn="tl">
                    <a:srgbClr val="000000">
                      <a:alpha val="43137"/>
                    </a:srgbClr>
                  </a:outerShdw>
                </a:effectLst>
              </a:rPr>
              <a:t>“The only hope for our nation is revival.”</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—Frank </a:t>
            </a:r>
            <a:r>
              <a:rPr lang="en-US" dirty="0" err="1" smtClean="0">
                <a:effectLst>
                  <a:outerShdw blurRad="38100" dist="38100" dir="2700000" algn="tl">
                    <a:srgbClr val="000000">
                      <a:alpha val="43137"/>
                    </a:srgbClr>
                  </a:outerShdw>
                </a:effectLst>
              </a:rPr>
              <a:t>Seamster</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“Revival is the only survival for our nation.”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—John Kilpatrick</a:t>
            </a:r>
            <a:endParaRPr lang="en-US" dirty="0">
              <a:effectLst>
                <a:outerShdw blurRad="38100" dist="38100" dir="2700000" algn="tl">
                  <a:srgbClr val="000000">
                    <a:alpha val="43137"/>
                  </a:srgbClr>
                </a:outerShdw>
              </a:effectLst>
            </a:endParaRPr>
          </a:p>
        </p:txBody>
      </p:sp>
      <p:sp>
        <p:nvSpPr>
          <p:cNvPr id="3" name="Title 2"/>
          <p:cNvSpPr>
            <a:spLocks noGrp="1"/>
          </p:cNvSpPr>
          <p:nvPr>
            <p:ph type="title"/>
          </p:nvPr>
        </p:nvSpPr>
        <p:spPr/>
        <p:txBody>
          <a:bodyPr/>
          <a:lstStyle/>
          <a:p>
            <a:r>
              <a:rPr lang="en-US" b="1" cap="small" dirty="0" smtClean="0"/>
              <a:t>Why Do We Need Revival?</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effectLst>
                  <a:outerShdw blurRad="38100" dist="38100" dir="2700000" algn="tl">
                    <a:srgbClr val="000000">
                      <a:alpha val="43137"/>
                    </a:srgbClr>
                  </a:outerShdw>
                </a:effectLst>
              </a:rPr>
              <a:t>“God does not send revival to a city, God does not send revival to a church, He does not send revival to a denomination, </a:t>
            </a:r>
            <a:r>
              <a:rPr lang="en-US" i="1" dirty="0" smtClean="0">
                <a:effectLst>
                  <a:outerShdw blurRad="38100" dist="38100" dir="2700000" algn="tl">
                    <a:srgbClr val="000000">
                      <a:alpha val="43137"/>
                    </a:srgbClr>
                  </a:outerShdw>
                </a:effectLst>
              </a:rPr>
              <a:t>He sends it to a man</a:t>
            </a:r>
            <a:r>
              <a:rPr lang="en-US" dirty="0" smtClean="0">
                <a:effectLst>
                  <a:outerShdw blurRad="38100" dist="38100" dir="2700000" algn="tl">
                    <a:srgbClr val="000000">
                      <a:alpha val="43137"/>
                    </a:srgbClr>
                  </a:outerShdw>
                </a:effectLst>
              </a:rPr>
              <a:t>.  A church cannot manage revival—there are too many varying opinions.  A denomination cannot manage revival.  It may be affected by revival, and a city may be affected by a revival.  But God doesn’t send revival to a city; He sends it to a man or to a woman.”—John Kilpatrick</a:t>
            </a:r>
          </a:p>
          <a:p>
            <a:r>
              <a:rPr lang="en-US" dirty="0" smtClean="0">
                <a:effectLst>
                  <a:outerShdw blurRad="38100" dist="38100" dir="2700000" algn="tl">
                    <a:srgbClr val="000000">
                      <a:alpha val="43137"/>
                    </a:srgbClr>
                  </a:outerShdw>
                </a:effectLst>
              </a:rPr>
              <a:t>“I set myself on fire, and people come to see me burn.”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—John Wesley</a:t>
            </a:r>
          </a:p>
        </p:txBody>
      </p:sp>
      <p:sp>
        <p:nvSpPr>
          <p:cNvPr id="3" name="Title 2"/>
          <p:cNvSpPr>
            <a:spLocks noGrp="1"/>
          </p:cNvSpPr>
          <p:nvPr>
            <p:ph type="title"/>
          </p:nvPr>
        </p:nvSpPr>
        <p:spPr/>
        <p:txBody>
          <a:bodyPr/>
          <a:lstStyle/>
          <a:p>
            <a:r>
              <a:rPr lang="en-US" b="1" dirty="0" smtClean="0"/>
              <a:t>How Does Revival Come?</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3743</TotalTime>
  <Words>3876</Words>
  <Application>Microsoft Office PowerPoint</Application>
  <PresentationFormat>On-screen Show (4:3)</PresentationFormat>
  <Paragraphs>216</Paragraphs>
  <Slides>58</Slides>
  <Notes>0</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Paper</vt:lpstr>
      <vt:lpstr>What Is Revival?</vt:lpstr>
      <vt:lpstr>What is Revival?</vt:lpstr>
      <vt:lpstr>What is Revival?</vt:lpstr>
      <vt:lpstr>What is Revival?</vt:lpstr>
      <vt:lpstr>What is Revival?</vt:lpstr>
      <vt:lpstr>What is Revival?</vt:lpstr>
      <vt:lpstr>Revival Is Not</vt:lpstr>
      <vt:lpstr>Why Do We Need Revival?</vt:lpstr>
      <vt:lpstr>How Does Revival Come?</vt:lpstr>
      <vt:lpstr>How Does Revival Come?</vt:lpstr>
      <vt:lpstr>What Happens When Revival Comes?</vt:lpstr>
      <vt:lpstr>What Happens When Revival Comes?</vt:lpstr>
      <vt:lpstr>How Does Revival Spread?</vt:lpstr>
      <vt:lpstr>How Does Revival Spread?</vt:lpstr>
      <vt:lpstr>How Does Revival Spread?</vt:lpstr>
      <vt:lpstr>Slide 16</vt:lpstr>
      <vt:lpstr>Slide 17</vt:lpstr>
      <vt:lpstr>What Are the Ingredients of Revival?</vt:lpstr>
      <vt:lpstr>What Are the Ingredients of Revival?</vt:lpstr>
      <vt:lpstr>What Are the Ingredients of Revival?</vt:lpstr>
      <vt:lpstr>What Are the Ingredients of Revival?</vt:lpstr>
      <vt:lpstr>What Are the Ingredients of Revival?</vt:lpstr>
      <vt:lpstr>What Are the Ingredients of Revival?</vt:lpstr>
      <vt:lpstr>What Are the Ingredients of Revival?</vt:lpstr>
      <vt:lpstr>Revival Ingredients: Humility</vt:lpstr>
      <vt:lpstr>Revival Ingredients: Humility</vt:lpstr>
      <vt:lpstr>Revival Ingredients: Humility</vt:lpstr>
      <vt:lpstr>Revival Ingredients: Prayer</vt:lpstr>
      <vt:lpstr>Slide 29</vt:lpstr>
      <vt:lpstr>Revival Ingredients: Prayer</vt:lpstr>
      <vt:lpstr>Slide 31</vt:lpstr>
      <vt:lpstr>Revival Ingredients: Prayer</vt:lpstr>
      <vt:lpstr>Revival Ingredients: Prayer</vt:lpstr>
      <vt:lpstr>Slide 34</vt:lpstr>
      <vt:lpstr>Revival Ingredients: Prayer</vt:lpstr>
      <vt:lpstr>Revival Ingredients: Prayer</vt:lpstr>
      <vt:lpstr>Slide 37</vt:lpstr>
      <vt:lpstr>Revival Ingredients: Prayer</vt:lpstr>
      <vt:lpstr>Revival Ingredients: Prayer</vt:lpstr>
      <vt:lpstr>Slide 40</vt:lpstr>
      <vt:lpstr>Revival Ingredients: Presence</vt:lpstr>
      <vt:lpstr>Revival Ingredients: Presence</vt:lpstr>
      <vt:lpstr>Revival Ingredients: Presence</vt:lpstr>
      <vt:lpstr>Slide 44</vt:lpstr>
      <vt:lpstr>Revival Ingredients: Repentance</vt:lpstr>
      <vt:lpstr>Revival Ingredients: Repentance</vt:lpstr>
      <vt:lpstr>Revival Ingredients: Repentance</vt:lpstr>
      <vt:lpstr>Revival Ingredients: Repentance</vt:lpstr>
      <vt:lpstr>What Sustains Revival?</vt:lpstr>
      <vt:lpstr>What Sustains Revival?</vt:lpstr>
      <vt:lpstr>What Sustains Revival?</vt:lpstr>
      <vt:lpstr>What Sustains Revival?</vt:lpstr>
      <vt:lpstr>How Does Revival Affect Others?</vt:lpstr>
      <vt:lpstr>How Does Revival Affect Others?</vt:lpstr>
      <vt:lpstr>How Does Revival Affect Others?</vt:lpstr>
      <vt:lpstr>Slide 56</vt:lpstr>
      <vt:lpstr>Bibliography</vt:lpstr>
      <vt:lpstr>Bibliography</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Revival?</dc:title>
  <dc:creator>Randy Colver</dc:creator>
  <cp:lastModifiedBy>Randy Colver</cp:lastModifiedBy>
  <cp:revision>178</cp:revision>
  <dcterms:created xsi:type="dcterms:W3CDTF">2011-08-21T00:37:41Z</dcterms:created>
  <dcterms:modified xsi:type="dcterms:W3CDTF">2012-10-29T18:28:34Z</dcterms:modified>
</cp:coreProperties>
</file>