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3" r:id="rId3"/>
    <p:sldId id="257" r:id="rId4"/>
    <p:sldId id="258" r:id="rId5"/>
    <p:sldId id="263" r:id="rId6"/>
    <p:sldId id="285" r:id="rId7"/>
    <p:sldId id="284" r:id="rId8"/>
    <p:sldId id="287" r:id="rId9"/>
    <p:sldId id="286" r:id="rId10"/>
    <p:sldId id="264" r:id="rId11"/>
    <p:sldId id="288" r:id="rId12"/>
    <p:sldId id="259" r:id="rId13"/>
    <p:sldId id="289" r:id="rId14"/>
    <p:sldId id="265" r:id="rId15"/>
    <p:sldId id="260" r:id="rId16"/>
    <p:sldId id="307" r:id="rId17"/>
    <p:sldId id="266" r:id="rId18"/>
    <p:sldId id="291" r:id="rId19"/>
    <p:sldId id="292" r:id="rId20"/>
    <p:sldId id="261" r:id="rId21"/>
    <p:sldId id="294" r:id="rId22"/>
    <p:sldId id="267" r:id="rId23"/>
    <p:sldId id="295" r:id="rId24"/>
    <p:sldId id="262" r:id="rId25"/>
    <p:sldId id="297" r:id="rId26"/>
    <p:sldId id="298" r:id="rId27"/>
    <p:sldId id="299" r:id="rId28"/>
    <p:sldId id="271" r:id="rId29"/>
    <p:sldId id="275" r:id="rId30"/>
    <p:sldId id="300" r:id="rId31"/>
    <p:sldId id="301" r:id="rId32"/>
    <p:sldId id="302" r:id="rId33"/>
    <p:sldId id="277" r:id="rId34"/>
    <p:sldId id="279" r:id="rId35"/>
    <p:sldId id="269" r:id="rId36"/>
    <p:sldId id="303" r:id="rId37"/>
    <p:sldId id="304" r:id="rId38"/>
    <p:sldId id="281" r:id="rId39"/>
    <p:sldId id="305" r:id="rId40"/>
    <p:sldId id="272" r:id="rId41"/>
    <p:sldId id="306" r:id="rId42"/>
    <p:sldId id="280" r:id="rId43"/>
    <p:sldId id="282"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708"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2" name="Footer Placeholder 1"/>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a:xfrm>
            <a:off x="8229600" y="6473952"/>
            <a:ext cx="758952" cy="246888"/>
          </a:xfrm>
        </p:spPr>
        <p:txBody>
          <a:bodyPr/>
          <a:lstStyle/>
          <a:p>
            <a:fld id="{C811342F-346B-45CC-9305-DA7A472538B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11342F-346B-45CC-9305-DA7A472538B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11342F-346B-45CC-9305-DA7A472538B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endParaRPr lang="en-US" dirty="0"/>
          </a:p>
        </p:txBody>
      </p:sp>
      <p:sp>
        <p:nvSpPr>
          <p:cNvPr id="16" name="Slide Number Placeholder 15"/>
          <p:cNvSpPr>
            <a:spLocks noGrp="1"/>
          </p:cNvSpPr>
          <p:nvPr>
            <p:ph type="sldNum" sz="quarter" idx="12"/>
          </p:nvPr>
        </p:nvSpPr>
        <p:spPr>
          <a:xfrm>
            <a:off x="8229600" y="6473952"/>
            <a:ext cx="758952" cy="246888"/>
          </a:xfrm>
        </p:spPr>
        <p:txBody>
          <a:bodyPr/>
          <a:lstStyle/>
          <a:p>
            <a:fld id="{C811342F-346B-45CC-9305-DA7A472538B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C811342F-346B-45CC-9305-DA7A472538B2}" type="slidenum">
              <a:rPr lang="en-US" smtClean="0"/>
              <a:pPr/>
              <a:t>‹#›</a:t>
            </a:fld>
            <a:endParaRPr lang="en-US"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C811342F-346B-45CC-9305-DA7A472538B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229600" y="6477000"/>
            <a:ext cx="762000" cy="246888"/>
          </a:xfrm>
        </p:spPr>
        <p:txBody>
          <a:bodyPr/>
          <a:lstStyle/>
          <a:p>
            <a:fld id="{C811342F-346B-45CC-9305-DA7A472538B2}" type="slidenum">
              <a:rPr lang="en-US" smtClean="0"/>
              <a:pPr/>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21" name="Footer Placeholder 20"/>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11342F-346B-45CC-9305-DA7A472538B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24" name="Footer Placeholder 23"/>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11342F-346B-45CC-9305-DA7A472538B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29" name="Footer Placeholder 28"/>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11342F-346B-45CC-9305-DA7A472538B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dirty="0" smtClean="0"/>
              <a:t>Click icon to add picture</a:t>
            </a:r>
            <a:endParaRPr kumimoji="0" lang="en-US" dirty="0"/>
          </a:p>
        </p:txBody>
      </p:sp>
      <p:sp>
        <p:nvSpPr>
          <p:cNvPr id="7" name="Date Placeholder 6"/>
          <p:cNvSpPr>
            <a:spLocks noGrp="1"/>
          </p:cNvSpPr>
          <p:nvPr>
            <p:ph type="dt" sz="half" idx="10"/>
          </p:nvPr>
        </p:nvSpPr>
        <p:spPr/>
        <p:txBody>
          <a:bodyPr/>
          <a:lstStyle/>
          <a:p>
            <a:fld id="{1929603A-4EF7-40F8-8219-2F302A87E676}" type="datetimeFigureOut">
              <a:rPr lang="en-US" smtClean="0"/>
              <a:pPr/>
              <a:t>7/5/2013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C811342F-346B-45CC-9305-DA7A472538B2}" type="slidenum">
              <a:rPr lang="en-US" smtClean="0"/>
              <a:pPr/>
              <a:t>‹#›</a:t>
            </a:fld>
            <a:endParaRPr lang="en-US"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929603A-4EF7-40F8-8219-2F302A87E676}" type="datetimeFigureOut">
              <a:rPr lang="en-US" smtClean="0"/>
              <a:pPr/>
              <a:t>7/5/2013</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811342F-346B-45CC-9305-DA7A472538B2}" type="slidenum">
              <a:rPr lang="en-US" smtClean="0"/>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http://wesley.nnu.edu/john_wesley/methodist/00_jwm/033.jpg" TargetMode="External"/><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http://www.iscuo.org/georgiacoast.jpg" TargetMode="Externa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http://www.fairhavenprintshop.com/2285a.jpg" TargetMode="External"/><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http://wesley.nnu.edu/john_wesley/methodist/00_jwm/177.jpg" TargetMode="External"/><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http://wesley.nnu.edu/john_wesley/methodist/00_jwm/257.jpg" TargetMode="Externa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http://wesley.nnu.edu/john_wesley/methodist/00_jwm/296.jpg" TargetMode="External"/><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http://www.susanpellowe.com/sw/images/swprt.jpg" TargetMode="Externa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 outline of the Life of</a:t>
            </a:r>
            <a:br>
              <a:rPr lang="en-US" dirty="0" smtClean="0"/>
            </a:br>
            <a:r>
              <a:rPr lang="en-US" dirty="0" smtClean="0"/>
              <a:t>John Wesley</a:t>
            </a:r>
            <a:endParaRPr lang="en-US" dirty="0"/>
          </a:p>
        </p:txBody>
      </p:sp>
      <p:sp>
        <p:nvSpPr>
          <p:cNvPr id="3" name="Subtitle 2"/>
          <p:cNvSpPr>
            <a:spLocks noGrp="1"/>
          </p:cNvSpPr>
          <p:nvPr>
            <p:ph type="subTitle" idx="1"/>
          </p:nvPr>
        </p:nvSpPr>
        <p:spPr/>
        <p:txBody>
          <a:bodyPr>
            <a:normAutofit/>
          </a:bodyPr>
          <a:lstStyle/>
          <a:p>
            <a:r>
              <a:rPr lang="en-US" dirty="0" smtClean="0"/>
              <a:t>A Firebrand</a:t>
            </a:r>
            <a:br>
              <a:rPr lang="en-US" dirty="0" smtClean="0"/>
            </a:br>
            <a:r>
              <a:rPr lang="en-US" dirty="0" smtClean="0"/>
              <a:t>Plucked</a:t>
            </a:r>
            <a:r>
              <a:rPr lang="en-US" dirty="0" smtClean="0"/>
              <a:t> </a:t>
            </a:r>
            <a:r>
              <a:rPr lang="en-US" dirty="0" smtClean="0"/>
              <a:t>from the Burning</a:t>
            </a:r>
            <a:endParaRPr lang="en-US" dirty="0"/>
          </a:p>
        </p:txBody>
      </p:sp>
      <p:pic>
        <p:nvPicPr>
          <p:cNvPr id="22529" name="Picture 1" descr="Jwesleysitting"/>
          <p:cNvPicPr>
            <a:picLocks noChangeAspect="1" noChangeArrowheads="1"/>
          </p:cNvPicPr>
          <p:nvPr/>
        </p:nvPicPr>
        <p:blipFill>
          <a:blip r:embed="rId2" cstate="print"/>
          <a:srcRect/>
          <a:stretch>
            <a:fillRect/>
          </a:stretch>
        </p:blipFill>
        <p:spPr bwMode="auto">
          <a:xfrm>
            <a:off x="4572000" y="457200"/>
            <a:ext cx="3429000" cy="4254963"/>
          </a:xfrm>
          <a:prstGeom prst="rect">
            <a:avLst/>
          </a:prstGeom>
          <a:noFill/>
          <a:ln w="9525">
            <a:noFill/>
            <a:miter lim="800000"/>
            <a:headEnd/>
            <a:tailEnd/>
          </a:ln>
          <a:effectLst>
            <a:reflection blurRad="6350" stA="52000" endA="300" endPos="35000" dir="5400000" sy="-100000" algn="bl" rotWithShape="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esley.nnu.edu/john_wesley/methodist/00_jwm/033.jpg"/>
          <p:cNvPicPr>
            <a:picLocks noChangeAspect="1" noChangeArrowheads="1"/>
          </p:cNvPicPr>
          <p:nvPr/>
        </p:nvPicPr>
        <p:blipFill>
          <a:blip r:embed="rId2" r:link="rId3" cstate="print"/>
          <a:srcRect/>
          <a:stretch>
            <a:fillRect/>
          </a:stretch>
        </p:blipFill>
        <p:spPr bwMode="auto">
          <a:xfrm>
            <a:off x="1295400" y="457200"/>
            <a:ext cx="6654100" cy="4876800"/>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1685598" y="5486400"/>
            <a:ext cx="6043193" cy="584775"/>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sz="3200" b="1" dirty="0" smtClean="0">
                <a:solidFill>
                  <a:schemeClr val="tx2"/>
                </a:solidFill>
                <a:effectLst>
                  <a:outerShdw blurRad="38100" dist="38100" dir="2700000" algn="tl">
                    <a:srgbClr val="000000">
                      <a:alpha val="43137"/>
                    </a:srgbClr>
                  </a:outerShdw>
                </a:effectLst>
              </a:rPr>
              <a:t>A Brand Plucked from the Burning</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“To John Wesley…There was no place found in his thought from that time onward for a doubt of a Supreme Being whose mercy interposes in moments of danger…In later years he caused a vignette to be engraved of a burning house, beneath his portrait, and these words underscored: ‘Is not this a brand plucked from the burning?’” (p. 32-35).</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r>
              <a:rPr lang="en-US" dirty="0" smtClean="0"/>
              <a:t>Bible </a:t>
            </a:r>
            <a:r>
              <a:rPr lang="en-US" dirty="0" smtClean="0"/>
              <a:t>Moths and the Oxford Holy Club</a:t>
            </a:r>
          </a:p>
          <a:p>
            <a:pPr lvl="1"/>
            <a:r>
              <a:rPr lang="en-US" dirty="0" smtClean="0"/>
              <a:t>At Oxford, Wesley became acquainted with several books that would have great impact in his life, especially Thomas à Kempis’ </a:t>
            </a:r>
            <a:r>
              <a:rPr lang="en-US" i="1" dirty="0" smtClean="0"/>
              <a:t>Imitation of Christ</a:t>
            </a:r>
            <a:r>
              <a:rPr lang="en-US" dirty="0" smtClean="0"/>
              <a:t> and William Law’s </a:t>
            </a:r>
            <a:r>
              <a:rPr lang="en-US" i="1" dirty="0" smtClean="0"/>
              <a:t>Serious Call</a:t>
            </a:r>
            <a:r>
              <a:rPr lang="en-US" dirty="0" smtClean="0"/>
              <a:t> and </a:t>
            </a:r>
            <a:r>
              <a:rPr lang="en-US" i="1" dirty="0" smtClean="0"/>
              <a:t>Christian Perfection</a:t>
            </a:r>
            <a:r>
              <a:rPr lang="en-US" dirty="0" smtClean="0"/>
              <a:t>.  Wesley would later acknowledge that Law’s two books sowed the seed of Methodism.  John also received advice from a “serious man” that he would ever after take to heart: “the Bible knows nothing of solitary religion” (p. </a:t>
            </a:r>
            <a:r>
              <a:rPr lang="en-US" dirty="0" smtClean="0"/>
              <a:t>65</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Bible </a:t>
            </a:r>
            <a:r>
              <a:rPr lang="en-US" dirty="0" smtClean="0"/>
              <a:t>Moths and the Oxford Holy Club</a:t>
            </a:r>
          </a:p>
          <a:p>
            <a:pPr lvl="1"/>
            <a:r>
              <a:rPr lang="en-US" dirty="0" smtClean="0"/>
              <a:t>The Wesleys met with friends at Oxford every evening from 6 to 9 to study the Greek Scriptures and pray.  They adopted certain rules for right living, fasted regularly and took communion, They earned the name “Methodists” for their discipline.</a:t>
            </a:r>
          </a:p>
          <a:p>
            <a:pPr lvl="1"/>
            <a:r>
              <a:rPr lang="en-US" dirty="0" smtClean="0"/>
              <a:t>The </a:t>
            </a:r>
            <a:r>
              <a:rPr lang="en-US" dirty="0" smtClean="0"/>
              <a:t>members of this group, which included friend George Whitefield, came to be known derisively as the “Bible Bigots,” “Bible Moths” (because they were said to be “feeding upon the Bible as moths do a cloth”), or the “Holy Club” (p. </a:t>
            </a:r>
            <a:r>
              <a:rPr lang="en-US" dirty="0" smtClean="0"/>
              <a:t>69-73</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64404" y="5663625"/>
            <a:ext cx="5685595" cy="584775"/>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sz="3200" b="1" dirty="0" smtClean="0">
                <a:solidFill>
                  <a:schemeClr val="tx2"/>
                </a:solidFill>
                <a:effectLst>
                  <a:outerShdw blurRad="38100" dist="38100" dir="2700000" algn="tl">
                    <a:srgbClr val="000000">
                      <a:alpha val="43137"/>
                    </a:srgbClr>
                  </a:outerShdw>
                </a:effectLst>
              </a:rPr>
              <a:t>Young Wesley and the Holy Club</a:t>
            </a:r>
            <a:endParaRPr lang="en-US" sz="3200" b="1" dirty="0">
              <a:solidFill>
                <a:schemeClr val="tx2"/>
              </a:solidFill>
              <a:effectLst>
                <a:outerShdw blurRad="38100" dist="38100" dir="2700000" algn="tl">
                  <a:srgbClr val="000000">
                    <a:alpha val="43137"/>
                  </a:srgbClr>
                </a:outerShdw>
              </a:effectLst>
            </a:endParaRPr>
          </a:p>
        </p:txBody>
      </p:sp>
      <p:pic>
        <p:nvPicPr>
          <p:cNvPr id="3079" name="Picture 7" descr="http://www.medfordumchurch.org/_images/holy_club.jpg"/>
          <p:cNvPicPr>
            <a:picLocks noChangeAspect="1" noChangeArrowheads="1"/>
          </p:cNvPicPr>
          <p:nvPr/>
        </p:nvPicPr>
        <p:blipFill>
          <a:blip r:embed="rId2" cstate="print"/>
          <a:srcRect/>
          <a:stretch>
            <a:fillRect/>
          </a:stretch>
        </p:blipFill>
        <p:spPr bwMode="auto">
          <a:xfrm>
            <a:off x="838200" y="838200"/>
            <a:ext cx="5988697" cy="4585098"/>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3077" name="Picture 5" descr="http://www.genxrising.com/uploaded_images/john_wesley-718042.jpg"/>
          <p:cNvPicPr>
            <a:picLocks noChangeAspect="1" noChangeArrowheads="1"/>
          </p:cNvPicPr>
          <p:nvPr/>
        </p:nvPicPr>
        <p:blipFill>
          <a:blip r:embed="rId3" cstate="print"/>
          <a:srcRect/>
          <a:stretch>
            <a:fillRect/>
          </a:stretch>
        </p:blipFill>
        <p:spPr bwMode="auto">
          <a:xfrm>
            <a:off x="6477000" y="457200"/>
            <a:ext cx="2038350" cy="2857500"/>
          </a:xfrm>
          <a:prstGeom prst="rect">
            <a:avLst/>
          </a:prstGeom>
          <a:ln>
            <a:solidFill>
              <a:schemeClr val="bg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r>
              <a:rPr lang="en-US" dirty="0" smtClean="0"/>
              <a:t>Colossal Failure in Georgia</a:t>
            </a:r>
          </a:p>
          <a:p>
            <a:pPr lvl="1"/>
            <a:r>
              <a:rPr lang="en-US" dirty="0" smtClean="0"/>
              <a:t>The Holy Club disbanded as John and Charles Wesley prepared to go to the English colony of Savannah, Georgia, to preach to the Indians there</a:t>
            </a:r>
            <a:r>
              <a:rPr lang="en-US" dirty="0" smtClean="0"/>
              <a:t>.</a:t>
            </a:r>
          </a:p>
          <a:p>
            <a:pPr lvl="1"/>
            <a:r>
              <a:rPr lang="en-US" dirty="0" smtClean="0"/>
              <a:t>Wesley had initial success, preaching to the colonists and establishing day schools.  However, he maintained a rigid, “High Churchmanship” spirit that alienated the “spiritual babes” in his parish.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r>
              <a:rPr lang="en-US" dirty="0" smtClean="0"/>
              <a:t>Colossal Failure in Georgia</a:t>
            </a:r>
          </a:p>
          <a:p>
            <a:pPr lvl="1"/>
            <a:r>
              <a:rPr lang="en-US" dirty="0" smtClean="0"/>
              <a:t>After breaking off a romantic interest with the attractive niece of the chief magistrate of Savannah, and then later criticizing her and refusing her communion, John was forced to leave the colony.</a:t>
            </a:r>
          </a:p>
          <a:p>
            <a:pPr lvl="1"/>
            <a:r>
              <a:rPr lang="en-US" dirty="0" smtClean="0"/>
              <a:t>“He wrote in his Journal: ‘I went to America to convert the Indians, but, O! who shall convert me?” (p. 93).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charRg st="226" end="33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iscuo.org/georgiacoast.jpg"/>
          <p:cNvPicPr>
            <a:picLocks noChangeAspect="1" noChangeArrowheads="1"/>
          </p:cNvPicPr>
          <p:nvPr/>
        </p:nvPicPr>
        <p:blipFill>
          <a:blip r:embed="rId2" r:link="rId3" cstate="print"/>
          <a:srcRect/>
          <a:stretch>
            <a:fillRect/>
          </a:stretch>
        </p:blipFill>
        <p:spPr bwMode="auto">
          <a:xfrm>
            <a:off x="838200" y="228600"/>
            <a:ext cx="4191000" cy="6229303"/>
          </a:xfrm>
          <a:prstGeom prst="rect">
            <a:avLst/>
          </a:prstGeom>
          <a:ln w="19050">
            <a:solidFill>
              <a:schemeClr val="tx1"/>
            </a:solidFill>
          </a:ln>
          <a:effectLst>
            <a:outerShdw blurRad="292100" dist="139700" dir="2700000" algn="tl" rotWithShape="0">
              <a:srgbClr val="333333">
                <a:alpha val="65000"/>
              </a:srgbClr>
            </a:outerShdw>
          </a:effectLst>
        </p:spPr>
      </p:pic>
      <p:sp>
        <p:nvSpPr>
          <p:cNvPr id="3" name="TextBox 2"/>
          <p:cNvSpPr txBox="1"/>
          <p:nvPr/>
        </p:nvSpPr>
        <p:spPr>
          <a:xfrm>
            <a:off x="5486400" y="1447800"/>
            <a:ext cx="2680349" cy="1077218"/>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3200" b="1" dirty="0" smtClean="0">
                <a:solidFill>
                  <a:schemeClr val="tx2"/>
                </a:solidFill>
                <a:effectLst>
                  <a:outerShdw blurRad="38100" dist="38100" dir="2700000" algn="tl">
                    <a:srgbClr val="000000">
                      <a:alpha val="43137"/>
                    </a:srgbClr>
                  </a:outerShdw>
                </a:effectLst>
              </a:rPr>
              <a:t>English Colony</a:t>
            </a:r>
            <a:br>
              <a:rPr lang="en-US" sz="3200" b="1" dirty="0" smtClean="0">
                <a:solidFill>
                  <a:schemeClr val="tx2"/>
                </a:solidFill>
                <a:effectLst>
                  <a:outerShdw blurRad="38100" dist="38100" dir="2700000" algn="tl">
                    <a:srgbClr val="000000">
                      <a:alpha val="43137"/>
                    </a:srgbClr>
                  </a:outerShdw>
                </a:effectLst>
              </a:rPr>
            </a:br>
            <a:r>
              <a:rPr lang="en-US" sz="3200" b="1" dirty="0" smtClean="0">
                <a:solidFill>
                  <a:schemeClr val="tx2"/>
                </a:solidFill>
                <a:effectLst>
                  <a:outerShdw blurRad="38100" dist="38100" dir="2700000" algn="tl">
                    <a:srgbClr val="000000">
                      <a:alpha val="43137"/>
                    </a:srgbClr>
                  </a:outerShdw>
                </a:effectLst>
              </a:rPr>
              <a:t>In Georgia</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4922838"/>
          </a:xfrm>
        </p:spPr>
        <p:txBody>
          <a:bodyPr>
            <a:normAutofit fontScale="92500" lnSpcReduction="10000"/>
          </a:bodyPr>
          <a:lstStyle/>
          <a:p>
            <a:r>
              <a:rPr lang="en-US" dirty="0" smtClean="0"/>
              <a:t>Colossal Failure in Georgia</a:t>
            </a:r>
          </a:p>
          <a:p>
            <a:pPr lvl="1"/>
            <a:r>
              <a:rPr lang="en-US" dirty="0" smtClean="0"/>
              <a:t>However, while </a:t>
            </a:r>
            <a:r>
              <a:rPr lang="en-US" dirty="0" smtClean="0"/>
              <a:t>on the voyage to Georgia, Wesley met and befriended a group of Moravian missionaries.  During a violent Atlantic storm in which John greatly feared for his life, he noticed the unusual peaceful and brave character of the group</a:t>
            </a:r>
            <a:r>
              <a:rPr lang="en-US" dirty="0" smtClean="0"/>
              <a:t>.</a:t>
            </a:r>
          </a:p>
          <a:p>
            <a:pPr lvl="1"/>
            <a:r>
              <a:rPr lang="en-US" dirty="0" smtClean="0"/>
              <a:t>Upon landing in Georgia, Wesley sought out a Moravian pastor for his advice</a:t>
            </a:r>
            <a:r>
              <a:rPr lang="en-US" dirty="0" smtClean="0"/>
              <a:t>.  The pastor asked:</a:t>
            </a:r>
            <a:endParaRPr lang="en-US" dirty="0" smtClean="0"/>
          </a:p>
          <a:p>
            <a:pPr lvl="1"/>
            <a:r>
              <a:rPr lang="en-US" dirty="0" smtClean="0"/>
              <a:t>“My brother, I must first ask you one or two questions: Have you the witness within yourself?  Does the Spirit of God witness with your spirit that you are a child of God</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Colossal Failure in Georgia</a:t>
            </a:r>
          </a:p>
          <a:p>
            <a:pPr lvl="1"/>
            <a:r>
              <a:rPr lang="en-US" dirty="0" smtClean="0"/>
              <a:t>“</a:t>
            </a:r>
            <a:r>
              <a:rPr lang="en-US" dirty="0" smtClean="0"/>
              <a:t>I know</a:t>
            </a:r>
            <a:r>
              <a:rPr lang="en-US" dirty="0" smtClean="0"/>
              <a:t>,” </a:t>
            </a:r>
            <a:r>
              <a:rPr lang="en-US" dirty="0" smtClean="0"/>
              <a:t>said Wesley, “he is the </a:t>
            </a:r>
            <a:r>
              <a:rPr lang="en-US" dirty="0" smtClean="0"/>
              <a:t>Savior </a:t>
            </a:r>
            <a:r>
              <a:rPr lang="en-US" dirty="0" smtClean="0"/>
              <a:t>of the world.”</a:t>
            </a:r>
          </a:p>
          <a:p>
            <a:pPr lvl="1"/>
            <a:r>
              <a:rPr lang="en-US" dirty="0" smtClean="0"/>
              <a:t>“True,” replied he, “but do you know he has saved you?” </a:t>
            </a:r>
          </a:p>
          <a:p>
            <a:pPr lvl="1"/>
            <a:r>
              <a:rPr lang="en-US" dirty="0" smtClean="0"/>
              <a:t>Wesley answered, “I hope he has died to save me.”</a:t>
            </a:r>
          </a:p>
          <a:p>
            <a:pPr lvl="1"/>
            <a:r>
              <a:rPr lang="en-US" dirty="0" smtClean="0"/>
              <a:t>“Do you know yourself?”</a:t>
            </a:r>
          </a:p>
          <a:p>
            <a:pPr lvl="1"/>
            <a:r>
              <a:rPr lang="en-US" dirty="0" smtClean="0"/>
              <a:t>“I do,” was the reply; but in his Journal he wrote, “I fear they were vain words” (p. 86-87).</a:t>
            </a:r>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A “lea” is a field or farm.  Thus, “West-Leas” were the western farms in Dorset, England, from which John “Wesley’s” family originated and where they derived their </a:t>
            </a:r>
            <a:r>
              <a:rPr lang="en-US" dirty="0" smtClean="0"/>
              <a:t>surname (p. 12).</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Herrnhut and Revival Fire</a:t>
            </a:r>
          </a:p>
          <a:p>
            <a:pPr lvl="1"/>
            <a:r>
              <a:rPr lang="en-US" dirty="0" smtClean="0"/>
              <a:t>When the Wesleys returned to England from the overall failure in America, they spent considerable time with Peter Böhler, a Moravian missionary and </a:t>
            </a:r>
            <a:r>
              <a:rPr lang="en-US" dirty="0" smtClean="0"/>
              <a:t>bishop, </a:t>
            </a:r>
            <a:r>
              <a:rPr lang="en-US" dirty="0" smtClean="0"/>
              <a:t>who taught </a:t>
            </a:r>
            <a:r>
              <a:rPr lang="en-US" dirty="0" smtClean="0"/>
              <a:t>the</a:t>
            </a:r>
            <a:br>
              <a:rPr lang="en-US" dirty="0" smtClean="0"/>
            </a:br>
            <a:r>
              <a:rPr lang="en-US" dirty="0" smtClean="0"/>
              <a:t>reformation </a:t>
            </a:r>
            <a:r>
              <a:rPr lang="en-US" dirty="0" smtClean="0"/>
              <a:t>truth </a:t>
            </a:r>
            <a:r>
              <a:rPr lang="en-US" dirty="0" smtClean="0"/>
              <a:t>of</a:t>
            </a:r>
            <a:br>
              <a:rPr lang="en-US" dirty="0" smtClean="0"/>
            </a:br>
            <a:r>
              <a:rPr lang="en-US" dirty="0" smtClean="0"/>
              <a:t>justification </a:t>
            </a:r>
            <a:r>
              <a:rPr lang="en-US" dirty="0" smtClean="0"/>
              <a:t>by faith.  </a:t>
            </a:r>
            <a:endParaRPr lang="en-US" dirty="0"/>
          </a:p>
        </p:txBody>
      </p:sp>
      <p:pic>
        <p:nvPicPr>
          <p:cNvPr id="4" name="Picture 3" descr="Moravian Minister - Peter Boehler"/>
          <p:cNvPicPr>
            <a:picLocks noChangeAspect="1" noChangeArrowheads="1"/>
          </p:cNvPicPr>
          <p:nvPr/>
        </p:nvPicPr>
        <p:blipFill>
          <a:blip r:embed="rId2" cstate="print"/>
          <a:srcRect/>
          <a:stretch>
            <a:fillRect/>
          </a:stretch>
        </p:blipFill>
        <p:spPr bwMode="auto">
          <a:xfrm>
            <a:off x="5334000" y="3505200"/>
            <a:ext cx="2266576" cy="28194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TextBox 4"/>
          <p:cNvSpPr txBox="1"/>
          <p:nvPr/>
        </p:nvSpPr>
        <p:spPr>
          <a:xfrm>
            <a:off x="1143000" y="5181600"/>
            <a:ext cx="40386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3200" b="1" dirty="0" smtClean="0">
                <a:solidFill>
                  <a:schemeClr val="tx2"/>
                </a:solidFill>
                <a:effectLst>
                  <a:outerShdw blurRad="38100" dist="38100" dir="2700000" algn="tl">
                    <a:srgbClr val="000000">
                      <a:alpha val="43137"/>
                    </a:srgbClr>
                  </a:outerShdw>
                </a:effectLst>
              </a:rPr>
              <a:t>Peter Böhler </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Herrnhut and Revival Fire</a:t>
            </a:r>
          </a:p>
          <a:p>
            <a:pPr lvl="1"/>
            <a:r>
              <a:rPr lang="en-US" dirty="0" smtClean="0"/>
              <a:t>Wesley learned of the Moravians at Herrnhut, in Bohemia, under the direction of Count Zinzendorf.  Doubtless he heard about the constant round-the-clock prayer vigil, the countless missionaries sent to many distant lands, and the unity among so many diverse pilgrims who had come to Herrnhut to find respite from religious persecution and take part in the revival.  </a:t>
            </a:r>
            <a:endParaRPr lang="en-US" dirty="0" smtClean="0"/>
          </a:p>
          <a:p>
            <a:pPr lvl="1"/>
            <a:r>
              <a:rPr lang="en-US" dirty="0" smtClean="0"/>
              <a:t>Wesley </a:t>
            </a:r>
            <a:r>
              <a:rPr lang="en-US" dirty="0" smtClean="0"/>
              <a:t>would eventually travel to Herrnhut and spend three months there in 1738.   From Herrnhut Wesley would take up the torch of revival fire.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1" name="Picture 5" descr="http://www.zittauer-gebirge.com/var/plain_site/storage/images/media/bilder/orte/herrnhut/1555-1-ger-DE/Herrnhut_big.jpg"/>
          <p:cNvPicPr>
            <a:picLocks noChangeAspect="1" noChangeArrowheads="1"/>
          </p:cNvPicPr>
          <p:nvPr/>
        </p:nvPicPr>
        <p:blipFill>
          <a:blip r:embed="rId2" cstate="print"/>
          <a:srcRect/>
          <a:stretch>
            <a:fillRect/>
          </a:stretch>
        </p:blipFill>
        <p:spPr bwMode="auto">
          <a:xfrm>
            <a:off x="2438400" y="457200"/>
            <a:ext cx="5715000" cy="4286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1981200" y="5334000"/>
            <a:ext cx="5334000" cy="107721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3200" b="1" dirty="0" smtClean="0">
                <a:solidFill>
                  <a:schemeClr val="tx2"/>
                </a:solidFill>
                <a:effectLst>
                  <a:outerShdw blurRad="38100" dist="38100" dir="2700000" algn="tl">
                    <a:srgbClr val="000000">
                      <a:alpha val="43137"/>
                    </a:srgbClr>
                  </a:outerShdw>
                </a:effectLst>
              </a:rPr>
              <a:t>Count Zinzendorf</a:t>
            </a:r>
            <a:br>
              <a:rPr lang="en-US" sz="3200" b="1" dirty="0" smtClean="0">
                <a:solidFill>
                  <a:schemeClr val="tx2"/>
                </a:solidFill>
                <a:effectLst>
                  <a:outerShdw blurRad="38100" dist="38100" dir="2700000" algn="tl">
                    <a:srgbClr val="000000">
                      <a:alpha val="43137"/>
                    </a:srgbClr>
                  </a:outerShdw>
                </a:effectLst>
              </a:rPr>
            </a:br>
            <a:r>
              <a:rPr lang="en-US" sz="3200" b="1" dirty="0" smtClean="0">
                <a:solidFill>
                  <a:schemeClr val="tx2"/>
                </a:solidFill>
                <a:effectLst>
                  <a:outerShdw blurRad="38100" dist="38100" dir="2700000" algn="tl">
                    <a:srgbClr val="000000">
                      <a:alpha val="43137"/>
                    </a:srgbClr>
                  </a:outerShdw>
                </a:effectLst>
              </a:rPr>
              <a:t>and </a:t>
            </a:r>
            <a:r>
              <a:rPr lang="en-US" sz="3200" b="1" dirty="0" smtClean="0">
                <a:solidFill>
                  <a:schemeClr val="tx2"/>
                </a:solidFill>
                <a:effectLst>
                  <a:outerShdw blurRad="38100" dist="38100" dir="2700000" algn="tl">
                    <a:srgbClr val="000000">
                      <a:alpha val="43137"/>
                    </a:srgbClr>
                  </a:outerShdw>
                </a:effectLst>
              </a:rPr>
              <a:t>Herrnhut</a:t>
            </a:r>
            <a:endParaRPr lang="en-US" sz="3200" b="1" dirty="0">
              <a:solidFill>
                <a:schemeClr val="tx2"/>
              </a:solidFill>
              <a:effectLst>
                <a:outerShdw blurRad="38100" dist="38100" dir="2700000" algn="tl">
                  <a:srgbClr val="000000">
                    <a:alpha val="43137"/>
                  </a:srgbClr>
                </a:outerShdw>
              </a:effectLst>
            </a:endParaRPr>
          </a:p>
        </p:txBody>
      </p:sp>
      <p:pic>
        <p:nvPicPr>
          <p:cNvPr id="25602" name="Picture 2" descr="http://faithactivators.com/wp-content/uploads/2010/04/zinzendorf3.gif"/>
          <p:cNvPicPr>
            <a:picLocks noChangeAspect="1" noChangeArrowheads="1"/>
          </p:cNvPicPr>
          <p:nvPr/>
        </p:nvPicPr>
        <p:blipFill>
          <a:blip r:embed="rId3" cstate="print"/>
          <a:srcRect/>
          <a:stretch>
            <a:fillRect/>
          </a:stretch>
        </p:blipFill>
        <p:spPr bwMode="auto">
          <a:xfrm>
            <a:off x="381000" y="1524000"/>
            <a:ext cx="2768601" cy="2819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“Strangely Warmed”</a:t>
            </a:r>
          </a:p>
          <a:p>
            <a:pPr lvl="1"/>
            <a:r>
              <a:rPr lang="en-US" dirty="0" smtClean="0"/>
              <a:t>As John listened to a reading of Luther’s preface to the Epistle to the Romans, John felt his heart “strangely warmed” and knew he had been born again.  He wrote, “I felt I did trust in Christ, Christ alone, for salvation; and an assurance was given me that he had taken away my sins, even mine, and saved me from the law of sin and death” (pg. 102)</a:t>
            </a:r>
            <a:r>
              <a:rPr lang="en-US" dirty="0" smtClean="0"/>
              <a:t>.</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r>
              <a:rPr lang="en-US" dirty="0" smtClean="0"/>
              <a:t>“All the World a Parish”</a:t>
            </a:r>
          </a:p>
          <a:p>
            <a:pPr lvl="1"/>
            <a:r>
              <a:rPr lang="en-US" dirty="0" smtClean="0"/>
              <a:t>On New Year’s Eve, 1738-9, during a watch-night service, a new outpouring of God came upon those assembled.  John wrote: “About three in the morning, as we were continuing instant in prayer, the power of God came mightily upon us, insomuch that many cried out for exceeding joy, and many fell to the ground” (p. 107).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5075238"/>
          </a:xfrm>
        </p:spPr>
        <p:txBody>
          <a:bodyPr>
            <a:normAutofit fontScale="92500"/>
          </a:bodyPr>
          <a:lstStyle/>
          <a:p>
            <a:r>
              <a:rPr lang="en-US" dirty="0" smtClean="0"/>
              <a:t>“All the World a Parish”</a:t>
            </a:r>
          </a:p>
          <a:p>
            <a:pPr lvl="1"/>
            <a:r>
              <a:rPr lang="en-US" dirty="0" smtClean="0"/>
              <a:t>Soon the churches could not hold those who came to hear the preaching, and George Whitefield began to preach outside, in the open air.  “Under his preaching at Bristol also broke out the strange cries and shouts, accompanied by singular physical manifestations such as marked the Great Awakening in New England.  Cries of the sharpest anguish were heard.  Hardened sinners were stricken down as in the throes of death…Bold blasphemers cried aloud for mercy; passing travelers, pausing to hear, were smitten to the earth in deep conviction for sin” (p.109-110</a:t>
            </a:r>
            <a:r>
              <a:rPr lang="en-US" dirty="0" smtClean="0"/>
              <a:t>).</a:t>
            </a:r>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5075238"/>
          </a:xfrm>
        </p:spPr>
        <p:txBody>
          <a:bodyPr>
            <a:normAutofit/>
          </a:bodyPr>
          <a:lstStyle/>
          <a:p>
            <a:r>
              <a:rPr lang="en-US" dirty="0" smtClean="0"/>
              <a:t>“All the World a Parish</a:t>
            </a:r>
            <a:r>
              <a:rPr lang="en-US" dirty="0" smtClean="0"/>
              <a:t>”</a:t>
            </a:r>
          </a:p>
          <a:p>
            <a:pPr lvl="1"/>
            <a:r>
              <a:rPr lang="en-US" dirty="0" smtClean="0"/>
              <a:t>John immediately recognized the need to gather the newly converted into small “societies” for discipleship.  They met weekly at various times so that the leaders could visit each one.  John also started weekly leaders’ meetings and each community celebrated an agapé, or love feast, on a quarterly basis.  Another important innovation occurred when the Methodists recruited many “lay helpers” who soon began to preach.  This was simply unheard of at the time</a:t>
            </a:r>
            <a:r>
              <a:rPr lang="en-US" dirty="0" smtClean="0"/>
              <a:t>.</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5075238"/>
          </a:xfrm>
        </p:spPr>
        <p:txBody>
          <a:bodyPr>
            <a:normAutofit fontScale="92500" lnSpcReduction="10000"/>
          </a:bodyPr>
          <a:lstStyle/>
          <a:p>
            <a:r>
              <a:rPr lang="en-US" dirty="0" smtClean="0"/>
              <a:t>“All the World a Parish</a:t>
            </a:r>
            <a:r>
              <a:rPr lang="en-US" dirty="0" smtClean="0"/>
              <a:t>”</a:t>
            </a:r>
          </a:p>
          <a:p>
            <a:pPr lvl="1"/>
            <a:r>
              <a:rPr lang="en-US" dirty="0" smtClean="0"/>
              <a:t>All of this brought attacks from the established </a:t>
            </a:r>
            <a:r>
              <a:rPr lang="en-US" dirty="0" smtClean="0"/>
              <a:t>church, but Wesley </a:t>
            </a:r>
            <a:r>
              <a:rPr lang="en-US" dirty="0" smtClean="0"/>
              <a:t>replied, “I look upon all the world as my parish” (p. 135</a:t>
            </a:r>
            <a:r>
              <a:rPr lang="en-US" dirty="0" smtClean="0"/>
              <a:t>).</a:t>
            </a:r>
          </a:p>
          <a:p>
            <a:pPr lvl="1"/>
            <a:r>
              <a:rPr lang="en-US" dirty="0" smtClean="0"/>
              <a:t>Not permitted to preach in the former parish of his father, Wesley stood on his father’s tomb in the churchyard and preached there</a:t>
            </a:r>
            <a:r>
              <a:rPr lang="en-US" dirty="0" smtClean="0"/>
              <a:t>!</a:t>
            </a:r>
          </a:p>
          <a:p>
            <a:pPr lvl="1"/>
            <a:r>
              <a:rPr lang="en-US" dirty="0" smtClean="0"/>
              <a:t> </a:t>
            </a:r>
            <a:r>
              <a:rPr lang="en-US" dirty="0" smtClean="0"/>
              <a:t>Many </a:t>
            </a:r>
            <a:r>
              <a:rPr lang="en-US" dirty="0" smtClean="0"/>
              <a:t>from the countryside moved to the cities to find work, but there was not enough available.  The Wesleys were often confronted by a rabble of these poor unfortunates as they preached in the towns and cities they visited.</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airhavenprintshop.com/2285a.jpg"/>
          <p:cNvPicPr>
            <a:picLocks noChangeAspect="1" noChangeArrowheads="1"/>
          </p:cNvPicPr>
          <p:nvPr/>
        </p:nvPicPr>
        <p:blipFill>
          <a:blip r:embed="rId2" r:link="rId3" cstate="print"/>
          <a:srcRect l="10989" t="7957" r="9616" b="9947"/>
          <a:stretch>
            <a:fillRect/>
          </a:stretch>
        </p:blipFill>
        <p:spPr bwMode="auto">
          <a:xfrm>
            <a:off x="1143000" y="685800"/>
            <a:ext cx="6858000" cy="48955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1143000" y="5638800"/>
            <a:ext cx="68580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3200" b="1" dirty="0" smtClean="0">
                <a:solidFill>
                  <a:schemeClr val="tx2"/>
                </a:solidFill>
                <a:effectLst>
                  <a:outerShdw blurRad="38100" dist="38100" dir="2700000" algn="tl">
                    <a:srgbClr val="000000">
                      <a:alpha val="43137"/>
                    </a:srgbClr>
                  </a:outerShdw>
                </a:effectLst>
              </a:rPr>
              <a:t>Wesley Preaches on His Father’s Tomb</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esley.nnu.edu/john_wesley/methodist/00_jwm/177.jpg"/>
          <p:cNvPicPr>
            <a:picLocks noChangeAspect="1" noChangeArrowheads="1"/>
          </p:cNvPicPr>
          <p:nvPr/>
        </p:nvPicPr>
        <p:blipFill>
          <a:blip r:embed="rId2" r:link="rId3" cstate="print"/>
          <a:srcRect/>
          <a:stretch>
            <a:fillRect/>
          </a:stretch>
        </p:blipFill>
        <p:spPr bwMode="auto">
          <a:xfrm>
            <a:off x="4343400" y="508560"/>
            <a:ext cx="3733800" cy="5750210"/>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607790" y="1447800"/>
            <a:ext cx="3215559" cy="1569660"/>
          </a:xfrm>
          <a:prstGeom prst="rect">
            <a:avLst/>
          </a:prstGeom>
          <a:noFill/>
          <a:effectLst>
            <a:outerShdw blurRad="50800" dist="38100" dir="2700000" algn="tl" rotWithShape="0">
              <a:prstClr val="black">
                <a:alpha val="40000"/>
              </a:prstClr>
            </a:outerShdw>
          </a:effectLst>
        </p:spPr>
        <p:txBody>
          <a:bodyPr wrap="none" rtlCol="0">
            <a:spAutoFit/>
          </a:bodyPr>
          <a:lstStyle/>
          <a:p>
            <a:pPr algn="r"/>
            <a:r>
              <a:rPr lang="en-US" sz="3200" b="1" dirty="0" smtClean="0">
                <a:solidFill>
                  <a:schemeClr val="tx2"/>
                </a:solidFill>
                <a:effectLst>
                  <a:outerShdw blurRad="38100" dist="38100" dir="2700000" algn="tl">
                    <a:srgbClr val="000000">
                      <a:alpha val="43137"/>
                    </a:srgbClr>
                  </a:outerShdw>
                </a:effectLst>
              </a:rPr>
              <a:t>Wesley Preaching</a:t>
            </a:r>
            <a:br>
              <a:rPr lang="en-US" sz="3200" b="1" dirty="0" smtClean="0">
                <a:solidFill>
                  <a:schemeClr val="tx2"/>
                </a:solidFill>
                <a:effectLst>
                  <a:outerShdw blurRad="38100" dist="38100" dir="2700000" algn="tl">
                    <a:srgbClr val="000000">
                      <a:alpha val="43137"/>
                    </a:srgbClr>
                  </a:outerShdw>
                </a:effectLst>
              </a:rPr>
            </a:br>
            <a:r>
              <a:rPr lang="en-US" sz="3200" b="1" dirty="0" smtClean="0">
                <a:solidFill>
                  <a:schemeClr val="tx2"/>
                </a:solidFill>
                <a:effectLst>
                  <a:outerShdw blurRad="38100" dist="38100" dir="2700000" algn="tl">
                    <a:srgbClr val="000000">
                      <a:alpha val="43137"/>
                    </a:srgbClr>
                  </a:outerShdw>
                </a:effectLst>
              </a:rPr>
              <a:t> to the Mob</a:t>
            </a:r>
            <a:br>
              <a:rPr lang="en-US" sz="3200" b="1" dirty="0" smtClean="0">
                <a:solidFill>
                  <a:schemeClr val="tx2"/>
                </a:solidFill>
                <a:effectLst>
                  <a:outerShdw blurRad="38100" dist="38100" dir="2700000" algn="tl">
                    <a:srgbClr val="000000">
                      <a:alpha val="43137"/>
                    </a:srgbClr>
                  </a:outerShdw>
                </a:effectLst>
              </a:rPr>
            </a:br>
            <a:r>
              <a:rPr lang="en-US" sz="3200" b="1" dirty="0" smtClean="0">
                <a:solidFill>
                  <a:schemeClr val="tx2"/>
                </a:solidFill>
                <a:effectLst>
                  <a:outerShdw blurRad="38100" dist="38100" dir="2700000" algn="tl">
                    <a:srgbClr val="000000">
                      <a:alpha val="43137"/>
                    </a:srgbClr>
                  </a:outerShdw>
                </a:effectLst>
              </a:rPr>
              <a:t>at Bolton Cross</a:t>
            </a:r>
            <a:endParaRPr lang="en-US" sz="3200" b="1" dirty="0">
              <a:solidFill>
                <a:schemeClr val="tx2"/>
              </a:solidFill>
              <a:effectLst>
                <a:outerShdw blurRad="38100" dist="38100" dir="2700000" algn="tl">
                  <a:srgbClr val="000000">
                    <a:alpha val="43137"/>
                  </a:srgbClr>
                </a:outerShdw>
              </a:effectLst>
            </a:endParaRPr>
          </a:p>
        </p:txBody>
      </p:sp>
      <p:pic>
        <p:nvPicPr>
          <p:cNvPr id="4" name="Picture 4" descr="http://4.bp.blogspot.com/_QTzI6Bv7bSU/SZ7tpAsndOI/AAAAAAAAAkQ/rNv-NTGgEIM/s320/john-wesley-1%5B1%5D.jpg"/>
          <p:cNvPicPr>
            <a:picLocks noChangeAspect="1" noChangeArrowheads="1"/>
          </p:cNvPicPr>
          <p:nvPr/>
        </p:nvPicPr>
        <p:blipFill>
          <a:blip r:embed="rId4" cstate="print"/>
          <a:srcRect/>
          <a:stretch>
            <a:fillRect/>
          </a:stretch>
        </p:blipFill>
        <p:spPr bwMode="auto">
          <a:xfrm>
            <a:off x="1143000" y="3200400"/>
            <a:ext cx="2581275" cy="3048001"/>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Susanna </a:t>
            </a:r>
            <a:r>
              <a:rPr lang="en-US" dirty="0" smtClean="0"/>
              <a:t>Wesley, “The Mother of Methodism”</a:t>
            </a:r>
          </a:p>
          <a:p>
            <a:pPr lvl="1"/>
            <a:r>
              <a:rPr lang="en-US" dirty="0" smtClean="0"/>
              <a:t>Susanna was the mother of John and Charles Wesley and seventeen other children. </a:t>
            </a:r>
          </a:p>
          <a:p>
            <a:pPr lvl="1"/>
            <a:r>
              <a:rPr lang="en-US" dirty="0" smtClean="0"/>
              <a:t>“</a:t>
            </a:r>
            <a:r>
              <a:rPr lang="en-US" dirty="0" smtClean="0"/>
              <a:t>I will tell you what rule I observed in the same case, when I was young, and too much addicted to childish diversions, which was this—never to spend more time in any matter of mere recreation in one day than I spent in private religious duties” (p. 21</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5075238"/>
          </a:xfrm>
        </p:spPr>
        <p:txBody>
          <a:bodyPr>
            <a:normAutofit/>
          </a:bodyPr>
          <a:lstStyle/>
          <a:p>
            <a:r>
              <a:rPr lang="en-US" dirty="0" smtClean="0"/>
              <a:t>“All the World a Parish</a:t>
            </a:r>
            <a:r>
              <a:rPr lang="en-US" dirty="0" smtClean="0"/>
              <a:t>”</a:t>
            </a:r>
          </a:p>
          <a:p>
            <a:pPr lvl="1"/>
            <a:r>
              <a:rPr lang="en-US" dirty="0" smtClean="0"/>
              <a:t>Many were moved by the preaching of the Methodists.  From the ranks of the newly converted many Methodist societies were </a:t>
            </a:r>
            <a:r>
              <a:rPr lang="en-US" dirty="0" smtClean="0"/>
              <a:t>formed.</a:t>
            </a:r>
          </a:p>
          <a:p>
            <a:pPr lvl="1"/>
            <a:r>
              <a:rPr lang="en-US" dirty="0" smtClean="0"/>
              <a:t>This </a:t>
            </a:r>
            <a:r>
              <a:rPr lang="en-US" dirty="0" smtClean="0"/>
              <a:t>in turn had a tremendous impact on the communities, turning many to Christian virtues.  In many ways, Methodism can be credited with saving the country from many social evils and social upheaval that plagued much of Europe.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5075238"/>
          </a:xfrm>
        </p:spPr>
        <p:txBody>
          <a:bodyPr>
            <a:normAutofit lnSpcReduction="10000"/>
          </a:bodyPr>
          <a:lstStyle/>
          <a:p>
            <a:r>
              <a:rPr lang="en-US" dirty="0" smtClean="0"/>
              <a:t>“All the World a Parish</a:t>
            </a:r>
            <a:r>
              <a:rPr lang="en-US" dirty="0" smtClean="0"/>
              <a:t>”</a:t>
            </a:r>
          </a:p>
          <a:p>
            <a:pPr lvl="1"/>
            <a:r>
              <a:rPr lang="en-US" dirty="0" smtClean="0"/>
              <a:t>As Methodism grew rapidly over the next few years, the demand for preachers also increased.  To fulfill the need, John began using lay preachers (much to the anguish of the Anglican clergy) which were first examined for gifting and spiritual maturity</a:t>
            </a:r>
            <a:r>
              <a:rPr lang="en-US" dirty="0" smtClean="0"/>
              <a:t>.</a:t>
            </a:r>
          </a:p>
          <a:p>
            <a:pPr lvl="1"/>
            <a:r>
              <a:rPr lang="en-US" dirty="0" smtClean="0"/>
              <a:t>Since the colonies had severed ties with the English church, John knew they needed their own ministers and therefore decided to ordain two lay leaders for America: Thomas Coke and Francis Asbury.  Both would leave an indelible mark on Methodism in the Americas.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5075238"/>
          </a:xfrm>
        </p:spPr>
        <p:txBody>
          <a:bodyPr>
            <a:normAutofit/>
          </a:bodyPr>
          <a:lstStyle/>
          <a:p>
            <a:r>
              <a:rPr lang="en-US" dirty="0" smtClean="0"/>
              <a:t>“All the World a Parish</a:t>
            </a:r>
            <a:r>
              <a:rPr lang="en-US" dirty="0" smtClean="0"/>
              <a:t>”</a:t>
            </a:r>
          </a:p>
          <a:p>
            <a:pPr lvl="1"/>
            <a:r>
              <a:rPr lang="en-US" dirty="0" smtClean="0"/>
              <a:t>“When Francis Asbury came to the colonies in 1771, there were only 600 American Methodists.  When he died 45 years later, there were 200,000 American Methodists.  The number had grown from 1 in 5,000 to 1 in 40 of the total population of the country, largely because of camp meetings and circuit riders” like </a:t>
            </a:r>
            <a:r>
              <a:rPr lang="en-US" dirty="0" smtClean="0"/>
              <a:t>Asbury” (</a:t>
            </a:r>
            <a:r>
              <a:rPr lang="en-US" dirty="0" smtClean="0">
                <a:solidFill>
                  <a:srgbClr val="4E3B30"/>
                </a:solidFill>
              </a:rPr>
              <a:t>Beougher 3).</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stpaulcharlotte.org/perch/resources/1309220571francisasbury-ck.jpg"/>
          <p:cNvPicPr/>
          <p:nvPr/>
        </p:nvPicPr>
        <p:blipFill>
          <a:blip r:embed="rId2" cstate="print"/>
          <a:srcRect b="8550"/>
          <a:stretch>
            <a:fillRect/>
          </a:stretch>
        </p:blipFill>
        <p:spPr bwMode="auto">
          <a:xfrm>
            <a:off x="914400" y="609600"/>
            <a:ext cx="3495675" cy="4257936"/>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990600" y="5029200"/>
            <a:ext cx="33528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3200" b="1" dirty="0" smtClean="0">
                <a:solidFill>
                  <a:schemeClr val="tx2"/>
                </a:solidFill>
                <a:effectLst>
                  <a:outerShdw blurRad="38100" dist="38100" dir="2700000" algn="tl">
                    <a:srgbClr val="000000">
                      <a:alpha val="43137"/>
                    </a:srgbClr>
                  </a:outerShdw>
                </a:effectLst>
              </a:rPr>
              <a:t>Francis Asbury</a:t>
            </a:r>
            <a:endParaRPr lang="en-US" sz="3200" b="1" dirty="0">
              <a:solidFill>
                <a:schemeClr val="tx2"/>
              </a:solidFill>
              <a:effectLst>
                <a:outerShdw blurRad="38100" dist="38100" dir="2700000" algn="tl">
                  <a:srgbClr val="000000">
                    <a:alpha val="43137"/>
                  </a:srgbClr>
                </a:outerShdw>
              </a:effectLst>
            </a:endParaRPr>
          </a:p>
        </p:txBody>
      </p:sp>
      <p:pic>
        <p:nvPicPr>
          <p:cNvPr id="34826" name="Picture 10" descr="http://www.elcristianismoprimitivo.com/howmet2.jpg"/>
          <p:cNvPicPr>
            <a:picLocks noChangeAspect="1" noChangeArrowheads="1"/>
          </p:cNvPicPr>
          <p:nvPr/>
        </p:nvPicPr>
        <p:blipFill>
          <a:blip r:embed="rId3" cstate="print"/>
          <a:srcRect/>
          <a:stretch>
            <a:fillRect/>
          </a:stretch>
        </p:blipFill>
        <p:spPr bwMode="auto">
          <a:xfrm>
            <a:off x="4648200" y="1219200"/>
            <a:ext cx="4143375" cy="4619626"/>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cyberministryatwesley.org/BpThomasCoke.jpg"/>
          <p:cNvPicPr>
            <a:picLocks noChangeAspect="1" noChangeArrowheads="1"/>
          </p:cNvPicPr>
          <p:nvPr/>
        </p:nvPicPr>
        <p:blipFill>
          <a:blip r:embed="rId2" cstate="print"/>
          <a:srcRect/>
          <a:stretch>
            <a:fillRect/>
          </a:stretch>
        </p:blipFill>
        <p:spPr bwMode="auto">
          <a:xfrm>
            <a:off x="2599249" y="685800"/>
            <a:ext cx="4208536" cy="4572000"/>
          </a:xfrm>
          <a:prstGeom prst="rect">
            <a:avLst/>
          </a:prstGeom>
          <a:ln w="28575">
            <a:solidFill>
              <a:schemeClr val="tx1"/>
            </a:solidFill>
          </a:ln>
          <a:effectLst>
            <a:outerShdw blurRad="292100" dist="139700" dir="2700000" algn="tl" rotWithShape="0">
              <a:srgbClr val="333333">
                <a:alpha val="65000"/>
              </a:srgbClr>
            </a:outerShdw>
          </a:effectLst>
        </p:spPr>
      </p:pic>
      <p:sp>
        <p:nvSpPr>
          <p:cNvPr id="3" name="TextBox 2"/>
          <p:cNvSpPr txBox="1"/>
          <p:nvPr/>
        </p:nvSpPr>
        <p:spPr>
          <a:xfrm>
            <a:off x="3124200" y="5358825"/>
            <a:ext cx="33528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3200" b="1" dirty="0" smtClean="0">
                <a:solidFill>
                  <a:schemeClr val="tx2"/>
                </a:solidFill>
                <a:effectLst>
                  <a:outerShdw blurRad="38100" dist="38100" dir="2700000" algn="tl">
                    <a:srgbClr val="000000">
                      <a:alpha val="43137"/>
                    </a:srgbClr>
                  </a:outerShdw>
                </a:effectLst>
              </a:rPr>
              <a:t>Thomas Coke</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a:xfrm>
            <a:off x="304800" y="1554162"/>
            <a:ext cx="8686800" cy="4922838"/>
          </a:xfrm>
        </p:spPr>
        <p:txBody>
          <a:bodyPr>
            <a:normAutofit/>
          </a:bodyPr>
          <a:lstStyle/>
          <a:p>
            <a:r>
              <a:rPr lang="en-US" dirty="0" smtClean="0"/>
              <a:t>Break </a:t>
            </a:r>
            <a:r>
              <a:rPr lang="en-US" dirty="0" smtClean="0"/>
              <a:t>with Whitefield over Calvinism</a:t>
            </a:r>
          </a:p>
          <a:p>
            <a:pPr lvl="1"/>
            <a:r>
              <a:rPr lang="en-US" dirty="0" smtClean="0"/>
              <a:t>While John Wesley preached to the mobs and organized the converts into societies, Methodist George Whitefield, Wesley’s Holy Club colleague and fellow preacher, gained greater notoriety as a preacher of extraordinary abilities both in England and in </a:t>
            </a:r>
            <a:r>
              <a:rPr lang="en-US" dirty="0" smtClean="0"/>
              <a:t>America.</a:t>
            </a:r>
          </a:p>
          <a:p>
            <a:pPr lvl="1"/>
            <a:r>
              <a:rPr lang="en-US" dirty="0" smtClean="0"/>
              <a:t>Although </a:t>
            </a:r>
            <a:r>
              <a:rPr lang="en-US" dirty="0" smtClean="0"/>
              <a:t>formerly not Calvinist, he became persuaded by the Calvinist views of predestination and unconditional election by 1740.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descr="http://rbargas.files.wordpress.com/2011/04/p1471865060-e1302654290942.jpg"/>
          <p:cNvPicPr>
            <a:picLocks noChangeAspect="1" noChangeArrowheads="1"/>
          </p:cNvPicPr>
          <p:nvPr/>
        </p:nvPicPr>
        <p:blipFill>
          <a:blip r:embed="rId2" cstate="print"/>
          <a:srcRect/>
          <a:stretch>
            <a:fillRect/>
          </a:stretch>
        </p:blipFill>
        <p:spPr bwMode="auto">
          <a:xfrm>
            <a:off x="3048000" y="1371600"/>
            <a:ext cx="5391150" cy="3743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9154" name="Picture 2" descr="http://www.christianvoice.org.uk/wp-content/uploads/2011/11/George-Whitefield.jpg"/>
          <p:cNvPicPr>
            <a:picLocks noChangeAspect="1" noChangeArrowheads="1"/>
          </p:cNvPicPr>
          <p:nvPr/>
        </p:nvPicPr>
        <p:blipFill>
          <a:blip r:embed="rId3" cstate="print"/>
          <a:srcRect/>
          <a:stretch>
            <a:fillRect/>
          </a:stretch>
        </p:blipFill>
        <p:spPr bwMode="auto">
          <a:xfrm>
            <a:off x="1066800" y="609600"/>
            <a:ext cx="2743200" cy="3743325"/>
          </a:xfrm>
          <a:prstGeom prst="rect">
            <a:avLst/>
          </a:prstGeom>
          <a:ln w="28575">
            <a:solidFill>
              <a:schemeClr val="tx1"/>
            </a:solidFill>
          </a:ln>
          <a:effectLst>
            <a:outerShdw blurRad="292100" dist="139700" dir="2700000" algn="tl" rotWithShape="0">
              <a:srgbClr val="333333">
                <a:alpha val="65000"/>
              </a:srgbClr>
            </a:outerShdw>
          </a:effectLst>
        </p:spPr>
      </p:pic>
      <p:sp>
        <p:nvSpPr>
          <p:cNvPr id="4" name="TextBox 3"/>
          <p:cNvSpPr txBox="1"/>
          <p:nvPr/>
        </p:nvSpPr>
        <p:spPr>
          <a:xfrm>
            <a:off x="3124200" y="5358825"/>
            <a:ext cx="33528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3200" b="1" dirty="0" smtClean="0">
                <a:solidFill>
                  <a:schemeClr val="tx2"/>
                </a:solidFill>
                <a:effectLst>
                  <a:outerShdw blurRad="38100" dist="38100" dir="2700000" algn="tl">
                    <a:srgbClr val="000000">
                      <a:alpha val="43137"/>
                    </a:srgbClr>
                  </a:outerShdw>
                </a:effectLst>
              </a:rPr>
              <a:t>George Whitefield</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Break </a:t>
            </a:r>
            <a:r>
              <a:rPr lang="en-US" dirty="0" smtClean="0"/>
              <a:t>with Whitefield over Calvinism</a:t>
            </a:r>
          </a:p>
          <a:p>
            <a:pPr lvl="1"/>
            <a:r>
              <a:rPr lang="en-US" dirty="0" smtClean="0"/>
              <a:t>In contrast, Wesley began to write passionately against the Calvinist theory of grace, publishing </a:t>
            </a:r>
            <a:r>
              <a:rPr lang="en-US" i="1" dirty="0" smtClean="0"/>
              <a:t>The Arminian</a:t>
            </a:r>
            <a:r>
              <a:rPr lang="en-US" dirty="0" smtClean="0"/>
              <a:t> </a:t>
            </a:r>
            <a:r>
              <a:rPr lang="en-US" i="1" dirty="0" smtClean="0"/>
              <a:t>Magazine</a:t>
            </a:r>
            <a:r>
              <a:rPr lang="en-US" dirty="0" smtClean="0"/>
              <a:t>, the sermon, </a:t>
            </a:r>
            <a:r>
              <a:rPr lang="en-US" i="1" dirty="0" smtClean="0"/>
              <a:t>Free Grace</a:t>
            </a:r>
            <a:r>
              <a:rPr lang="en-US" dirty="0" smtClean="0"/>
              <a:t>, and such articles as </a:t>
            </a:r>
            <a:r>
              <a:rPr lang="en-US" i="1" dirty="0" smtClean="0"/>
              <a:t>Predestination Calmly Considered</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esley.nnu.edu/john_wesley/methodist/00_jwm/257.jpg"/>
          <p:cNvPicPr>
            <a:picLocks noChangeAspect="1" noChangeArrowheads="1"/>
          </p:cNvPicPr>
          <p:nvPr/>
        </p:nvPicPr>
        <p:blipFill>
          <a:blip r:embed="rId2" r:link="rId3" cstate="print"/>
          <a:srcRect/>
          <a:stretch>
            <a:fillRect/>
          </a:stretch>
        </p:blipFill>
        <p:spPr bwMode="auto">
          <a:xfrm>
            <a:off x="2743200" y="381000"/>
            <a:ext cx="3429000" cy="60025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Break </a:t>
            </a:r>
            <a:r>
              <a:rPr lang="en-US" dirty="0" smtClean="0"/>
              <a:t>with Whitefield over Calvinism</a:t>
            </a:r>
          </a:p>
          <a:p>
            <a:pPr lvl="1"/>
            <a:r>
              <a:rPr lang="en-US" dirty="0" smtClean="0"/>
              <a:t>Although the Wesleys and Whitefield were eventually able to resolve their personal conflict and agree to disagree, the split remained</a:t>
            </a:r>
            <a:r>
              <a:rPr lang="en-US"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pPr lvl="1"/>
            <a:r>
              <a:rPr lang="en-US" dirty="0" smtClean="0"/>
              <a:t>Later, Susanna held service with her family when her husband, the church rector, was away on business.  She had as many as two hundred neighbors also come to hear her—to the consternation of the church officials.</a:t>
            </a:r>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r>
              <a:rPr lang="en-US" dirty="0" smtClean="0"/>
              <a:t>Results of the </a:t>
            </a:r>
            <a:r>
              <a:rPr lang="en-US" dirty="0" smtClean="0"/>
              <a:t>Revival</a:t>
            </a:r>
          </a:p>
          <a:p>
            <a:pPr lvl="1"/>
            <a:r>
              <a:rPr lang="en-US" dirty="0" smtClean="0"/>
              <a:t>At the year of Wesley’s death in 1791, “his followers numbered 79,000 in England and 40,000 in America.”  He had ridden “over 250,000 miles on horseback” and often preached “three times a day.”  His sermons, tracts, and pamphlets numbered about </a:t>
            </a:r>
            <a:r>
              <a:rPr lang="en-US" dirty="0" smtClean="0"/>
              <a:t>5,000 (Engel 4).</a:t>
            </a:r>
          </a:p>
          <a:p>
            <a:pPr lvl="1"/>
            <a:endParaRPr lang="en-US" dirty="0" smtClean="0"/>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lstStyle/>
          <a:p>
            <a:r>
              <a:rPr lang="en-US" dirty="0" smtClean="0"/>
              <a:t>Results of the </a:t>
            </a:r>
            <a:r>
              <a:rPr lang="en-US" dirty="0" smtClean="0"/>
              <a:t>Revival</a:t>
            </a:r>
          </a:p>
          <a:p>
            <a:pPr lvl="1"/>
            <a:r>
              <a:rPr lang="en-US" dirty="0" smtClean="0"/>
              <a:t>He spoke and wrote against the social evils of his day, especially slavery.  Wesley and his followers brought the message of the gospel to the poor, those in prison, and in </a:t>
            </a:r>
            <a:r>
              <a:rPr lang="en-US" dirty="0" smtClean="0"/>
              <a:t>hospitals.</a:t>
            </a:r>
          </a:p>
          <a:p>
            <a:pPr lvl="1"/>
            <a:r>
              <a:rPr lang="en-US" dirty="0" smtClean="0"/>
              <a:t>Few </a:t>
            </a:r>
            <a:r>
              <a:rPr lang="en-US" dirty="0" smtClean="0"/>
              <a:t>men have lived such an exemplary Christian life and done so much for Christ and country.</a:t>
            </a:r>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esley.nnu.edu/john_wesley/methodist/00_jwm/296.jpg"/>
          <p:cNvPicPr>
            <a:picLocks noChangeAspect="1" noChangeArrowheads="1"/>
          </p:cNvPicPr>
          <p:nvPr/>
        </p:nvPicPr>
        <p:blipFill>
          <a:blip r:embed="rId2" r:link="rId3" cstate="print"/>
          <a:srcRect/>
          <a:stretch>
            <a:fillRect/>
          </a:stretch>
        </p:blipFill>
        <p:spPr bwMode="auto">
          <a:xfrm>
            <a:off x="1066800" y="609600"/>
            <a:ext cx="7057044" cy="5004731"/>
          </a:xfrm>
          <a:prstGeom prst="rect">
            <a:avLst/>
          </a:prstGeom>
          <a:ln w="190500" cap="sq">
            <a:solidFill>
              <a:srgbClr val="C8C6BD"/>
            </a:solidFill>
            <a:prstDash val="solid"/>
            <a:miter lim="800000"/>
          </a:ln>
          <a:effectLst>
            <a:outerShdw blurRad="50800" dist="38100" dir="2700000" algn="tl" rotWithShape="0">
              <a:prstClr val="black">
                <a:alpha val="40000"/>
              </a:prst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extBox 2"/>
          <p:cNvSpPr txBox="1"/>
          <p:nvPr/>
        </p:nvSpPr>
        <p:spPr>
          <a:xfrm>
            <a:off x="1905000" y="5715000"/>
            <a:ext cx="51816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3200" b="1" dirty="0" smtClean="0">
                <a:solidFill>
                  <a:schemeClr val="tx2"/>
                </a:solidFill>
                <a:effectLst>
                  <a:outerShdw blurRad="38100" dist="38100" dir="2700000" algn="tl">
                    <a:srgbClr val="000000">
                      <a:alpha val="43137"/>
                    </a:srgbClr>
                  </a:outerShdw>
                </a:effectLst>
              </a:rPr>
              <a:t>The Death of John Wesley</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sz="2400" dirty="0" smtClean="0"/>
              <a:t>The content for this outline was taken largely from </a:t>
            </a:r>
            <a:r>
              <a:rPr lang="en-US" sz="2400" i="1" dirty="0" smtClean="0"/>
              <a:t>John </a:t>
            </a:r>
            <a:r>
              <a:rPr lang="en-US" sz="2400" i="1" dirty="0" smtClean="0"/>
              <a:t>Wesley the </a:t>
            </a:r>
            <a:r>
              <a:rPr lang="en-US" sz="2400" i="1" dirty="0" smtClean="0"/>
              <a:t>Methodist</a:t>
            </a:r>
            <a:r>
              <a:rPr lang="en-US" sz="2400" dirty="0" smtClean="0"/>
              <a:t> </a:t>
            </a:r>
            <a:r>
              <a:rPr lang="en-US" sz="2400" dirty="0" smtClean="0"/>
              <a:t>(anonymous</a:t>
            </a:r>
            <a:r>
              <a:rPr lang="en-US" sz="2400" dirty="0" smtClean="0"/>
              <a:t>), New </a:t>
            </a:r>
            <a:r>
              <a:rPr lang="en-US" sz="2400" dirty="0" smtClean="0"/>
              <a:t>York: The Methodist Book Concern, </a:t>
            </a:r>
            <a:r>
              <a:rPr lang="en-US" sz="2400" dirty="0" smtClean="0"/>
              <a:t>1903.</a:t>
            </a:r>
          </a:p>
          <a:p>
            <a:r>
              <a:rPr lang="en-US" sz="2400" dirty="0" smtClean="0"/>
              <a:t>Timothy </a:t>
            </a:r>
            <a:r>
              <a:rPr lang="en-US" sz="2400" dirty="0" smtClean="0"/>
              <a:t>Beougher, </a:t>
            </a:r>
            <a:r>
              <a:rPr lang="en-US" sz="2400" i="1" dirty="0" smtClean="0"/>
              <a:t>Did You Know?</a:t>
            </a:r>
            <a:r>
              <a:rPr lang="en-US" sz="2400" dirty="0" smtClean="0"/>
              <a:t> Christian History, vol. 14, no. 1, </a:t>
            </a:r>
            <a:r>
              <a:rPr lang="en-US" sz="2400" dirty="0" smtClean="0"/>
              <a:t>1995</a:t>
            </a:r>
            <a:r>
              <a:rPr lang="en-US" sz="2400" dirty="0" smtClean="0"/>
              <a:t>.</a:t>
            </a:r>
            <a:endParaRPr lang="en-US" sz="2400" dirty="0" smtClean="0"/>
          </a:p>
          <a:p>
            <a:r>
              <a:rPr lang="en-US" sz="2400" dirty="0" smtClean="0"/>
              <a:t>Wilson </a:t>
            </a:r>
            <a:r>
              <a:rPr lang="en-US" sz="2400" dirty="0" smtClean="0"/>
              <a:t>Engel, editor, </a:t>
            </a:r>
            <a:r>
              <a:rPr lang="en-US" sz="2400" i="1" dirty="0" smtClean="0"/>
              <a:t>Christian History</a:t>
            </a:r>
            <a:r>
              <a:rPr lang="en-US" sz="2400" dirty="0" smtClean="0"/>
              <a:t>, vol. 2, no 1, </a:t>
            </a:r>
            <a:r>
              <a:rPr lang="en-US" sz="2400" i="1" dirty="0" smtClean="0"/>
              <a:t>Revival and Revolution</a:t>
            </a:r>
            <a:r>
              <a:rPr lang="en-US" sz="2400" dirty="0" smtClean="0"/>
              <a:t>, </a:t>
            </a:r>
            <a:r>
              <a:rPr lang="en-US" sz="2400" dirty="0" smtClean="0"/>
              <a:t>1983.</a:t>
            </a:r>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usanpellowe.com/sw/images/swprt.jpg"/>
          <p:cNvPicPr>
            <a:picLocks noChangeAspect="1" noChangeArrowheads="1"/>
          </p:cNvPicPr>
          <p:nvPr/>
        </p:nvPicPr>
        <p:blipFill>
          <a:blip r:embed="rId2" r:link="rId3" cstate="print"/>
          <a:srcRect/>
          <a:stretch>
            <a:fillRect/>
          </a:stretch>
        </p:blipFill>
        <p:spPr bwMode="auto">
          <a:xfrm>
            <a:off x="2743200" y="609600"/>
            <a:ext cx="3807224" cy="4820887"/>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3198797" y="5486400"/>
            <a:ext cx="3016787" cy="584775"/>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sz="3200" b="1" dirty="0" smtClean="0">
                <a:solidFill>
                  <a:schemeClr val="tx2"/>
                </a:solidFill>
                <a:effectLst>
                  <a:outerShdw blurRad="38100" dist="38100" dir="2700000" algn="tl">
                    <a:srgbClr val="000000">
                      <a:alpha val="43137"/>
                    </a:srgbClr>
                  </a:outerShdw>
                </a:effectLst>
              </a:rPr>
              <a:t>Susanna Wesley</a:t>
            </a:r>
            <a:endParaRPr lang="en-US" sz="32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John </a:t>
            </a:r>
            <a:r>
              <a:rPr lang="en-US" dirty="0" smtClean="0"/>
              <a:t>Wesley was born on June 17, </a:t>
            </a:r>
            <a:r>
              <a:rPr lang="en-US" dirty="0" smtClean="0"/>
              <a:t>1703.</a:t>
            </a:r>
          </a:p>
          <a:p>
            <a:r>
              <a:rPr lang="en-US" dirty="0" smtClean="0"/>
              <a:t>Samuel Wesley shepherded a flock at a rectory at Epworth, England, but was not well liked or supported by his parishioners.  Debt and poverty soon overtook the family.  Angry neighbors killed their milk cows and then a great fire destroyed the rectory. </a:t>
            </a:r>
            <a:r>
              <a:rPr lang="en-US" dirty="0" smtClean="0"/>
              <a:t> Here’s part of the account: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a:t>
            </a:r>
            <a:r>
              <a:rPr lang="en-US" dirty="0" smtClean="0"/>
              <a:t>fire crept up the straw roof and dropped upon the bed where </a:t>
            </a:r>
            <a:r>
              <a:rPr lang="en-US" dirty="0" smtClean="0"/>
              <a:t>Hetty</a:t>
            </a:r>
            <a:r>
              <a:rPr lang="en-US" dirty="0" smtClean="0"/>
              <a:t> slept.  Scorched and alarmed, she ran to her father’s room, while voices on the street cried, ‘Fire! fire!’  The father warned his wife and daughters, helped them down stairs, and wakened those in the nursery.  Bettie escaped with Charles in her arms, while three children followed.  The brave father helped them into the yard and over the garden wall, and back to the house he rushed, trying in vain to find his wife.  </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a:bodyPr>
          <a:lstStyle/>
          <a:p>
            <a:r>
              <a:rPr lang="en-US" dirty="0" smtClean="0"/>
              <a:t>He tried to reach the study and failed.  A dismal cry came out from the flames, ‘Help me!’  ‘Jacky’ had awakened to find the ceiling of his room on fire.  The distracted father tried to force himself up the stairs, but streams of flame beat him back.  He and the children committed the boy’s soul to God.</a:t>
            </a:r>
          </a:p>
          <a:p>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Outline of the Life of John Wesley</a:t>
            </a:r>
            <a:endParaRPr lang="en-US" dirty="0"/>
          </a:p>
        </p:txBody>
      </p:sp>
      <p:sp>
        <p:nvSpPr>
          <p:cNvPr id="3" name="Content Placeholder 2"/>
          <p:cNvSpPr>
            <a:spLocks noGrp="1"/>
          </p:cNvSpPr>
          <p:nvPr>
            <p:ph idx="1"/>
          </p:nvPr>
        </p:nvSpPr>
        <p:spPr/>
        <p:txBody>
          <a:bodyPr>
            <a:normAutofit lnSpcReduction="10000"/>
          </a:bodyPr>
          <a:lstStyle/>
          <a:p>
            <a:r>
              <a:rPr lang="en-US" dirty="0" smtClean="0"/>
              <a:t>“John, not yet six years old, climbed on a chest to the window, and cried to be taken out.  One man was helped up over the shoulders of another, and the child leaped into his arms.  At the same moment the roof fell in.  The boy was put into his mother’s arms.  The rector, in search for his wife, found her holding the child, who by this time he had thought was burned to ashes.  He could not believe his eyes until several times he had kissed the boy.</a:t>
            </a:r>
            <a:endParaRPr 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1313</TotalTime>
  <Words>2498</Words>
  <Application>Microsoft Office PowerPoint</Application>
  <PresentationFormat>On-screen Show (4:3)</PresentationFormat>
  <Paragraphs>116</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Trek</vt:lpstr>
      <vt:lpstr>An outline of the Life of John Wesley</vt:lpstr>
      <vt:lpstr>An Outline of the Life of John Wesley</vt:lpstr>
      <vt:lpstr>An Outline of the Life of John Wesley</vt:lpstr>
      <vt:lpstr>An Outline of the Life of John Wesley</vt:lpstr>
      <vt:lpstr>Slide 5</vt:lpstr>
      <vt:lpstr>An Outline of the Life of John Wesley</vt:lpstr>
      <vt:lpstr>An Outline of the Life of John Wesley</vt:lpstr>
      <vt:lpstr>An Outline of the Life of John Wesley</vt:lpstr>
      <vt:lpstr>An Outline of the Life of John Wesley</vt:lpstr>
      <vt:lpstr>Slide 10</vt:lpstr>
      <vt:lpstr>An Outline of the Life of John Wesley</vt:lpstr>
      <vt:lpstr>An Outline of the Life of John Wesley</vt:lpstr>
      <vt:lpstr>An Outline of the Life of John Wesley</vt:lpstr>
      <vt:lpstr>Slide 14</vt:lpstr>
      <vt:lpstr>An Outline of the Life of John Wesley</vt:lpstr>
      <vt:lpstr>An Outline of the Life of John Wesley</vt:lpstr>
      <vt:lpstr>Slide 17</vt:lpstr>
      <vt:lpstr>An Outline of the Life of John Wesley</vt:lpstr>
      <vt:lpstr>An Outline of the Life of John Wesley</vt:lpstr>
      <vt:lpstr>An Outline of the Life of John Wesley</vt:lpstr>
      <vt:lpstr>An Outline of the Life of John Wesley</vt:lpstr>
      <vt:lpstr>Slide 22</vt:lpstr>
      <vt:lpstr>An Outline of the Life of John Wesley</vt:lpstr>
      <vt:lpstr>An Outline of the Life of John Wesley</vt:lpstr>
      <vt:lpstr>An Outline of the Life of John Wesley</vt:lpstr>
      <vt:lpstr>An Outline of the Life of John Wesley</vt:lpstr>
      <vt:lpstr>An Outline of the Life of John Wesley</vt:lpstr>
      <vt:lpstr>Slide 28</vt:lpstr>
      <vt:lpstr>Slide 29</vt:lpstr>
      <vt:lpstr>An Outline of the Life of John Wesley</vt:lpstr>
      <vt:lpstr>An Outline of the Life of John Wesley</vt:lpstr>
      <vt:lpstr>An Outline of the Life of John Wesley</vt:lpstr>
      <vt:lpstr>Slide 33</vt:lpstr>
      <vt:lpstr>Slide 34</vt:lpstr>
      <vt:lpstr>An Outline of the Life of John Wesley</vt:lpstr>
      <vt:lpstr>Slide 36</vt:lpstr>
      <vt:lpstr>An Outline of the Life of John Wesley</vt:lpstr>
      <vt:lpstr>Slide 38</vt:lpstr>
      <vt:lpstr>An Outline of the Life of John Wesley</vt:lpstr>
      <vt:lpstr>An Outline of the Life of John Wesley</vt:lpstr>
      <vt:lpstr>An Outline of the Life of John Wesley</vt:lpstr>
      <vt:lpstr>Slide 42</vt:lpstr>
      <vt:lpstr>An Outline of the Life of John Wesley</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outline of the Life of John Wesley</dc:title>
  <dc:creator>Randy Colver</dc:creator>
  <cp:lastModifiedBy>Randy Colver</cp:lastModifiedBy>
  <cp:revision>42</cp:revision>
  <dcterms:created xsi:type="dcterms:W3CDTF">2011-08-24T19:59:09Z</dcterms:created>
  <dcterms:modified xsi:type="dcterms:W3CDTF">2013-07-06T15:14:06Z</dcterms:modified>
</cp:coreProperties>
</file>