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3" r:id="rId7"/>
    <p:sldId id="265" r:id="rId8"/>
    <p:sldId id="264" r:id="rId9"/>
    <p:sldId id="260" r:id="rId10"/>
    <p:sldId id="266" r:id="rId11"/>
    <p:sldId id="267" r:id="rId12"/>
    <p:sldId id="268" r:id="rId13"/>
    <p:sldId id="290" r:id="rId14"/>
    <p:sldId id="273" r:id="rId15"/>
    <p:sldId id="269" r:id="rId16"/>
    <p:sldId id="272" r:id="rId17"/>
    <p:sldId id="274" r:id="rId18"/>
    <p:sldId id="275" r:id="rId19"/>
    <p:sldId id="270" r:id="rId20"/>
    <p:sldId id="271" r:id="rId21"/>
    <p:sldId id="277" r:id="rId22"/>
    <p:sldId id="276" r:id="rId23"/>
    <p:sldId id="278" r:id="rId24"/>
    <p:sldId id="279" r:id="rId25"/>
    <p:sldId id="280" r:id="rId26"/>
    <p:sldId id="281" r:id="rId27"/>
    <p:sldId id="282" r:id="rId28"/>
    <p:sldId id="285" r:id="rId29"/>
    <p:sldId id="286" r:id="rId30"/>
    <p:sldId id="288" r:id="rId31"/>
    <p:sldId id="262" r:id="rId32"/>
    <p:sldId id="284" r:id="rId33"/>
    <p:sldId id="287"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06" autoAdjust="0"/>
    <p:restoredTop sz="94660"/>
  </p:normalViewPr>
  <p:slideViewPr>
    <p:cSldViewPr>
      <p:cViewPr varScale="1">
        <p:scale>
          <a:sx n="58" d="100"/>
          <a:sy n="58" d="100"/>
        </p:scale>
        <p:origin x="-137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64E7E14-D6F6-4653-AE60-287938A65682}" type="datetimeFigureOut">
              <a:rPr lang="en-US" smtClean="0"/>
              <a:pPr/>
              <a:t>9/22/2012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E1A3C195-4EDA-4F69-BDA5-73D34677F4C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4E7E14-D6F6-4653-AE60-287938A65682}" type="datetimeFigureOut">
              <a:rPr lang="en-US" smtClean="0"/>
              <a:pPr/>
              <a:t>9/22/2012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3C195-4EDA-4F69-BDA5-73D34677F4C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4E7E14-D6F6-4653-AE60-287938A65682}" type="datetimeFigureOut">
              <a:rPr lang="en-US" smtClean="0"/>
              <a:pPr/>
              <a:t>9/22/2012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3C195-4EDA-4F69-BDA5-73D34677F4C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4E7E14-D6F6-4653-AE60-287938A65682}" type="datetimeFigureOut">
              <a:rPr lang="en-US" smtClean="0"/>
              <a:pPr/>
              <a:t>9/22/2012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3C195-4EDA-4F69-BDA5-73D34677F4C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64E7E14-D6F6-4653-AE60-287938A65682}" type="datetimeFigureOut">
              <a:rPr lang="en-US" smtClean="0"/>
              <a:pPr/>
              <a:t>9/22/2012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3C195-4EDA-4F69-BDA5-73D34677F4C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64E7E14-D6F6-4653-AE60-287938A65682}" type="datetimeFigureOut">
              <a:rPr lang="en-US" smtClean="0"/>
              <a:pPr/>
              <a:t>9/22/2012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A3C195-4EDA-4F69-BDA5-73D34677F4C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64E7E14-D6F6-4653-AE60-287938A65682}" type="datetimeFigureOut">
              <a:rPr lang="en-US" smtClean="0"/>
              <a:pPr/>
              <a:t>9/22/2012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A3C195-4EDA-4F69-BDA5-73D34677F4C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864E7E14-D6F6-4653-AE60-287938A65682}" type="datetimeFigureOut">
              <a:rPr lang="en-US" smtClean="0"/>
              <a:pPr/>
              <a:t>9/22/2012</a:t>
            </a:fld>
            <a:endParaRPr lang="en-US"/>
          </a:p>
        </p:txBody>
      </p:sp>
      <p:sp>
        <p:nvSpPr>
          <p:cNvPr id="8" name="Slide Number Placeholder 7"/>
          <p:cNvSpPr>
            <a:spLocks noGrp="1"/>
          </p:cNvSpPr>
          <p:nvPr>
            <p:ph type="sldNum" sz="quarter" idx="11"/>
          </p:nvPr>
        </p:nvSpPr>
        <p:spPr/>
        <p:txBody>
          <a:bodyPr/>
          <a:lstStyle/>
          <a:p>
            <a:fld id="{E1A3C195-4EDA-4F69-BDA5-73D34677F4CD}"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4E7E14-D6F6-4653-AE60-287938A65682}" type="datetimeFigureOut">
              <a:rPr lang="en-US" smtClean="0"/>
              <a:pPr/>
              <a:t>9/22/2012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A3C195-4EDA-4F69-BDA5-73D34677F4C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64E7E14-D6F6-4653-AE60-287938A65682}" type="datetimeFigureOut">
              <a:rPr lang="en-US" smtClean="0"/>
              <a:pPr/>
              <a:t>9/22/2012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E1A3C195-4EDA-4F69-BDA5-73D34677F4C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864E7E14-D6F6-4653-AE60-287938A65682}" type="datetimeFigureOut">
              <a:rPr lang="en-US" smtClean="0"/>
              <a:pPr/>
              <a:t>9/22/2012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A3C195-4EDA-4F69-BDA5-73D34677F4C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864E7E14-D6F6-4653-AE60-287938A65682}" type="datetimeFigureOut">
              <a:rPr lang="en-US" smtClean="0"/>
              <a:pPr/>
              <a:t>9/22/2012</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E1A3C195-4EDA-4F69-BDA5-73D34677F4CD}"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Passing the Flame</a:t>
            </a:r>
            <a:br>
              <a:rPr lang="en-US" dirty="0" smtClean="0"/>
            </a:br>
            <a:r>
              <a:rPr lang="en-US" dirty="0" smtClean="0"/>
              <a:t>of Revival</a:t>
            </a:r>
            <a:endParaRPr lang="en-US" dirty="0"/>
          </a:p>
        </p:txBody>
      </p:sp>
      <p:sp>
        <p:nvSpPr>
          <p:cNvPr id="3" name="Subtitle 2"/>
          <p:cNvSpPr>
            <a:spLocks noGrp="1"/>
          </p:cNvSpPr>
          <p:nvPr>
            <p:ph type="subTitle" idx="1"/>
          </p:nvPr>
        </p:nvSpPr>
        <p:spPr/>
        <p:txBody>
          <a:bodyPr/>
          <a:lstStyle/>
          <a:p>
            <a:endParaRPr lang="en-US" dirty="0"/>
          </a:p>
        </p:txBody>
      </p:sp>
      <p:pic>
        <p:nvPicPr>
          <p:cNvPr id="5" name="Picture 4"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Hus, like Wycliffe, made the Holy Scriptures the only rule in matters of religion and faith.</a:t>
            </a:r>
          </a:p>
          <a:p>
            <a:r>
              <a:rPr lang="en-US" dirty="0" smtClean="0">
                <a:effectLst>
                  <a:outerShdw blurRad="38100" dist="38100" dir="2700000" algn="tl">
                    <a:srgbClr val="000000">
                      <a:alpha val="43137"/>
                    </a:srgbClr>
                  </a:outerShdw>
                </a:effectLst>
              </a:rPr>
              <a:t>Based on Scripture, Hus attacked such Catholic beliefs as transubstantiation, subservience to the pope, the veneration of saints, and the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mediation of priests.</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err="1" smtClean="0">
                <a:effectLst>
                  <a:outerShdw blurRad="38100" dist="38100" dir="2700000" algn="tl">
                    <a:srgbClr val="000000">
                      <a:alpha val="43137"/>
                    </a:srgbClr>
                  </a:outerShdw>
                </a:effectLst>
              </a:rPr>
              <a:t>Hussite</a:t>
            </a:r>
            <a:r>
              <a:rPr lang="en-US" dirty="0" smtClean="0">
                <a:effectLst>
                  <a:outerShdw blurRad="38100" dist="38100" dir="2700000" algn="tl">
                    <a:srgbClr val="000000">
                      <a:alpha val="43137"/>
                    </a:srgbClr>
                  </a:outerShdw>
                </a:effectLst>
              </a:rPr>
              <a:t> teaching resulted in persecution from the Catholic Church.</a:t>
            </a:r>
          </a:p>
          <a:p>
            <a:r>
              <a:rPr lang="en-US" dirty="0" smtClean="0">
                <a:effectLst>
                  <a:outerShdw blurRad="38100" dist="38100" dir="2700000" algn="tl">
                    <a:srgbClr val="000000">
                      <a:alpha val="43137"/>
                    </a:srgbClr>
                  </a:outerShdw>
                </a:effectLst>
              </a:rPr>
              <a:t>As a result, Jon Hus was burned at the stake and many of his followers were scattered.</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pic>
        <p:nvPicPr>
          <p:cNvPr id="5" name="il_fi" descr="http://lavistachurchofchrist.org/LVarticles/images/JanHus.jpg"/>
          <p:cNvPicPr/>
          <p:nvPr/>
        </p:nvPicPr>
        <p:blipFill>
          <a:blip r:embed="rId3" cstate="print"/>
          <a:srcRect/>
          <a:stretch>
            <a:fillRect/>
          </a:stretch>
        </p:blipFill>
        <p:spPr bwMode="auto">
          <a:xfrm>
            <a:off x="2438400" y="3505200"/>
            <a:ext cx="3048000" cy="33528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a:xfrm>
            <a:off x="457200" y="1600200"/>
            <a:ext cx="7467600" cy="4953000"/>
          </a:xfrm>
        </p:spPr>
        <p:txBody>
          <a:bodyPr>
            <a:normAutofit/>
          </a:bodyPr>
          <a:lstStyle/>
          <a:p>
            <a:r>
              <a:rPr lang="en-US" dirty="0" smtClean="0">
                <a:effectLst>
                  <a:outerShdw blurRad="38100" dist="38100" dir="2700000" algn="tl">
                    <a:srgbClr val="000000">
                      <a:alpha val="43137"/>
                    </a:srgbClr>
                  </a:outerShdw>
                </a:effectLst>
              </a:rPr>
              <a:t>Years later, many </a:t>
            </a:r>
            <a:r>
              <a:rPr lang="en-US" dirty="0" err="1" smtClean="0">
                <a:effectLst>
                  <a:outerShdw blurRad="38100" dist="38100" dir="2700000" algn="tl">
                    <a:srgbClr val="000000">
                      <a:alpha val="43137"/>
                    </a:srgbClr>
                  </a:outerShdw>
                </a:effectLst>
              </a:rPr>
              <a:t>Hussites</a:t>
            </a:r>
            <a:r>
              <a:rPr lang="en-US" dirty="0" smtClean="0">
                <a:effectLst>
                  <a:outerShdw blurRad="38100" dist="38100" dir="2700000" algn="tl">
                    <a:srgbClr val="000000">
                      <a:alpha val="43137"/>
                    </a:srgbClr>
                  </a:outerShdw>
                </a:effectLst>
              </a:rPr>
              <a:t> fled persecution to Count Zinzendorf’s estate in Saxony (called “</a:t>
            </a:r>
            <a:r>
              <a:rPr lang="en-US" dirty="0" err="1" smtClean="0">
                <a:effectLst>
                  <a:outerShdw blurRad="38100" dist="38100" dir="2700000" algn="tl">
                    <a:srgbClr val="000000">
                      <a:alpha val="43137"/>
                    </a:srgbClr>
                  </a:outerShdw>
                </a:effectLst>
              </a:rPr>
              <a:t>Hernnhut</a:t>
            </a:r>
            <a:r>
              <a:rPr lang="en-US" dirty="0" smtClean="0">
                <a:effectLst>
                  <a:outerShdw blurRad="38100" dist="38100" dir="2700000" algn="tl">
                    <a:srgbClr val="000000">
                      <a:alpha val="43137"/>
                    </a:srgbClr>
                  </a:outerShdw>
                </a:effectLst>
              </a:rPr>
              <a:t>”) .</a:t>
            </a:r>
          </a:p>
          <a:p>
            <a:r>
              <a:rPr lang="en-US" dirty="0" smtClean="0">
                <a:effectLst>
                  <a:outerShdw blurRad="38100" dist="38100" dir="2700000" algn="tl">
                    <a:srgbClr val="000000">
                      <a:alpha val="43137"/>
                    </a:srgbClr>
                  </a:outerShdw>
                </a:effectLst>
              </a:rPr>
              <a:t>In 1737, Zinzendorf (1700-1760) was ordained by Bishop </a:t>
            </a:r>
            <a:r>
              <a:rPr lang="en-US" dirty="0" err="1" smtClean="0">
                <a:effectLst>
                  <a:outerShdw blurRad="38100" dist="38100" dir="2700000" algn="tl">
                    <a:srgbClr val="000000">
                      <a:alpha val="43137"/>
                    </a:srgbClr>
                  </a:outerShdw>
                </a:effectLst>
              </a:rPr>
              <a:t>Jablonski</a:t>
            </a:r>
            <a:r>
              <a:rPr lang="en-US" dirty="0" smtClean="0">
                <a:effectLst>
                  <a:outerShdw blurRad="38100" dist="38100" dir="2700000" algn="tl">
                    <a:srgbClr val="000000">
                      <a:alpha val="43137"/>
                    </a:srgbClr>
                  </a:outerShdw>
                </a:effectLst>
              </a:rPr>
              <a:t>, a grandson of Comenius and Bishop</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of the old </a:t>
            </a:r>
            <a:r>
              <a:rPr lang="en-US" dirty="0" err="1" smtClean="0">
                <a:effectLst>
                  <a:outerShdw blurRad="38100" dist="38100" dir="2700000" algn="tl">
                    <a:srgbClr val="000000">
                      <a:alpha val="43137"/>
                    </a:srgbClr>
                  </a:outerShdw>
                </a:effectLst>
              </a:rPr>
              <a:t>Hussite</a:t>
            </a:r>
            <a:r>
              <a:rPr lang="en-US" dirty="0" smtClean="0">
                <a:effectLst>
                  <a:outerShdw blurRad="38100" dist="38100" dir="2700000" algn="tl">
                    <a:srgbClr val="000000">
                      <a:alpha val="43137"/>
                    </a:srgbClr>
                  </a:outerShdw>
                </a:effectLst>
              </a:rPr>
              <a:t> Bohemian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Church.</a:t>
            </a: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a:xfrm>
            <a:off x="457200" y="1600200"/>
            <a:ext cx="7467600" cy="4953000"/>
          </a:xfrm>
        </p:spPr>
        <p:txBody>
          <a:bodyPr>
            <a:normAutofit/>
          </a:bodyPr>
          <a:lstStyle/>
          <a:p>
            <a:r>
              <a:rPr lang="en-US" dirty="0" smtClean="0">
                <a:effectLst>
                  <a:outerShdw blurRad="38100" dist="38100" dir="2700000" algn="tl">
                    <a:srgbClr val="000000">
                      <a:alpha val="43137"/>
                    </a:srgbClr>
                  </a:outerShdw>
                </a:effectLst>
              </a:rPr>
              <a:t>Thus the flame of revival was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passed on from the </a:t>
            </a:r>
            <a:r>
              <a:rPr lang="en-US" dirty="0" err="1" smtClean="0">
                <a:effectLst>
                  <a:outerShdw blurRad="38100" dist="38100" dir="2700000" algn="tl">
                    <a:srgbClr val="000000">
                      <a:alpha val="43137"/>
                    </a:srgbClr>
                  </a:outerShdw>
                </a:effectLst>
              </a:rPr>
              <a:t>Hussites</a:t>
            </a:r>
            <a:r>
              <a:rPr lang="en-US" dirty="0" smtClean="0">
                <a:effectLst>
                  <a:outerShdw blurRad="38100" dist="38100" dir="2700000" algn="tl">
                    <a:srgbClr val="000000">
                      <a:alpha val="43137"/>
                    </a:srgbClr>
                  </a:outerShdw>
                </a:effectLst>
              </a:rPr>
              <a:t> to the followers of Zinzendorf, known as the Moravians.</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pic>
        <p:nvPicPr>
          <p:cNvPr id="31746" name="Picture 2" descr="http://www.calebwilde.com/wp-content/uploads/2011/03/zinzendorf1.jpg"/>
          <p:cNvPicPr>
            <a:picLocks noChangeAspect="1" noChangeArrowheads="1"/>
          </p:cNvPicPr>
          <p:nvPr/>
        </p:nvPicPr>
        <p:blipFill>
          <a:blip r:embed="rId3" cstate="print"/>
          <a:srcRect/>
          <a:stretch>
            <a:fillRect/>
          </a:stretch>
        </p:blipFill>
        <p:spPr bwMode="auto">
          <a:xfrm>
            <a:off x="1166998" y="1600200"/>
            <a:ext cx="3176402" cy="39624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TextBox 5"/>
          <p:cNvSpPr txBox="1"/>
          <p:nvPr/>
        </p:nvSpPr>
        <p:spPr>
          <a:xfrm>
            <a:off x="4724400" y="2209800"/>
            <a:ext cx="2565125" cy="954107"/>
          </a:xfrm>
          <a:prstGeom prst="rect">
            <a:avLst/>
          </a:prstGeom>
          <a:noFill/>
        </p:spPr>
        <p:txBody>
          <a:bodyPr wrap="none" rtlCol="0">
            <a:spAutoFit/>
          </a:bodyPr>
          <a:lstStyle/>
          <a:p>
            <a:r>
              <a:rPr lang="en-US" sz="2800" dirty="0" smtClean="0">
                <a:effectLst>
                  <a:outerShdw blurRad="38100" dist="38100" dir="2700000" algn="tl">
                    <a:srgbClr val="000000">
                      <a:alpha val="43137"/>
                    </a:srgbClr>
                  </a:outerShdw>
                </a:effectLst>
              </a:rPr>
              <a:t>Count Ludwig </a:t>
            </a:r>
          </a:p>
          <a:p>
            <a:pPr algn="ctr"/>
            <a:r>
              <a:rPr lang="en-US" sz="2800" dirty="0" smtClean="0">
                <a:effectLst>
                  <a:outerShdw blurRad="38100" dist="38100" dir="2700000" algn="tl">
                    <a:srgbClr val="000000">
                      <a:alpha val="43137"/>
                    </a:srgbClr>
                  </a:outerShdw>
                </a:effectLst>
              </a:rPr>
              <a:t>von Zinzendorf</a:t>
            </a:r>
            <a:endParaRPr lang="en-US" sz="2800" dirty="0">
              <a:effectLst>
                <a:outerShdw blurRad="38100" dist="38100" dir="2700000" algn="tl">
                  <a:srgbClr val="000000">
                    <a:alpha val="43137"/>
                  </a:srgbClr>
                </a:outerShdw>
              </a:effectLst>
            </a:endParaRPr>
          </a:p>
        </p:txBody>
      </p:sp>
      <p:sp>
        <p:nvSpPr>
          <p:cNvPr id="7" name="TextBox 6"/>
          <p:cNvSpPr txBox="1"/>
          <p:nvPr/>
        </p:nvSpPr>
        <p:spPr>
          <a:xfrm>
            <a:off x="929656" y="5616714"/>
            <a:ext cx="3642344" cy="707886"/>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Zinzendorf’s motto: “I have but</a:t>
            </a:r>
            <a:br>
              <a:rPr lang="en-US" sz="2000" dirty="0" smtClean="0">
                <a:effectLst>
                  <a:outerShdw blurRad="38100" dist="38100" dir="2700000" algn="tl">
                    <a:srgbClr val="000000">
                      <a:alpha val="43137"/>
                    </a:srgbClr>
                  </a:outerShdw>
                </a:effectLst>
              </a:rPr>
            </a:br>
            <a:r>
              <a:rPr lang="en-US" sz="2000" dirty="0" smtClean="0">
                <a:effectLst>
                  <a:outerShdw blurRad="38100" dist="38100" dir="2700000" algn="tl">
                    <a:srgbClr val="000000">
                      <a:alpha val="43137"/>
                    </a:srgbClr>
                  </a:outerShdw>
                </a:effectLst>
              </a:rPr>
              <a:t>one passion; it is He, He only.”</a:t>
            </a:r>
            <a:endParaRPr lang="en-US" sz="2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A revival broke out at </a:t>
            </a:r>
            <a:r>
              <a:rPr lang="en-US" dirty="0" err="1" smtClean="0">
                <a:effectLst>
                  <a:outerShdw blurRad="38100" dist="38100" dir="2700000" algn="tl">
                    <a:srgbClr val="000000">
                      <a:alpha val="43137"/>
                    </a:srgbClr>
                  </a:outerShdw>
                </a:effectLst>
              </a:rPr>
              <a:t>Hernnhut</a:t>
            </a:r>
            <a:r>
              <a:rPr lang="en-US" dirty="0" smtClean="0">
                <a:effectLst>
                  <a:outerShdw blurRad="38100" dist="38100" dir="2700000" algn="tl">
                    <a:srgbClr val="000000">
                      <a:alpha val="43137"/>
                    </a:srgbClr>
                  </a:outerShdw>
                </a:effectLst>
              </a:rPr>
              <a:t> on August 13th, 1727, following three weeks of group prayer involving no more than twelve or fourteen people.</a:t>
            </a:r>
          </a:p>
          <a:p>
            <a:r>
              <a:rPr lang="en-US" dirty="0" smtClean="0">
                <a:effectLst>
                  <a:outerShdw blurRad="38100" dist="38100" dir="2700000" algn="tl">
                    <a:srgbClr val="000000">
                      <a:alpha val="43137"/>
                    </a:srgbClr>
                  </a:outerShdw>
                </a:effectLst>
              </a:rPr>
              <a:t>The people had a hunger for God’s Word, services were held three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times daily, and prayer was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lifted to God twenty-four hours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 day.</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In-filling of the Spirit, prophecy and spiritual songs became prevalent.</a:t>
            </a:r>
          </a:p>
          <a:p>
            <a:r>
              <a:rPr lang="en-US" dirty="0" smtClean="0">
                <a:effectLst>
                  <a:outerShdw blurRad="38100" dist="38100" dir="2700000" algn="tl">
                    <a:srgbClr val="000000">
                      <a:alpha val="43137"/>
                    </a:srgbClr>
                  </a:outerShdw>
                </a:effectLst>
              </a:rPr>
              <a:t>Soon, Moravian missionaries were sent around the world.</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descr="http://4.bp.blogspot.com/_KpXOgJaNUgA/TOGI-ozHRUI/AAAAAAAADcs/Fc4lRqI1TnI/s1600/Moravians.jpg"/>
          <p:cNvPicPr>
            <a:picLocks noChangeAspect="1" noChangeArrowheads="1"/>
          </p:cNvPicPr>
          <p:nvPr/>
        </p:nvPicPr>
        <p:blipFill>
          <a:blip r:embed="rId2" cstate="print"/>
          <a:srcRect/>
          <a:stretch>
            <a:fillRect/>
          </a:stretch>
        </p:blipFill>
        <p:spPr bwMode="auto">
          <a:xfrm>
            <a:off x="488892" y="1219200"/>
            <a:ext cx="6978708" cy="4405498"/>
          </a:xfrm>
          <a:prstGeom prst="rect">
            <a:avLst/>
          </a:prstGeom>
          <a:noFill/>
          <a:effectLst>
            <a:softEdge rad="317500"/>
          </a:effectLst>
        </p:spPr>
      </p:pic>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pic>
        <p:nvPicPr>
          <p:cNvPr id="4" name="Picture 3" descr="C:\Users\Randy Colver\AppData\Local\Microsoft\Windows\Temporary Internet Files\Content.IE5\U99OB3H3\MP900401876[1].jpg"/>
          <p:cNvPicPr/>
          <p:nvPr/>
        </p:nvPicPr>
        <p:blipFill>
          <a:blip r:embed="rId3"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
        <p:nvSpPr>
          <p:cNvPr id="7" name="TextBox 6"/>
          <p:cNvSpPr txBox="1"/>
          <p:nvPr/>
        </p:nvSpPr>
        <p:spPr>
          <a:xfrm>
            <a:off x="1600200" y="5562600"/>
            <a:ext cx="4966423" cy="954107"/>
          </a:xfrm>
          <a:prstGeom prst="rect">
            <a:avLst/>
          </a:prstGeom>
          <a:noFill/>
        </p:spPr>
        <p:txBody>
          <a:bodyPr wrap="none" rtlCol="0">
            <a:spAutoFit/>
          </a:bodyPr>
          <a:lstStyle/>
          <a:p>
            <a:pPr algn="ctr"/>
            <a:r>
              <a:rPr lang="en-US" sz="2800" dirty="0" smtClean="0">
                <a:effectLst>
                  <a:outerShdw blurRad="38100" dist="38100" dir="2700000" algn="tl">
                    <a:srgbClr val="000000">
                      <a:alpha val="43137"/>
                    </a:srgbClr>
                  </a:outerShdw>
                </a:effectLst>
              </a:rPr>
              <a:t>Moravian Missionaries among</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Native Americans</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Young John Wesley (1703-1791) encountered a group of Moravian missionaries as he sailed to the colony of Georgia.</a:t>
            </a:r>
          </a:p>
          <a:p>
            <a:r>
              <a:rPr lang="en-US" dirty="0" smtClean="0">
                <a:effectLst>
                  <a:outerShdw blurRad="38100" dist="38100" dir="2700000" algn="tl">
                    <a:srgbClr val="000000">
                      <a:alpha val="43137"/>
                    </a:srgbClr>
                  </a:outerShdw>
                </a:effectLst>
              </a:rPr>
              <a:t>During a raging storm when all seemed lost, Wesley was impressed by the steadfast peace of the Moravians.</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While in in the colony of Georgia, a Moravian pastor challenged Wesley if he was even saved.</a:t>
            </a:r>
          </a:p>
          <a:p>
            <a:r>
              <a:rPr lang="en-US" dirty="0" smtClean="0">
                <a:effectLst>
                  <a:outerShdw blurRad="38100" dist="38100" dir="2700000" algn="tl">
                    <a:srgbClr val="000000">
                      <a:alpha val="43137"/>
                    </a:srgbClr>
                  </a:outerShdw>
                </a:effectLst>
              </a:rPr>
              <a:t>Wesley could only weakly respond,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“I hope so.”</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Revival is bringing back to the Church the flame of the Holy Spirit that was exhibited by early believers in their burning passion for </a:t>
            </a:r>
            <a:r>
              <a:rPr lang="en-US" dirty="0" smtClean="0">
                <a:effectLst>
                  <a:outerShdw blurRad="38100" dist="38100" dir="2700000" algn="tl">
                    <a:srgbClr val="000000">
                      <a:alpha val="43137"/>
                    </a:srgbClr>
                  </a:outerShdw>
                </a:effectLst>
              </a:rPr>
              <a:t>Christ.  That flame includes </a:t>
            </a:r>
            <a:r>
              <a:rPr lang="en-US" dirty="0" smtClean="0">
                <a:effectLst>
                  <a:outerShdw blurRad="38100" dist="38100" dir="2700000" algn="tl">
                    <a:srgbClr val="000000">
                      <a:alpha val="43137"/>
                    </a:srgbClr>
                  </a:outerShdw>
                </a:effectLst>
              </a:rPr>
              <a:t>repentance, prayerfulness,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holiness. </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Wesley’s encounter with the Moravians so convicted him that he met with Moravians after returning to England, studied and prayed with them and finally received assurance of his salvation.  </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pic>
        <p:nvPicPr>
          <p:cNvPr id="5" name="Picture 2" descr="http://www.brycchancarey.com/abolition/wesley.jpg"/>
          <p:cNvPicPr>
            <a:picLocks noChangeAspect="1" noChangeArrowheads="1"/>
          </p:cNvPicPr>
          <p:nvPr/>
        </p:nvPicPr>
        <p:blipFill>
          <a:blip r:embed="rId3" cstate="print"/>
          <a:srcRect/>
          <a:stretch>
            <a:fillRect/>
          </a:stretch>
        </p:blipFill>
        <p:spPr bwMode="auto">
          <a:xfrm>
            <a:off x="1600200" y="1752599"/>
            <a:ext cx="3200400" cy="3840482"/>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6" name="TextBox 5"/>
          <p:cNvSpPr txBox="1"/>
          <p:nvPr/>
        </p:nvSpPr>
        <p:spPr>
          <a:xfrm>
            <a:off x="4926355" y="2438400"/>
            <a:ext cx="2236446" cy="523220"/>
          </a:xfrm>
          <a:prstGeom prst="rect">
            <a:avLst/>
          </a:prstGeom>
          <a:noFill/>
        </p:spPr>
        <p:txBody>
          <a:bodyPr wrap="none" rtlCol="0">
            <a:spAutoFit/>
          </a:bodyPr>
          <a:lstStyle/>
          <a:p>
            <a:pPr algn="ctr"/>
            <a:r>
              <a:rPr lang="en-US" sz="2800" dirty="0" smtClean="0">
                <a:effectLst>
                  <a:outerShdw blurRad="38100" dist="38100" dir="2700000" algn="tl">
                    <a:srgbClr val="000000">
                      <a:alpha val="43137"/>
                    </a:srgbClr>
                  </a:outerShdw>
                </a:effectLst>
              </a:rPr>
              <a:t>John Wesley</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Wesley soon traveled to Saxony to visit the Moravians and met Count Zinzendorf himself.</a:t>
            </a:r>
          </a:p>
          <a:p>
            <a:r>
              <a:rPr lang="en-US" dirty="0" smtClean="0">
                <a:effectLst>
                  <a:outerShdw blurRad="38100" dist="38100" dir="2700000" algn="tl">
                    <a:srgbClr val="000000">
                      <a:alpha val="43137"/>
                    </a:srgbClr>
                  </a:outerShdw>
                </a:effectLst>
              </a:rPr>
              <a:t>It was after this trip that he aggressively began to evangelize England.</a:t>
            </a:r>
          </a:p>
          <a:p>
            <a:r>
              <a:rPr lang="en-US" dirty="0" smtClean="0">
                <a:effectLst>
                  <a:outerShdw blurRad="38100" dist="38100" dir="2700000" algn="tl">
                    <a:srgbClr val="000000">
                      <a:alpha val="43137"/>
                    </a:srgbClr>
                  </a:outerShdw>
                </a:effectLst>
              </a:rPr>
              <a:t>The revival fire was now ignited in John’s heart and his life would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never be the same.</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The Wesleyans methodically cared for those who were saved and were thereby able to preserve the “fruit of revival” and keep the revival fires burning.</a:t>
            </a:r>
          </a:p>
          <a:p>
            <a:endParaRPr lang="en-US" dirty="0"/>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Wesley taught the necessity of genuine conversion, and the importance of holiness and the need for a subsequent experience called sanctification.</a:t>
            </a:r>
          </a:p>
          <a:p>
            <a:r>
              <a:rPr lang="en-US" dirty="0" smtClean="0">
                <a:effectLst>
                  <a:outerShdw blurRad="38100" dist="38100" dir="2700000" algn="tl">
                    <a:srgbClr val="000000">
                      <a:alpha val="43137"/>
                    </a:srgbClr>
                  </a:outerShdw>
                </a:effectLst>
              </a:rPr>
              <a:t>Upon these tenants the Pentecostal movement would burst out a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century later.</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Those in the Holiness Movement desired a spiritual revival similar to the Early Church.</a:t>
            </a:r>
          </a:p>
          <a:p>
            <a:r>
              <a:rPr lang="en-US" dirty="0" smtClean="0">
                <a:effectLst>
                  <a:outerShdw blurRad="38100" dist="38100" dir="2700000" algn="tl">
                    <a:srgbClr val="000000">
                      <a:alpha val="43137"/>
                    </a:srgbClr>
                  </a:outerShdw>
                </a:effectLst>
              </a:rPr>
              <a:t>This paved the way for a greater manifestation of the Holy Spirit today.</a:t>
            </a:r>
          </a:p>
          <a:p>
            <a:r>
              <a:rPr lang="en-US" dirty="0" smtClean="0">
                <a:effectLst>
                  <a:outerShdw blurRad="38100" dist="38100" dir="2700000" algn="tl">
                    <a:srgbClr val="000000">
                      <a:alpha val="43137"/>
                    </a:srgbClr>
                  </a:outerShdw>
                </a:effectLst>
              </a:rPr>
              <a:t>Listen to this prayer by English Methodist William Arthur given in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1856:</a:t>
            </a:r>
          </a:p>
          <a:p>
            <a:endParaRPr lang="en-US" dirty="0"/>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a:xfrm>
            <a:off x="457200" y="1600200"/>
            <a:ext cx="7467600" cy="4953000"/>
          </a:xfrm>
        </p:spPr>
        <p:txBody>
          <a:bodyPr>
            <a:normAutofit fontScale="92500" lnSpcReduction="10000"/>
          </a:bodyPr>
          <a:lstStyle/>
          <a:p>
            <a:r>
              <a:rPr lang="en-US" dirty="0" smtClean="0">
                <a:effectLst>
                  <a:outerShdw blurRad="38100" dist="38100" dir="2700000" algn="tl">
                    <a:srgbClr val="000000">
                      <a:alpha val="43137"/>
                    </a:srgbClr>
                  </a:outerShdw>
                </a:effectLst>
              </a:rPr>
              <a:t>“And now, adorable Spirit, proceeding from the Father and the Son, descend upon all the churches, renew the Pentecost in this our age, and baptize thy people generally—O, baptize them yet again with the tongues of fire!  Crown this 19th century with a revival of ‘pure and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undefiled religion’ greater than that of</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last century, greater than that of the first, greater than any ‘demonstration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of the Spirit’ ever yet vouchsafed to</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men!”</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a:xfrm>
            <a:off x="457200" y="1600200"/>
            <a:ext cx="7467600" cy="4876800"/>
          </a:xfrm>
        </p:spPr>
        <p:txBody>
          <a:bodyPr>
            <a:normAutofit/>
          </a:bodyPr>
          <a:lstStyle/>
          <a:p>
            <a:r>
              <a:rPr lang="en-US" dirty="0" smtClean="0">
                <a:effectLst>
                  <a:outerShdw blurRad="38100" dist="38100" dir="2700000" algn="tl">
                    <a:srgbClr val="000000">
                      <a:alpha val="43137"/>
                    </a:srgbClr>
                  </a:outerShdw>
                </a:effectLst>
              </a:rPr>
              <a:t>The emphasis of the Holiness Movement on “entire sanctification” as an evidence of the indwelling Holy Spirit led to the acceptance of a subsequent experience to conversion, known today as the Baptism of the Holy Spirit.</a:t>
            </a:r>
          </a:p>
          <a:p>
            <a:r>
              <a:rPr lang="en-US" dirty="0" smtClean="0">
                <a:effectLst>
                  <a:outerShdw blurRad="38100" dist="38100" dir="2700000" algn="tl">
                    <a:srgbClr val="000000">
                      <a:alpha val="43137"/>
                    </a:srgbClr>
                  </a:outerShdw>
                </a:effectLst>
              </a:rPr>
              <a:t>This acceptance of another</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experience paved the way for the Pentecostal/Charismatic revival</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today.</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William Seymour was the pastor of a small holiness church in Los Angeles, California.</a:t>
            </a:r>
          </a:p>
          <a:p>
            <a:r>
              <a:rPr lang="en-US" dirty="0" smtClean="0">
                <a:effectLst>
                  <a:outerShdw blurRad="38100" dist="38100" dir="2700000" algn="tl">
                    <a:srgbClr val="000000">
                      <a:alpha val="43137"/>
                    </a:srgbClr>
                  </a:outerShdw>
                </a:effectLst>
              </a:rPr>
              <a:t>Unlike those in the Holiness Movement, he taught that sanctification wasn’t the Baptism with the Holy Spirit, but that Spirit Baptism was evidenced by speaking in tongues.</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Though soon rejected by the Holiness Church, Seymour led another group in fasting and prayer until the flames of revival again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broke out.</a:t>
            </a: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pic>
        <p:nvPicPr>
          <p:cNvPr id="40962" name="Picture 2" descr="http://healingandrevival.com/WilliamSeymour.jpg"/>
          <p:cNvPicPr>
            <a:picLocks noChangeAspect="1" noChangeArrowheads="1"/>
          </p:cNvPicPr>
          <p:nvPr/>
        </p:nvPicPr>
        <p:blipFill>
          <a:blip r:embed="rId3" cstate="print"/>
          <a:srcRect/>
          <a:stretch>
            <a:fillRect/>
          </a:stretch>
        </p:blipFill>
        <p:spPr bwMode="auto">
          <a:xfrm>
            <a:off x="3429000" y="3124200"/>
            <a:ext cx="2667000" cy="3524808"/>
          </a:xfrm>
          <a:prstGeom prst="rect">
            <a:avLst/>
          </a:prstGeom>
          <a:noFill/>
          <a:effectLst>
            <a:outerShdw blurRad="50800" dist="38100" dir="2700000" algn="tl" rotWithShape="0">
              <a:prstClr val="black">
                <a:alpha val="40000"/>
              </a:prstClr>
            </a:outerShdw>
            <a:softEdge rad="63500"/>
          </a:effectLst>
        </p:spPr>
      </p:pic>
      <p:sp>
        <p:nvSpPr>
          <p:cNvPr id="6" name="TextBox 5"/>
          <p:cNvSpPr txBox="1"/>
          <p:nvPr/>
        </p:nvSpPr>
        <p:spPr>
          <a:xfrm>
            <a:off x="1652437" y="4876800"/>
            <a:ext cx="1624163" cy="954107"/>
          </a:xfrm>
          <a:prstGeom prst="rect">
            <a:avLst/>
          </a:prstGeom>
          <a:noFill/>
        </p:spPr>
        <p:txBody>
          <a:bodyPr wrap="none" rtlCol="0">
            <a:spAutoFit/>
          </a:bodyPr>
          <a:lstStyle/>
          <a:p>
            <a:pPr algn="r"/>
            <a:r>
              <a:rPr lang="en-US" sz="2800" dirty="0" smtClean="0">
                <a:effectLst>
                  <a:outerShdw blurRad="38100" dist="38100" dir="2700000" algn="tl">
                    <a:srgbClr val="000000">
                      <a:alpha val="43137"/>
                    </a:srgbClr>
                  </a:outerShdw>
                </a:effectLst>
              </a:rPr>
              <a:t>William</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Seymour</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The Church must be regularly revived because all believers have a tendency to sin and grieve the Holy Spirit.</a:t>
            </a:r>
          </a:p>
          <a:p>
            <a:endParaRPr lang="en-US" dirty="0"/>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Soon the Baptism of the Holy Spirit with the evidence of speaking in tongues launched the Pentecostal/Charismatic movement around the world.</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From Wycliffe to Hus to Zinzendorf to Wesley to Seymour and the Pentecostal/Charismatic movement today, the flame is unbroken.</a:t>
            </a: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
        <p:nvSpPr>
          <p:cNvPr id="5" name="TextBox 4"/>
          <p:cNvSpPr txBox="1"/>
          <p:nvPr/>
        </p:nvSpPr>
        <p:spPr>
          <a:xfrm>
            <a:off x="381000" y="1600200"/>
            <a:ext cx="1826141" cy="646331"/>
          </a:xfrm>
          <a:prstGeom prst="rect">
            <a:avLst/>
          </a:prstGeom>
          <a:noFill/>
        </p:spPr>
        <p:txBody>
          <a:bodyPr wrap="none" rtlCol="0">
            <a:spAutoFit/>
          </a:bodyPr>
          <a:lstStyle/>
          <a:p>
            <a:pPr algn="ctr"/>
            <a:r>
              <a:rPr lang="en-US" dirty="0" smtClean="0">
                <a:effectLst>
                  <a:outerShdw blurRad="38100" dist="38100" dir="2700000" algn="tl">
                    <a:srgbClr val="000000">
                      <a:alpha val="43137"/>
                    </a:srgbClr>
                  </a:outerShdw>
                </a:effectLst>
              </a:rPr>
              <a:t>John Wycliffe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the </a:t>
            </a:r>
            <a:r>
              <a:rPr lang="en-US" dirty="0" err="1" smtClean="0">
                <a:effectLst>
                  <a:outerShdw blurRad="38100" dist="38100" dir="2700000" algn="tl">
                    <a:srgbClr val="000000">
                      <a:alpha val="43137"/>
                    </a:srgbClr>
                  </a:outerShdw>
                </a:effectLst>
              </a:rPr>
              <a:t>Lollards</a:t>
            </a:r>
            <a:endParaRPr lang="en-US" dirty="0">
              <a:effectLst>
                <a:outerShdw blurRad="38100" dist="38100" dir="2700000" algn="tl">
                  <a:srgbClr val="000000">
                    <a:alpha val="43137"/>
                  </a:srgbClr>
                </a:outerShdw>
              </a:effectLst>
            </a:endParaRPr>
          </a:p>
        </p:txBody>
      </p:sp>
      <p:sp>
        <p:nvSpPr>
          <p:cNvPr id="6" name="TextBox 5"/>
          <p:cNvSpPr txBox="1"/>
          <p:nvPr/>
        </p:nvSpPr>
        <p:spPr>
          <a:xfrm>
            <a:off x="3278514" y="1600200"/>
            <a:ext cx="1903086" cy="646331"/>
          </a:xfrm>
          <a:prstGeom prst="rect">
            <a:avLst/>
          </a:prstGeom>
          <a:noFill/>
        </p:spPr>
        <p:txBody>
          <a:bodyPr wrap="none" rtlCol="0">
            <a:spAutoFit/>
          </a:bodyPr>
          <a:lstStyle/>
          <a:p>
            <a:pPr algn="ctr"/>
            <a:r>
              <a:rPr lang="en-US" dirty="0" smtClean="0">
                <a:effectLst>
                  <a:outerShdw blurRad="38100" dist="38100" dir="2700000" algn="tl">
                    <a:srgbClr val="000000">
                      <a:alpha val="43137"/>
                    </a:srgbClr>
                  </a:outerShdw>
                </a:effectLst>
              </a:rPr>
              <a:t>John Hus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the </a:t>
            </a:r>
            <a:r>
              <a:rPr lang="en-US" dirty="0" err="1" smtClean="0">
                <a:effectLst>
                  <a:outerShdw blurRad="38100" dist="38100" dir="2700000" algn="tl">
                    <a:srgbClr val="000000">
                      <a:alpha val="43137"/>
                    </a:srgbClr>
                  </a:outerShdw>
                </a:effectLst>
              </a:rPr>
              <a:t>Hussites</a:t>
            </a:r>
            <a:endParaRPr lang="en-US" dirty="0">
              <a:effectLst>
                <a:outerShdw blurRad="38100" dist="38100" dir="2700000" algn="tl">
                  <a:srgbClr val="000000">
                    <a:alpha val="43137"/>
                  </a:srgbClr>
                </a:outerShdw>
              </a:effectLst>
            </a:endParaRPr>
          </a:p>
        </p:txBody>
      </p:sp>
      <p:sp>
        <p:nvSpPr>
          <p:cNvPr id="7" name="TextBox 6"/>
          <p:cNvSpPr txBox="1"/>
          <p:nvPr/>
        </p:nvSpPr>
        <p:spPr>
          <a:xfrm>
            <a:off x="6324600" y="1515070"/>
            <a:ext cx="1967205" cy="923330"/>
          </a:xfrm>
          <a:prstGeom prst="rect">
            <a:avLst/>
          </a:prstGeom>
          <a:noFill/>
        </p:spPr>
        <p:txBody>
          <a:bodyPr wrap="none" rtlCol="0">
            <a:spAutoFit/>
          </a:bodyPr>
          <a:lstStyle/>
          <a:p>
            <a:pPr algn="ctr"/>
            <a:r>
              <a:rPr lang="en-US" dirty="0" smtClean="0">
                <a:effectLst>
                  <a:outerShdw blurRad="38100" dist="38100" dir="2700000" algn="tl">
                    <a:srgbClr val="000000">
                      <a:alpha val="43137"/>
                    </a:srgbClr>
                  </a:outerShdw>
                </a:effectLst>
              </a:rPr>
              <a:t>Count Zinzendorf</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the Moravian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Missionaries</a:t>
            </a:r>
            <a:endParaRPr lang="en-US" dirty="0">
              <a:effectLst>
                <a:outerShdw blurRad="38100" dist="38100" dir="2700000" algn="tl">
                  <a:srgbClr val="000000">
                    <a:alpha val="43137"/>
                  </a:srgbClr>
                </a:outerShdw>
              </a:effectLst>
            </a:endParaRPr>
          </a:p>
        </p:txBody>
      </p:sp>
      <p:sp>
        <p:nvSpPr>
          <p:cNvPr id="8" name="TextBox 7"/>
          <p:cNvSpPr txBox="1"/>
          <p:nvPr/>
        </p:nvSpPr>
        <p:spPr>
          <a:xfrm>
            <a:off x="2362200" y="3048000"/>
            <a:ext cx="1903085" cy="923330"/>
          </a:xfrm>
          <a:prstGeom prst="rect">
            <a:avLst/>
          </a:prstGeom>
          <a:noFill/>
        </p:spPr>
        <p:txBody>
          <a:bodyPr wrap="none" rtlCol="0">
            <a:spAutoFit/>
          </a:bodyPr>
          <a:lstStyle/>
          <a:p>
            <a:pPr algn="ctr"/>
            <a:r>
              <a:rPr lang="en-US" dirty="0" smtClean="0">
                <a:effectLst>
                  <a:outerShdw blurRad="38100" dist="38100" dir="2700000" algn="tl">
                    <a:srgbClr val="000000">
                      <a:alpha val="43137"/>
                    </a:srgbClr>
                  </a:outerShdw>
                </a:effectLst>
              </a:rPr>
              <a:t>John Wesley</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the Holiness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Movement</a:t>
            </a:r>
            <a:endParaRPr lang="en-US" dirty="0">
              <a:effectLst>
                <a:outerShdw blurRad="38100" dist="38100" dir="2700000" algn="tl">
                  <a:srgbClr val="000000">
                    <a:alpha val="43137"/>
                  </a:srgbClr>
                </a:outerShdw>
              </a:effectLst>
            </a:endParaRPr>
          </a:p>
        </p:txBody>
      </p:sp>
      <p:sp>
        <p:nvSpPr>
          <p:cNvPr id="9" name="TextBox 8"/>
          <p:cNvSpPr txBox="1"/>
          <p:nvPr/>
        </p:nvSpPr>
        <p:spPr>
          <a:xfrm>
            <a:off x="5371728" y="3124200"/>
            <a:ext cx="2749471" cy="923330"/>
          </a:xfrm>
          <a:prstGeom prst="rect">
            <a:avLst/>
          </a:prstGeom>
          <a:noFill/>
        </p:spPr>
        <p:txBody>
          <a:bodyPr wrap="none" rtlCol="0">
            <a:spAutoFit/>
          </a:bodyPr>
          <a:lstStyle/>
          <a:p>
            <a:pPr algn="ctr"/>
            <a:r>
              <a:rPr lang="en-US" dirty="0" smtClean="0">
                <a:effectLst>
                  <a:outerShdw blurRad="38100" dist="38100" dir="2700000" algn="tl">
                    <a:srgbClr val="000000">
                      <a:alpha val="43137"/>
                    </a:srgbClr>
                  </a:outerShdw>
                </a:effectLst>
              </a:rPr>
              <a:t>William Seymour and the</a:t>
            </a:r>
          </a:p>
          <a:p>
            <a:pPr algn="ctr"/>
            <a:r>
              <a:rPr lang="en-US" dirty="0" smtClean="0">
                <a:effectLst>
                  <a:outerShdw blurRad="38100" dist="38100" dir="2700000" algn="tl">
                    <a:srgbClr val="000000">
                      <a:alpha val="43137"/>
                    </a:srgbClr>
                  </a:outerShdw>
                </a:effectLst>
              </a:rPr>
              <a:t>Pentecostal/Charismatic</a:t>
            </a:r>
          </a:p>
          <a:p>
            <a:pPr algn="ctr"/>
            <a:r>
              <a:rPr lang="en-US" dirty="0" smtClean="0">
                <a:effectLst>
                  <a:outerShdw blurRad="38100" dist="38100" dir="2700000" algn="tl">
                    <a:srgbClr val="000000">
                      <a:alpha val="43137"/>
                    </a:srgbClr>
                  </a:outerShdw>
                </a:effectLst>
              </a:rPr>
              <a:t>Movement</a:t>
            </a:r>
            <a:endParaRPr lang="en-US" dirty="0">
              <a:effectLst>
                <a:outerShdw blurRad="38100" dist="38100" dir="2700000" algn="tl">
                  <a:srgbClr val="000000">
                    <a:alpha val="43137"/>
                  </a:srgbClr>
                </a:outerShdw>
              </a:effectLst>
            </a:endParaRPr>
          </a:p>
        </p:txBody>
      </p:sp>
      <p:sp>
        <p:nvSpPr>
          <p:cNvPr id="10" name="Right Arrow 9"/>
          <p:cNvSpPr/>
          <p:nvPr/>
        </p:nvSpPr>
        <p:spPr>
          <a:xfrm>
            <a:off x="2286000" y="1752600"/>
            <a:ext cx="990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5181600" y="1752600"/>
            <a:ext cx="990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1295400" y="3276600"/>
            <a:ext cx="990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4343400" y="3276600"/>
            <a:ext cx="990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animBg="1"/>
      <p:bldP spid="12"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Each revivalist passed the fires of revival from one to the next, igniting the embers for each subsequent move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of the Holy Spirit.</a:t>
            </a: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We must realize that we are connected to something far greater than ourselves, or our little church.</a:t>
            </a:r>
          </a:p>
          <a:p>
            <a:r>
              <a:rPr lang="en-US" dirty="0" smtClean="0">
                <a:effectLst>
                  <a:outerShdw blurRad="38100" dist="38100" dir="2700000" algn="tl">
                    <a:srgbClr val="000000">
                      <a:alpha val="43137"/>
                    </a:srgbClr>
                  </a:outerShdw>
                </a:effectLst>
              </a:rPr>
              <a:t>We are, in fact, torch bearers—even firebrands—of a revival flame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centuries old!</a:t>
            </a:r>
          </a:p>
          <a:p>
            <a:r>
              <a:rPr lang="en-US" dirty="0" smtClean="0">
                <a:effectLst>
                  <a:outerShdw blurRad="38100" dist="38100" dir="2700000" algn="tl">
                    <a:srgbClr val="000000">
                      <a:alpha val="43137"/>
                    </a:srgbClr>
                  </a:outerShdw>
                </a:effectLst>
              </a:rPr>
              <a:t>As recipients of this revival</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flame, what is our responsibility</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to carry it on? </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The history of the Church is replete with instances when God moved on a man or woman to lead the Church in revival.</a:t>
            </a:r>
          </a:p>
          <a:p>
            <a:r>
              <a:rPr lang="en-US" dirty="0" smtClean="0">
                <a:effectLst>
                  <a:outerShdw blurRad="38100" dist="38100" dir="2700000" algn="tl">
                    <a:srgbClr val="000000">
                      <a:alpha val="43137"/>
                    </a:srgbClr>
                  </a:outerShdw>
                </a:effectLst>
              </a:rPr>
              <a:t>Each of these servants was willing to sacrifice everything to keep the fire burning.</a:t>
            </a:r>
          </a:p>
          <a:p>
            <a:r>
              <a:rPr lang="en-US" dirty="0" smtClean="0">
                <a:effectLst>
                  <a:outerShdw blurRad="38100" dist="38100" dir="2700000" algn="tl">
                    <a:srgbClr val="000000">
                      <a:alpha val="43137"/>
                    </a:srgbClr>
                  </a:outerShdw>
                </a:effectLst>
              </a:rPr>
              <a:t>Here are just a few of the Lord’s “firebrands” who kept the fire burning and passed the flame on.</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a:xfrm>
            <a:off x="457200" y="1600200"/>
            <a:ext cx="8001000" cy="4525963"/>
          </a:xfrm>
        </p:spPr>
        <p:txBody>
          <a:bodyPr/>
          <a:lstStyle/>
          <a:p>
            <a:r>
              <a:rPr lang="en-US" dirty="0" smtClean="0">
                <a:effectLst>
                  <a:outerShdw blurRad="38100" dist="38100" dir="2700000" algn="tl">
                    <a:srgbClr val="000000">
                      <a:alpha val="43137"/>
                    </a:srgbClr>
                  </a:outerShdw>
                </a:effectLst>
              </a:rPr>
              <a:t>We will begin in the mid-1380’s, where God ignited John Wycliffe with the flames of reform.  Wycliffe was called “The Morning Star of the Reformation.”</a:t>
            </a: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pic>
        <p:nvPicPr>
          <p:cNvPr id="8" name="Picture 7" descr="http://www.hailandfire.com/images/reformers/johnwycliffe_col.jpg"/>
          <p:cNvPicPr/>
          <p:nvPr/>
        </p:nvPicPr>
        <p:blipFill>
          <a:blip r:embed="rId3" cstate="print"/>
          <a:srcRect b="5263"/>
          <a:stretch>
            <a:fillRect/>
          </a:stretch>
        </p:blipFill>
        <p:spPr bwMode="auto">
          <a:xfrm>
            <a:off x="990600" y="3581400"/>
            <a:ext cx="2971800" cy="30480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Wycliffe proclaimed the Bible to be the only infallible source of truth.</a:t>
            </a:r>
          </a:p>
          <a:p>
            <a:r>
              <a:rPr lang="en-US" dirty="0" smtClean="0">
                <a:effectLst>
                  <a:outerShdw blurRad="38100" dist="38100" dir="2700000" algn="tl">
                    <a:srgbClr val="000000">
                      <a:alpha val="43137"/>
                    </a:srgbClr>
                  </a:outerShdw>
                </a:effectLst>
              </a:rPr>
              <a:t>In order to release the flame of God’s Word, Wycliffe translated the Bible into vernacular English, making it possible for all English men and women to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read and/or hear it.</a:t>
            </a:r>
          </a:p>
          <a:p>
            <a:r>
              <a:rPr lang="en-US" dirty="0" smtClean="0">
                <a:effectLst>
                  <a:outerShdw blurRad="38100" dist="38100" dir="2700000" algn="tl">
                    <a:srgbClr val="000000">
                      <a:alpha val="43137"/>
                    </a:srgbClr>
                  </a:outerShdw>
                </a:effectLst>
              </a:rPr>
              <a:t>Truth could no longer be contained!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It would no longer be shut away</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with the monks and priests.</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pic>
        <p:nvPicPr>
          <p:cNvPr id="1026" name="Picture 2" descr="http://www.scrollpublishing.com/store/media/Wycliffe-Bible.jpg"/>
          <p:cNvPicPr>
            <a:picLocks noGrp="1" noChangeAspect="1" noChangeArrowheads="1"/>
          </p:cNvPicPr>
          <p:nvPr>
            <p:ph idx="1"/>
          </p:nvPr>
        </p:nvPicPr>
        <p:blipFill>
          <a:blip r:embed="rId3" cstate="print"/>
          <a:srcRect/>
          <a:stretch>
            <a:fillRect/>
          </a:stretch>
        </p:blipFill>
        <p:spPr bwMode="auto">
          <a:xfrm>
            <a:off x="1142999" y="1763448"/>
            <a:ext cx="5293673" cy="3646752"/>
          </a:xfrm>
          <a:prstGeom prst="rect">
            <a:avLst/>
          </a:prstGeom>
          <a:noFill/>
          <a:ln>
            <a:noFill/>
          </a:ln>
          <a:effectLst>
            <a:outerShdw blurRad="225425" dist="50800" dir="5220000" algn="ctr">
              <a:srgbClr val="000000">
                <a:alpha val="33000"/>
              </a:srgbClr>
            </a:outerShdw>
            <a:reflection blurRad="6350" stA="52000" endA="300" endPos="35000" dir="5400000" sy="-100000" algn="bl" rotWithShape="0"/>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6" name="TextBox 5"/>
          <p:cNvSpPr txBox="1"/>
          <p:nvPr/>
        </p:nvSpPr>
        <p:spPr>
          <a:xfrm>
            <a:off x="5943600" y="2590800"/>
            <a:ext cx="2584297" cy="523220"/>
          </a:xfrm>
          <a:prstGeom prst="rect">
            <a:avLst/>
          </a:prstGeom>
          <a:noFill/>
        </p:spPr>
        <p:txBody>
          <a:bodyPr wrap="none" rtlCol="0">
            <a:spAutoFit/>
          </a:bodyPr>
          <a:lstStyle/>
          <a:p>
            <a:pPr algn="ctr"/>
            <a:r>
              <a:rPr lang="en-US" sz="2800" dirty="0" smtClean="0">
                <a:effectLst>
                  <a:outerShdw blurRad="38100" dist="38100" dir="2700000" algn="tl">
                    <a:srgbClr val="000000">
                      <a:alpha val="43137"/>
                    </a:srgbClr>
                  </a:outerShdw>
                </a:effectLst>
              </a:rPr>
              <a:t>Wycliffe’s Bible</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Through the evangelism of Wycliffe’s disciples, called “</a:t>
            </a:r>
            <a:r>
              <a:rPr lang="en-US" dirty="0" err="1" smtClean="0">
                <a:effectLst>
                  <a:outerShdw blurRad="38100" dist="38100" dir="2700000" algn="tl">
                    <a:srgbClr val="000000">
                      <a:alpha val="43137"/>
                    </a:srgbClr>
                  </a:outerShdw>
                </a:effectLst>
              </a:rPr>
              <a:t>Lollards</a:t>
            </a:r>
            <a:r>
              <a:rPr lang="en-US" dirty="0" smtClean="0">
                <a:effectLst>
                  <a:outerShdw blurRad="38100" dist="38100" dir="2700000" algn="tl">
                    <a:srgbClr val="000000">
                      <a:alpha val="43137"/>
                    </a:srgbClr>
                  </a:outerShdw>
                </a:effectLst>
              </a:rPr>
              <a:t>,” a revival broke out in England.</a:t>
            </a:r>
          </a:p>
          <a:p>
            <a:pPr>
              <a:buNone/>
            </a:pPr>
            <a:endParaRPr lang="en-US" dirty="0"/>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pic>
        <p:nvPicPr>
          <p:cNvPr id="3074" name="Picture 2" descr="http://retrieverman.files.wordpress.com/2010/10/wycliff-speaking-to-lollards.jpg"/>
          <p:cNvPicPr>
            <a:picLocks noChangeAspect="1" noChangeArrowheads="1"/>
          </p:cNvPicPr>
          <p:nvPr/>
        </p:nvPicPr>
        <p:blipFill>
          <a:blip r:embed="rId3" cstate="print"/>
          <a:srcRect/>
          <a:stretch>
            <a:fillRect/>
          </a:stretch>
        </p:blipFill>
        <p:spPr bwMode="auto">
          <a:xfrm>
            <a:off x="1219200" y="3200400"/>
            <a:ext cx="4953000" cy="3271044"/>
          </a:xfrm>
          <a:prstGeom prst="roundRect">
            <a:avLst>
              <a:gd name="adj" fmla="val 8594"/>
            </a:avLst>
          </a:prstGeom>
          <a:solidFill>
            <a:srgbClr val="FFFFFF">
              <a:shade val="85000"/>
            </a:srgbClr>
          </a:solidFill>
          <a:ln>
            <a:noFill/>
          </a:ln>
          <a:effectLst>
            <a:outerShdw blurRad="152400" dist="317500" dir="5400000" sx="90000" sy="-19000" rotWithShape="0">
              <a:prstClr val="black">
                <a:alpha val="15000"/>
              </a:prst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effectLst>
                  <a:outerShdw blurRad="50800" dist="38100" dir="2700000" algn="tl" rotWithShape="0">
                    <a:prstClr val="black">
                      <a:alpha val="40000"/>
                    </a:prstClr>
                  </a:outerShdw>
                </a:effectLst>
              </a:rPr>
              <a:t>Passing the Flame</a:t>
            </a:r>
            <a:endParaRPr lang="en-US" dirty="0">
              <a:solidFill>
                <a:schemeClr val="accent1"/>
              </a:solidFill>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We next turn to John Hus (1373-1415), who received the fire of truth from Wycliffe and stirred the coals of revival in Czechoslovakia.</a:t>
            </a:r>
            <a:endParaRPr lang="en-US" dirty="0">
              <a:effectLst>
                <a:outerShdw blurRad="38100" dist="38100" dir="2700000" algn="tl">
                  <a:srgbClr val="000000">
                    <a:alpha val="43137"/>
                  </a:srgbClr>
                </a:outerShdw>
              </a:effectLst>
            </a:endParaRPr>
          </a:p>
        </p:txBody>
      </p:sp>
      <p:pic>
        <p:nvPicPr>
          <p:cNvPr id="4" name="Picture 3" descr="C:\Users\Randy Colver\AppData\Local\Microsoft\Windows\Temporary Internet Files\Content.IE5\U99OB3H3\MP900401876[1].jpg"/>
          <p:cNvPicPr/>
          <p:nvPr/>
        </p:nvPicPr>
        <p:blipFill>
          <a:blip r:embed="rId2" cstate="print"/>
          <a:srcRect/>
          <a:stretch>
            <a:fillRect/>
          </a:stretch>
        </p:blipFill>
        <p:spPr bwMode="auto">
          <a:xfrm>
            <a:off x="6677025" y="3810000"/>
            <a:ext cx="2085975" cy="3124200"/>
          </a:xfrm>
          <a:prstGeom prst="rect">
            <a:avLst/>
          </a:prstGeom>
          <a:noFill/>
          <a:ln w="9525">
            <a:noFill/>
            <a:miter lim="800000"/>
            <a:headEnd/>
            <a:tailEnd/>
          </a:ln>
          <a:effectLst>
            <a:softEdge rad="6350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Firelight">
      <a:dk1>
        <a:sysClr val="windowText" lastClr="000000"/>
      </a:dk1>
      <a:lt1>
        <a:sysClr val="window" lastClr="FFFFFF"/>
      </a:lt1>
      <a:dk2>
        <a:srgbClr val="9F1C00"/>
      </a:dk2>
      <a:lt2>
        <a:srgbClr val="EEECE1"/>
      </a:lt2>
      <a:accent1>
        <a:srgbClr val="FF881F"/>
      </a:accent1>
      <a:accent2>
        <a:srgbClr val="771C00"/>
      </a:accent2>
      <a:accent3>
        <a:srgbClr val="576A2C"/>
      </a:accent3>
      <a:accent4>
        <a:srgbClr val="A24D00"/>
      </a:accent4>
      <a:accent5>
        <a:srgbClr val="244872"/>
      </a:accent5>
      <a:accent6>
        <a:srgbClr val="5E341C"/>
      </a:accent6>
      <a:hlink>
        <a:srgbClr val="FF912E"/>
      </a:hlink>
      <a:folHlink>
        <a:srgbClr val="B5CB83"/>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wilight">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0" t="100000" r="5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0" t="100000" r="50000" b="10000"/>
          </a:path>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1370</TotalTime>
  <Words>1042</Words>
  <Application>Microsoft Office PowerPoint</Application>
  <PresentationFormat>On-screen Show (4:3)</PresentationFormat>
  <Paragraphs>96</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Technic</vt:lpstr>
      <vt:lpstr>Passing the Flame of Revival</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lpstr>Passing the Flame</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Passing the Flame of Revival</dc:title>
  <dc:creator>Randy Colver</dc:creator>
  <cp:lastModifiedBy>Randy Colver</cp:lastModifiedBy>
  <cp:revision>64</cp:revision>
  <dcterms:created xsi:type="dcterms:W3CDTF">2011-09-09T20:57:11Z</dcterms:created>
  <dcterms:modified xsi:type="dcterms:W3CDTF">2012-09-22T22:00:03Z</dcterms:modified>
</cp:coreProperties>
</file>