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5" r:id="rId5"/>
    <p:sldId id="259" r:id="rId6"/>
    <p:sldId id="266" r:id="rId7"/>
    <p:sldId id="271" r:id="rId8"/>
    <p:sldId id="270" r:id="rId9"/>
    <p:sldId id="260" r:id="rId10"/>
    <p:sldId id="267" r:id="rId11"/>
    <p:sldId id="261" r:id="rId12"/>
    <p:sldId id="262" r:id="rId13"/>
    <p:sldId id="273" r:id="rId14"/>
    <p:sldId id="263" r:id="rId15"/>
    <p:sldId id="264" r:id="rId16"/>
    <p:sldId id="268" r:id="rId17"/>
    <p:sldId id="272" r:id="rId18"/>
    <p:sldId id="26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62" autoAdjust="0"/>
    <p:restoredTop sz="94660"/>
  </p:normalViewPr>
  <p:slideViewPr>
    <p:cSldViewPr>
      <p:cViewPr>
        <p:scale>
          <a:sx n="50" d="100"/>
          <a:sy n="50" d="100"/>
        </p:scale>
        <p:origin x="-276"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48AA76C3-E9E5-4EAC-A5EE-3028E0436034}" type="datetimeFigureOut">
              <a:rPr lang="en-US" smtClean="0"/>
              <a:pPr/>
              <a:t>5/24/2013</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481B312F-0742-433F-883B-0CCFE8286C5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AA76C3-E9E5-4EAC-A5EE-3028E0436034}" type="datetimeFigureOut">
              <a:rPr lang="en-US" smtClean="0"/>
              <a:pPr/>
              <a:t>5/24/2013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AA76C3-E9E5-4EAC-A5EE-3028E0436034}" type="datetimeFigureOut">
              <a:rPr lang="en-US" smtClean="0"/>
              <a:pPr/>
              <a:t>5/24/2013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8AA76C3-E9E5-4EAC-A5EE-3028E0436034}" type="datetimeFigureOut">
              <a:rPr lang="en-US" smtClean="0"/>
              <a:pPr/>
              <a:t>5/24/2013</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481B312F-0742-433F-883B-0CCFE8286C5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48AA76C3-E9E5-4EAC-A5EE-3028E0436034}" type="datetimeFigureOut">
              <a:rPr lang="en-US" smtClean="0"/>
              <a:pPr/>
              <a:t>5/24/2013</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481B312F-0742-433F-883B-0CCFE8286C50}"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48AA76C3-E9E5-4EAC-A5EE-3028E0436034}" type="datetimeFigureOut">
              <a:rPr lang="en-US" smtClean="0"/>
              <a:pPr/>
              <a:t>5/24/2013</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48AA76C3-E9E5-4EAC-A5EE-3028E0436034}" type="datetimeFigureOut">
              <a:rPr lang="en-US" smtClean="0"/>
              <a:pPr/>
              <a:t>5/24/2013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81B312F-0742-433F-883B-0CCFE8286C50}"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8AA76C3-E9E5-4EAC-A5EE-3028E0436034}" type="datetimeFigureOut">
              <a:rPr lang="en-US" smtClean="0"/>
              <a:pPr/>
              <a:t>5/24/2013</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8AA76C3-E9E5-4EAC-A5EE-3028E0436034}" type="datetimeFigureOut">
              <a:rPr lang="en-US" smtClean="0"/>
              <a:pPr/>
              <a:t>5/24/2013</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48AA76C3-E9E5-4EAC-A5EE-3028E0436034}" type="datetimeFigureOut">
              <a:rPr lang="en-US" smtClean="0"/>
              <a:pPr/>
              <a:t>5/24/2013</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1B312F-0742-433F-883B-0CCFE8286C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48AA76C3-E9E5-4EAC-A5EE-3028E0436034}" type="datetimeFigureOut">
              <a:rPr lang="en-US" smtClean="0"/>
              <a:pPr/>
              <a:t>5/24/2013</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481B312F-0742-433F-883B-0CCFE8286C50}"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8AA76C3-E9E5-4EAC-A5EE-3028E0436034}" type="datetimeFigureOut">
              <a:rPr lang="en-US" smtClean="0"/>
              <a:pPr/>
              <a:t>5/24/2013</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81B312F-0742-433F-883B-0CCFE8286C50}"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Biblical Archaeology</a:t>
            </a:r>
            <a:endParaRPr lang="en-US" dirty="0"/>
          </a:p>
        </p:txBody>
      </p:sp>
      <p:sp>
        <p:nvSpPr>
          <p:cNvPr id="3" name="Subtitle 2"/>
          <p:cNvSpPr>
            <a:spLocks noGrp="1"/>
          </p:cNvSpPr>
          <p:nvPr>
            <p:ph type="subTitle" idx="1"/>
          </p:nvPr>
        </p:nvSpPr>
        <p:spPr/>
        <p:txBody>
          <a:bodyPr/>
          <a:lstStyle/>
          <a:p>
            <a:r>
              <a:rPr lang="en-US" dirty="0" smtClean="0"/>
              <a:t>Support for the Veracity of Scripture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The exactness of this text compared to our current text is quite remarkable.</a:t>
            </a:r>
          </a:p>
          <a:p>
            <a:r>
              <a:rPr lang="en-US" dirty="0" smtClean="0"/>
              <a:t>Josh McDowell quoted Gleason Archer as stating that the Isaiah scroll, “proved to be word for word identical with our standard Hebrew Bible in more than 95 percent of the text.  The 5 percent of variation consisted chiefly of obvious slips of the pen and variations in spelling” (McDowell 58).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5715000"/>
            <a:ext cx="8229600" cy="838200"/>
          </a:xfrm>
          <a:prstGeom prst="rect">
            <a:avLst/>
          </a:prstGeom>
        </p:spPr>
        <p:txBody>
          <a:bodyPr/>
          <a:lstStyle/>
          <a:p>
            <a:pPr marL="342900" marR="0" lvl="0" indent="-342900" algn="ctr" defTabSz="914400" rtl="0" eaLnBrk="1" fontAlgn="auto" latinLnBrk="0" hangingPunct="1">
              <a:lnSpc>
                <a:spcPct val="80000"/>
              </a:lnSpc>
              <a:spcBef>
                <a:spcPct val="20000"/>
              </a:spcBef>
              <a:spcAft>
                <a:spcPts val="0"/>
              </a:spcAft>
              <a:buClr>
                <a:schemeClr val="accent1"/>
              </a:buClr>
              <a:buSzPct val="70000"/>
              <a:buFont typeface="Wingdings" pitchFamily="2" charset="2"/>
              <a:buNone/>
              <a:tabLst/>
              <a:defRPr/>
            </a:pPr>
            <a:r>
              <a:rPr kumimoji="0" lang="en-US" sz="2400" b="0" i="0" u="none" strike="noStrike" kern="1200" cap="none" spc="0" normalizeH="0" baseline="0" noProof="0" dirty="0" smtClean="0">
                <a:ln>
                  <a:noFill/>
                </a:ln>
                <a:solidFill>
                  <a:schemeClr val="tx2"/>
                </a:solidFill>
                <a:effectLst/>
                <a:uLnTx/>
                <a:uFillTx/>
                <a:latin typeface="+mn-lt"/>
                <a:ea typeface="+mn-ea"/>
                <a:cs typeface="+mn-cs"/>
              </a:rPr>
              <a:t>Here we see the text and Moabite stone commemorating the revolt of </a:t>
            </a:r>
            <a:r>
              <a:rPr kumimoji="0" lang="en-US" sz="2400" b="0" i="0" u="none" strike="noStrike" kern="1200" cap="none" spc="0" normalizeH="0" baseline="0" noProof="0" dirty="0" err="1" smtClean="0">
                <a:ln>
                  <a:noFill/>
                </a:ln>
                <a:solidFill>
                  <a:schemeClr val="tx2"/>
                </a:solidFill>
                <a:effectLst/>
                <a:uLnTx/>
                <a:uFillTx/>
                <a:latin typeface="+mn-lt"/>
                <a:ea typeface="+mn-ea"/>
                <a:cs typeface="+mn-cs"/>
              </a:rPr>
              <a:t>Mesha</a:t>
            </a:r>
            <a:r>
              <a:rPr kumimoji="0" lang="en-US" sz="2400" b="0" i="0" u="none" strike="noStrike" kern="1200" cap="none" spc="0" normalizeH="0" baseline="0" noProof="0" dirty="0" smtClean="0">
                <a:ln>
                  <a:noFill/>
                </a:ln>
                <a:solidFill>
                  <a:schemeClr val="tx2"/>
                </a:solidFill>
                <a:effectLst/>
                <a:uLnTx/>
                <a:uFillTx/>
                <a:latin typeface="+mn-lt"/>
                <a:ea typeface="+mn-ea"/>
                <a:cs typeface="+mn-cs"/>
              </a:rPr>
              <a:t>,</a:t>
            </a:r>
            <a:r>
              <a:rPr kumimoji="0" lang="en-US" sz="2400" b="0" i="0" u="none" strike="noStrike" kern="1200" cap="none" spc="0" normalizeH="0" noProof="0" dirty="0" smtClean="0">
                <a:ln>
                  <a:noFill/>
                </a:ln>
                <a:solidFill>
                  <a:schemeClr val="tx2"/>
                </a:solidFill>
                <a:effectLst/>
                <a:uLnTx/>
                <a:uFillTx/>
                <a:latin typeface="+mn-lt"/>
                <a:ea typeface="+mn-ea"/>
                <a:cs typeface="+mn-cs"/>
              </a:rPr>
              <a:t> </a:t>
            </a:r>
            <a:r>
              <a:rPr kumimoji="0" lang="en-US" sz="2400" b="0" i="0" u="none" strike="noStrike" kern="1200" cap="none" spc="0" normalizeH="0" baseline="0" noProof="0" dirty="0" smtClean="0">
                <a:ln>
                  <a:noFill/>
                </a:ln>
                <a:solidFill>
                  <a:schemeClr val="tx2"/>
                </a:solidFill>
                <a:effectLst/>
                <a:uLnTx/>
                <a:uFillTx/>
                <a:latin typeface="+mn-lt"/>
                <a:ea typeface="+mn-ea"/>
                <a:cs typeface="+mn-cs"/>
              </a:rPr>
              <a:t>King of Moab, from Israel as recorded in </a:t>
            </a:r>
            <a:br>
              <a:rPr kumimoji="0" lang="en-US" sz="2400" b="0" i="0" u="none" strike="noStrike" kern="1200" cap="none" spc="0" normalizeH="0" baseline="0" noProof="0" dirty="0" smtClean="0">
                <a:ln>
                  <a:noFill/>
                </a:ln>
                <a:solidFill>
                  <a:schemeClr val="tx2"/>
                </a:solidFill>
                <a:effectLst/>
                <a:uLnTx/>
                <a:uFillTx/>
                <a:latin typeface="+mn-lt"/>
                <a:ea typeface="+mn-ea"/>
                <a:cs typeface="+mn-cs"/>
              </a:rPr>
            </a:br>
            <a:r>
              <a:rPr kumimoji="0" lang="en-US" sz="2400" b="0" i="0" u="none" strike="noStrike" kern="1200" cap="none" spc="0" normalizeH="0" baseline="0" noProof="0" dirty="0" smtClean="0">
                <a:ln>
                  <a:noFill/>
                </a:ln>
                <a:solidFill>
                  <a:schemeClr val="tx2"/>
                </a:solidFill>
                <a:effectLst/>
                <a:uLnTx/>
                <a:uFillTx/>
                <a:latin typeface="+mn-lt"/>
                <a:ea typeface="+mn-ea"/>
                <a:cs typeface="+mn-cs"/>
              </a:rPr>
              <a:t>2 Kings 1:1; 3:4-27.</a:t>
            </a:r>
            <a:endParaRPr kumimoji="0" lang="en-US" sz="2400" b="0" i="0" u="none" strike="noStrike" kern="1200" cap="none" spc="0" normalizeH="0" baseline="0" noProof="0" dirty="0">
              <a:ln>
                <a:noFill/>
              </a:ln>
              <a:solidFill>
                <a:schemeClr val="tx2"/>
              </a:solidFill>
              <a:effectLst/>
              <a:uLnTx/>
              <a:uFillTx/>
              <a:latin typeface="+mn-lt"/>
              <a:ea typeface="+mn-ea"/>
              <a:cs typeface="+mn-cs"/>
            </a:endParaRPr>
          </a:p>
        </p:txBody>
      </p:sp>
      <p:pic>
        <p:nvPicPr>
          <p:cNvPr id="3" name="Picture 3"/>
          <p:cNvPicPr>
            <a:picLocks noChangeAspect="1" noChangeArrowheads="1"/>
          </p:cNvPicPr>
          <p:nvPr/>
        </p:nvPicPr>
        <p:blipFill>
          <a:blip r:embed="rId2" cstate="print"/>
          <a:srcRect/>
          <a:stretch>
            <a:fillRect/>
          </a:stretch>
        </p:blipFill>
        <p:spPr bwMode="auto">
          <a:xfrm>
            <a:off x="1450023" y="228600"/>
            <a:ext cx="6255453" cy="5181600"/>
          </a:xfrm>
          <a:prstGeom prst="rect">
            <a:avLst/>
          </a:prstGeom>
          <a:ln>
            <a:headEnd/>
            <a:tailEnd/>
          </a:ln>
        </p:spPr>
        <p:style>
          <a:lnRef idx="3">
            <a:schemeClr val="lt1"/>
          </a:lnRef>
          <a:fillRef idx="1">
            <a:schemeClr val="dk1"/>
          </a:fillRef>
          <a:effectRef idx="1">
            <a:schemeClr val="dk1"/>
          </a:effectRef>
          <a:fontRef idx="minor">
            <a:schemeClr val="lt1"/>
          </a:fontRef>
        </p:style>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tiberiusrata.files.wordpress.com/2011/02/image015.jpg"/>
          <p:cNvPicPr>
            <a:picLocks noChangeAspect="1" noChangeArrowheads="1"/>
          </p:cNvPicPr>
          <p:nvPr/>
        </p:nvPicPr>
        <p:blipFill>
          <a:blip r:embed="rId2" cstate="print"/>
          <a:srcRect/>
          <a:stretch>
            <a:fillRect/>
          </a:stretch>
        </p:blipFill>
        <p:spPr bwMode="auto">
          <a:xfrm>
            <a:off x="533400" y="609600"/>
            <a:ext cx="5419725" cy="5133975"/>
          </a:xfrm>
          <a:prstGeom prst="rect">
            <a:avLst/>
          </a:prstGeom>
          <a:noFill/>
        </p:spPr>
      </p:pic>
      <p:sp>
        <p:nvSpPr>
          <p:cNvPr id="3" name="TextBox 2"/>
          <p:cNvSpPr txBox="1"/>
          <p:nvPr/>
        </p:nvSpPr>
        <p:spPr>
          <a:xfrm>
            <a:off x="5638800" y="1295400"/>
            <a:ext cx="3276600" cy="4524315"/>
          </a:xfrm>
          <a:prstGeom prst="rect">
            <a:avLst/>
          </a:prstGeom>
          <a:noFill/>
        </p:spPr>
        <p:txBody>
          <a:bodyPr wrap="square" rtlCol="0">
            <a:spAutoFit/>
          </a:bodyPr>
          <a:lstStyle/>
          <a:p>
            <a:r>
              <a:rPr lang="en-US" sz="2400" b="1" dirty="0" smtClean="0"/>
              <a:t>Tel Dan Stela (1993)</a:t>
            </a:r>
          </a:p>
          <a:p>
            <a:r>
              <a:rPr lang="en-US" sz="2400" dirty="0" smtClean="0"/>
              <a:t>Written in Aramaic in the mid-9</a:t>
            </a:r>
            <a:r>
              <a:rPr lang="en-US" sz="2400" baseline="30000" dirty="0" smtClean="0"/>
              <a:t>th</a:t>
            </a:r>
            <a:r>
              <a:rPr lang="en-US" sz="2400" dirty="0" smtClean="0"/>
              <a:t> century BC, this is the only known reference to David outside of the Bible.  It was discovered during excavations in the ancient city of Dan.  It records the killing of a king of the House of David.</a:t>
            </a:r>
            <a:endParaRPr lang="en-US" dirty="0"/>
          </a:p>
        </p:txBody>
      </p:sp>
      <p:sp>
        <p:nvSpPr>
          <p:cNvPr id="5" name="TextBox 4"/>
          <p:cNvSpPr txBox="1"/>
          <p:nvPr/>
        </p:nvSpPr>
        <p:spPr>
          <a:xfrm>
            <a:off x="914400" y="4724400"/>
            <a:ext cx="2473498" cy="523220"/>
          </a:xfrm>
          <a:prstGeom prst="rect">
            <a:avLst/>
          </a:prstGeom>
          <a:noFill/>
        </p:spPr>
        <p:txBody>
          <a:bodyPr wrap="none" rtlCol="0">
            <a:spAutoFit/>
          </a:bodyPr>
          <a:lstStyle/>
          <a:p>
            <a:r>
              <a:rPr lang="en-US" sz="2800" dirty="0" smtClean="0"/>
              <a:t>House of David</a:t>
            </a:r>
            <a:endParaRPr lang="en-US" sz="2800" dirty="0"/>
          </a:p>
        </p:txBody>
      </p:sp>
      <p:cxnSp>
        <p:nvCxnSpPr>
          <p:cNvPr id="7" name="Straight Arrow Connector 6"/>
          <p:cNvCxnSpPr/>
          <p:nvPr/>
        </p:nvCxnSpPr>
        <p:spPr>
          <a:xfrm flipV="1">
            <a:off x="2590800" y="3810000"/>
            <a:ext cx="1524000" cy="83820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In fact, the names of Israelite kings such as </a:t>
            </a:r>
            <a:r>
              <a:rPr lang="en-US" dirty="0" err="1" smtClean="0"/>
              <a:t>Omri</a:t>
            </a:r>
            <a:r>
              <a:rPr lang="en-US" dirty="0" smtClean="0"/>
              <a:t>, </a:t>
            </a:r>
            <a:r>
              <a:rPr lang="en-US" dirty="0" err="1" smtClean="0"/>
              <a:t>Ahad</a:t>
            </a:r>
            <a:r>
              <a:rPr lang="en-US" dirty="0" smtClean="0"/>
              <a:t>, Jehu, </a:t>
            </a:r>
            <a:r>
              <a:rPr lang="en-US" dirty="0" err="1" smtClean="0"/>
              <a:t>Joash</a:t>
            </a:r>
            <a:r>
              <a:rPr lang="en-US" dirty="0" smtClean="0"/>
              <a:t>, </a:t>
            </a:r>
            <a:r>
              <a:rPr lang="en-US" dirty="0" err="1" smtClean="0"/>
              <a:t>Menahem</a:t>
            </a:r>
            <a:r>
              <a:rPr lang="en-US" dirty="0" smtClean="0"/>
              <a:t>, </a:t>
            </a:r>
            <a:r>
              <a:rPr lang="en-US" dirty="0" err="1" smtClean="0"/>
              <a:t>Pekah</a:t>
            </a:r>
            <a:r>
              <a:rPr lang="en-US" dirty="0" smtClean="0"/>
              <a:t>, </a:t>
            </a:r>
            <a:r>
              <a:rPr lang="en-US" dirty="0" err="1" smtClean="0"/>
              <a:t>Hoshea</a:t>
            </a:r>
            <a:r>
              <a:rPr lang="en-US" dirty="0" smtClean="0"/>
              <a:t>, </a:t>
            </a:r>
            <a:r>
              <a:rPr lang="en-US" dirty="0" err="1" smtClean="0"/>
              <a:t>Ahaz</a:t>
            </a:r>
            <a:r>
              <a:rPr lang="en-US" dirty="0" smtClean="0"/>
              <a:t>, </a:t>
            </a:r>
            <a:r>
              <a:rPr lang="en-US" dirty="0" err="1" smtClean="0"/>
              <a:t>Hezekian</a:t>
            </a:r>
            <a:r>
              <a:rPr lang="en-US" dirty="0" smtClean="0"/>
              <a:t>, Manasseh and </a:t>
            </a:r>
            <a:r>
              <a:rPr lang="en-US" dirty="0" err="1" smtClean="0"/>
              <a:t>Jehoiachin</a:t>
            </a:r>
            <a:r>
              <a:rPr lang="en-US" dirty="0" smtClean="0"/>
              <a:t> can all be found in secular, ancient near eastern texts similar to the Tel Dan stele, or in annuls, obelisks, or even ration lists (Johnston 87). </a:t>
            </a: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05400" y="762000"/>
            <a:ext cx="3962400" cy="4154984"/>
          </a:xfrm>
          <a:prstGeom prst="rect">
            <a:avLst/>
          </a:prstGeom>
          <a:noFill/>
        </p:spPr>
        <p:txBody>
          <a:bodyPr wrap="square" rtlCol="0">
            <a:spAutoFit/>
          </a:bodyPr>
          <a:lstStyle/>
          <a:p>
            <a:r>
              <a:rPr lang="en-US" sz="2400" b="1" dirty="0" smtClean="0"/>
              <a:t>Pilate Inscription (1961) </a:t>
            </a:r>
          </a:p>
          <a:p>
            <a:r>
              <a:rPr lang="en-US" sz="2400" dirty="0" smtClean="0"/>
              <a:t>Archaeologists excavating an ancient Roman theater near Caesarea </a:t>
            </a:r>
            <a:r>
              <a:rPr lang="en-US" sz="2400" dirty="0" err="1" smtClean="0"/>
              <a:t>Maritima</a:t>
            </a:r>
            <a:r>
              <a:rPr lang="en-US" sz="2400" dirty="0" smtClean="0"/>
              <a:t> uncovered this limestone block inscribed with “Pontius Pilate, Prefect of Judea.” The Pilate Inscription is the only known occurrence of the name Pontius Pilate in any ancient inscription.</a:t>
            </a:r>
            <a:endParaRPr lang="en-US" sz="2400" dirty="0"/>
          </a:p>
        </p:txBody>
      </p:sp>
      <p:pic>
        <p:nvPicPr>
          <p:cNvPr id="3" name="Picture 2" descr="Pilate Inscription"/>
          <p:cNvPicPr>
            <a:picLocks noChangeAspect="1" noChangeArrowheads="1"/>
          </p:cNvPicPr>
          <p:nvPr/>
        </p:nvPicPr>
        <p:blipFill>
          <a:blip r:embed="rId2" cstate="print"/>
          <a:srcRect/>
          <a:stretch>
            <a:fillRect/>
          </a:stretch>
        </p:blipFill>
        <p:spPr bwMode="auto">
          <a:xfrm>
            <a:off x="533400" y="838200"/>
            <a:ext cx="4411662" cy="4708306"/>
          </a:xfrm>
          <a:prstGeom prst="rect">
            <a:avLst/>
          </a:prstGeom>
        </p:spPr>
        <p:style>
          <a:lnRef idx="3">
            <a:schemeClr val="lt1"/>
          </a:lnRef>
          <a:fillRef idx="1">
            <a:schemeClr val="dk1"/>
          </a:fillRef>
          <a:effectRef idx="1">
            <a:schemeClr val="dk1"/>
          </a:effectRef>
          <a:fontRef idx="minor">
            <a:schemeClr val="lt1"/>
          </a:fontRef>
        </p:style>
      </p:pic>
      <p:sp>
        <p:nvSpPr>
          <p:cNvPr id="4" name="TextBox 3"/>
          <p:cNvSpPr txBox="1"/>
          <p:nvPr/>
        </p:nvSpPr>
        <p:spPr>
          <a:xfrm>
            <a:off x="5181600" y="5029200"/>
            <a:ext cx="2518766" cy="523220"/>
          </a:xfrm>
          <a:prstGeom prst="rect">
            <a:avLst/>
          </a:prstGeom>
          <a:noFill/>
        </p:spPr>
        <p:txBody>
          <a:bodyPr wrap="none" rtlCol="0">
            <a:spAutoFit/>
          </a:bodyPr>
          <a:lstStyle/>
          <a:p>
            <a:r>
              <a:rPr lang="en-US" sz="2800" dirty="0" smtClean="0"/>
              <a:t>“-TIVSPILATVS”</a:t>
            </a:r>
            <a:endParaRPr lang="en-US" sz="2800" dirty="0"/>
          </a:p>
        </p:txBody>
      </p:sp>
      <p:cxnSp>
        <p:nvCxnSpPr>
          <p:cNvPr id="5" name="Straight Arrow Connector 4"/>
          <p:cNvCxnSpPr/>
          <p:nvPr/>
        </p:nvCxnSpPr>
        <p:spPr>
          <a:xfrm rot="16200000" flipV="1">
            <a:off x="3543300" y="3619500"/>
            <a:ext cx="2362200" cy="914400"/>
          </a:xfrm>
          <a:prstGeom prst="straightConnector1">
            <a:avLst/>
          </a:prstGeom>
          <a:ln w="57150">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1.bp.blogspot.com/_5HkGkGCkSnw/TR5Soaxf6MI/AAAAAAAAAC8/WRZcFQboCc4/s400/wadilhol2.jpg"/>
          <p:cNvPicPr>
            <a:picLocks noChangeAspect="1" noChangeArrowheads="1"/>
          </p:cNvPicPr>
          <p:nvPr/>
        </p:nvPicPr>
        <p:blipFill>
          <a:blip r:embed="rId2" cstate="print"/>
          <a:srcRect/>
          <a:stretch>
            <a:fillRect/>
          </a:stretch>
        </p:blipFill>
        <p:spPr bwMode="auto">
          <a:xfrm>
            <a:off x="4724400" y="990600"/>
            <a:ext cx="4038600" cy="4615543"/>
          </a:xfrm>
          <a:prstGeom prst="rect">
            <a:avLst/>
          </a:prstGeom>
        </p:spPr>
        <p:style>
          <a:lnRef idx="3">
            <a:schemeClr val="lt1"/>
          </a:lnRef>
          <a:fillRef idx="1">
            <a:schemeClr val="dk1"/>
          </a:fillRef>
          <a:effectRef idx="1">
            <a:schemeClr val="dk1"/>
          </a:effectRef>
          <a:fontRef idx="minor">
            <a:schemeClr val="lt1"/>
          </a:fontRef>
        </p:style>
      </p:pic>
      <p:sp>
        <p:nvSpPr>
          <p:cNvPr id="4" name="TextBox 3"/>
          <p:cNvSpPr txBox="1"/>
          <p:nvPr/>
        </p:nvSpPr>
        <p:spPr>
          <a:xfrm>
            <a:off x="304800" y="1295400"/>
            <a:ext cx="4114800" cy="4154984"/>
          </a:xfrm>
          <a:prstGeom prst="rect">
            <a:avLst/>
          </a:prstGeom>
          <a:noFill/>
        </p:spPr>
        <p:txBody>
          <a:bodyPr wrap="square" rtlCol="0">
            <a:spAutoFit/>
          </a:bodyPr>
          <a:lstStyle/>
          <a:p>
            <a:r>
              <a:rPr lang="en-US" sz="2400" b="1" dirty="0" err="1" smtClean="0"/>
              <a:t>Wadi</a:t>
            </a:r>
            <a:r>
              <a:rPr lang="en-US" sz="2400" b="1" dirty="0" smtClean="0"/>
              <a:t> el-</a:t>
            </a:r>
            <a:r>
              <a:rPr lang="en-US" sz="2400" b="1" dirty="0" err="1" smtClean="0"/>
              <a:t>Hol</a:t>
            </a:r>
            <a:r>
              <a:rPr lang="en-US" sz="2400" b="1" dirty="0" smtClean="0"/>
              <a:t> Inscription (1993)</a:t>
            </a:r>
          </a:p>
          <a:p>
            <a:pPr algn="r"/>
            <a:r>
              <a:rPr lang="en-US" sz="2400" dirty="0" smtClean="0"/>
              <a:t>Skeptics have also doubted whether writing was used during the time of Moses.  However, this inscription was found west of Abydos in Southern Egypt and dates to when Jacob and his sons lived in Egypt.  This clearly shows that  writing was used before the time of Moses.</a:t>
            </a:r>
            <a:endParaRPr lang="en-US"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lnSpcReduction="10000"/>
          </a:bodyPr>
          <a:lstStyle/>
          <a:p>
            <a:r>
              <a:rPr lang="en-US" dirty="0" smtClean="0"/>
              <a:t>Professor Craig Evans has noted that books kept in libraries, collections, and archives in antiquity were often used for several hundred years before being discarded, sometimes being re-inked (Craig 75-76).</a:t>
            </a:r>
          </a:p>
          <a:p>
            <a:r>
              <a:rPr lang="en-US" dirty="0" smtClean="0"/>
              <a:t>What this means is that the original manuscripts, or “autographs” may have been available to copyists hundreds of years after the autographs were written, thus assuring the integrity of the copies we have.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What can we conclude?</a:t>
            </a:r>
          </a:p>
          <a:p>
            <a:r>
              <a:rPr lang="en-US" dirty="0" smtClean="0"/>
              <a:t>We can be assured that the text of the Bible has come down to us substantially as they were originally written and are based on actual events.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Bibliography</a:t>
            </a:r>
          </a:p>
          <a:p>
            <a:pPr lvl="1"/>
            <a:r>
              <a:rPr lang="en-US" dirty="0" smtClean="0"/>
              <a:t>Evans, Craig A.  Jesus and His World: The Archaeological Evidence.  Louisville: Westminster John Knox Press, 2012.</a:t>
            </a:r>
          </a:p>
          <a:p>
            <a:pPr lvl="1"/>
            <a:r>
              <a:rPr lang="en-US" dirty="0" smtClean="0"/>
              <a:t>Johnston, Philip S.  </a:t>
            </a:r>
            <a:r>
              <a:rPr lang="en-US" i="1" dirty="0" smtClean="0"/>
              <a:t>The IVP Introduction to the Bible</a:t>
            </a:r>
            <a:r>
              <a:rPr lang="en-US" dirty="0" smtClean="0"/>
              <a:t>.  Downers Grove: Intervarsity Press, 2006.</a:t>
            </a:r>
          </a:p>
          <a:p>
            <a:pPr lvl="1"/>
            <a:r>
              <a:rPr lang="en-US" dirty="0" smtClean="0"/>
              <a:t>McDowell</a:t>
            </a:r>
            <a:r>
              <a:rPr lang="en-US" dirty="0" smtClean="0"/>
              <a:t>, Josh</a:t>
            </a:r>
            <a:r>
              <a:rPr lang="en-US" i="1" dirty="0" smtClean="0"/>
              <a:t>.  Evidence that Demands a Verdict</a:t>
            </a:r>
            <a:r>
              <a:rPr lang="en-US" dirty="0" smtClean="0"/>
              <a:t>.  Atlanta: Thomas Nelson Publishers, 1979.</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p:txBody>
          <a:bodyPr/>
          <a:lstStyle/>
          <a:p>
            <a:r>
              <a:rPr lang="en-US" dirty="0" smtClean="0"/>
              <a:t>Archaeology continues to confirm Biblical accounts, despite persistent skepticism.</a:t>
            </a:r>
          </a:p>
          <a:p>
            <a:r>
              <a:rPr lang="en-US" dirty="0" smtClean="0"/>
              <a:t>For many years the Biblical accounts have been challenged, only to be overturned by archaeological discoveries.</a:t>
            </a:r>
          </a:p>
          <a:p>
            <a:r>
              <a:rPr lang="en-US" dirty="0" smtClean="0"/>
              <a:t>Over and over again, doubts have been shattered by the evidence.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p:txBody>
          <a:bodyPr/>
          <a:lstStyle/>
          <a:p>
            <a:r>
              <a:rPr lang="en-US" dirty="0" smtClean="0"/>
              <a:t>The following are just a few of the many discoveries that have shown the Biblical account to be factual.</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57800" y="1981200"/>
            <a:ext cx="3352800" cy="3046988"/>
          </a:xfrm>
          <a:prstGeom prst="rect">
            <a:avLst/>
          </a:prstGeom>
          <a:noFill/>
        </p:spPr>
        <p:txBody>
          <a:bodyPr wrap="square" rtlCol="0">
            <a:spAutoFit/>
          </a:bodyPr>
          <a:lstStyle/>
          <a:p>
            <a:r>
              <a:rPr lang="en-US" sz="2400" b="1" dirty="0" smtClean="0"/>
              <a:t>Pool of Bethesda</a:t>
            </a:r>
          </a:p>
          <a:p>
            <a:r>
              <a:rPr lang="en-US" sz="2400" b="1" dirty="0" smtClean="0"/>
              <a:t>(Jn. 5:1-15)</a:t>
            </a:r>
          </a:p>
          <a:p>
            <a:r>
              <a:rPr lang="en-US" sz="2400" dirty="0" smtClean="0"/>
              <a:t>The reference was often challenged by skeptics until it was excavated and shown to have five porticos or colonnaded porches.</a:t>
            </a:r>
            <a:endParaRPr lang="en-US" sz="2400" dirty="0"/>
          </a:p>
        </p:txBody>
      </p:sp>
      <p:pic>
        <p:nvPicPr>
          <p:cNvPr id="2050" name="Picture 2" descr="http://lh3.ggpht.com/_in5PQoB1P2c/Sam7lLQZBII/AAAAAAAANyo/IOzlgpxeN_I/DSCF2345.JPG"/>
          <p:cNvPicPr>
            <a:picLocks noChangeAspect="1" noChangeArrowheads="1"/>
          </p:cNvPicPr>
          <p:nvPr/>
        </p:nvPicPr>
        <p:blipFill>
          <a:blip r:embed="rId2" cstate="print"/>
          <a:srcRect/>
          <a:stretch>
            <a:fillRect/>
          </a:stretch>
        </p:blipFill>
        <p:spPr bwMode="auto">
          <a:xfrm>
            <a:off x="762000" y="558337"/>
            <a:ext cx="4114800" cy="5498871"/>
          </a:xfrm>
          <a:prstGeom prst="rect">
            <a:avLst/>
          </a:prstGeom>
        </p:spPr>
        <p:style>
          <a:lnRef idx="3">
            <a:schemeClr val="lt1"/>
          </a:lnRef>
          <a:fillRef idx="1">
            <a:schemeClr val="dk1"/>
          </a:fillRef>
          <a:effectRef idx="1">
            <a:schemeClr val="dk1"/>
          </a:effectRef>
          <a:fontRef idx="minor">
            <a:schemeClr val="lt1"/>
          </a:fontRef>
        </p:style>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943600" y="762000"/>
            <a:ext cx="2971800" cy="5562600"/>
          </a:xfrm>
          <a:prstGeom prst="rect">
            <a:avLst/>
          </a:prstGeom>
        </p:spPr>
        <p:txBody>
          <a:bodyPr vert="horz">
            <a:noAutofit/>
          </a:bodyPr>
          <a:lstStyle/>
          <a:p>
            <a:pPr lvl="0">
              <a:spcBef>
                <a:spcPct val="20000"/>
              </a:spcBef>
              <a:buClr>
                <a:schemeClr val="accent1"/>
              </a:buClr>
              <a:buSzPct val="70000"/>
              <a:defRPr/>
            </a:pPr>
            <a:r>
              <a:rPr lang="en-US" sz="2400" b="1" dirty="0" smtClean="0"/>
              <a:t>Erastus Inscription</a:t>
            </a:r>
          </a:p>
          <a:p>
            <a:pPr lvl="0">
              <a:buClr>
                <a:schemeClr val="accent1"/>
              </a:buClr>
              <a:buSzPct val="70000"/>
              <a:defRPr/>
            </a:pPr>
            <a:r>
              <a:rPr lang="en-US" sz="2400" dirty="0" smtClean="0"/>
              <a:t>Archaeologists discovered a block of marble in a paved square near the ancient theater in Corinth.  The block contained the first century Latin inscription: “Erastus, commissioner of public works, laid this pavement at his own expense.”  (See Romans 16:23.)</a:t>
            </a:r>
            <a:endParaRPr kumimoji="0" lang="en-US" sz="2400" b="0" i="0" u="none" strike="noStrike" kern="1200" cap="none" spc="0" normalizeH="0" baseline="0" noProof="0" dirty="0">
              <a:ln>
                <a:noFill/>
              </a:ln>
              <a:solidFill>
                <a:schemeClr val="tx2"/>
              </a:solidFill>
              <a:effectLst/>
              <a:uLnTx/>
              <a:uFillTx/>
              <a:latin typeface="+mn-lt"/>
              <a:ea typeface="+mn-ea"/>
              <a:cs typeface="+mn-cs"/>
            </a:endParaRPr>
          </a:p>
        </p:txBody>
      </p:sp>
      <p:pic>
        <p:nvPicPr>
          <p:cNvPr id="1026" name="Picture 2" descr="Erastus_inscription,_tb050803"/>
          <p:cNvPicPr>
            <a:picLocks noChangeAspect="1" noChangeArrowheads="1"/>
          </p:cNvPicPr>
          <p:nvPr/>
        </p:nvPicPr>
        <p:blipFill>
          <a:blip r:embed="rId2" cstate="print"/>
          <a:srcRect/>
          <a:stretch>
            <a:fillRect/>
          </a:stretch>
        </p:blipFill>
        <p:spPr bwMode="auto">
          <a:xfrm>
            <a:off x="457200" y="1295400"/>
            <a:ext cx="5188777" cy="3886200"/>
          </a:xfrm>
          <a:prstGeom prst="rect">
            <a:avLst/>
          </a:prstGeom>
          <a:ln>
            <a:headEnd/>
            <a:tailEnd/>
          </a:ln>
        </p:spPr>
        <p:style>
          <a:lnRef idx="3">
            <a:schemeClr val="lt1"/>
          </a:lnRef>
          <a:fillRef idx="1">
            <a:schemeClr val="dk1"/>
          </a:fillRef>
          <a:effectRef idx="1">
            <a:schemeClr val="dk1"/>
          </a:effectRef>
          <a:fontRef idx="minor">
            <a:schemeClr val="lt1"/>
          </a:fontRef>
        </p:style>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Another way we can be assured of the veracity of the Old Testament Scriptures is through the confirmation of the Dead Sea Scrolls.</a:t>
            </a:r>
          </a:p>
          <a:p>
            <a:r>
              <a:rPr lang="en-US" dirty="0" smtClean="0"/>
              <a:t>This collection of ancient writings was discovered in caves near the Dead Sea in 1947.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pic>
        <p:nvPicPr>
          <p:cNvPr id="1026" name="Picture 2" descr="http://www.writers-free-reference.com/scroll1.jpg"/>
          <p:cNvPicPr>
            <a:picLocks noChangeAspect="1" noChangeArrowheads="1"/>
          </p:cNvPicPr>
          <p:nvPr/>
        </p:nvPicPr>
        <p:blipFill>
          <a:blip r:embed="rId2" cstate="print"/>
          <a:srcRect/>
          <a:stretch>
            <a:fillRect/>
          </a:stretch>
        </p:blipFill>
        <p:spPr bwMode="auto">
          <a:xfrm>
            <a:off x="1524000" y="1447800"/>
            <a:ext cx="6096000" cy="4998721"/>
          </a:xfrm>
          <a:prstGeom prst="rect">
            <a:avLst/>
          </a:prstGeom>
          <a:noFill/>
        </p:spPr>
      </p:pic>
      <p:sp>
        <p:nvSpPr>
          <p:cNvPr id="6" name="TextBox 5"/>
          <p:cNvSpPr txBox="1"/>
          <p:nvPr/>
        </p:nvSpPr>
        <p:spPr>
          <a:xfrm>
            <a:off x="609600" y="3733800"/>
            <a:ext cx="1489510" cy="707886"/>
          </a:xfrm>
          <a:prstGeom prst="rect">
            <a:avLst/>
          </a:prstGeom>
          <a:noFill/>
        </p:spPr>
        <p:txBody>
          <a:bodyPr wrap="none" rtlCol="0">
            <a:spAutoFit/>
          </a:bodyPr>
          <a:lstStyle/>
          <a:p>
            <a:r>
              <a:rPr lang="en-US" sz="2000" b="1" dirty="0" smtClean="0"/>
              <a:t>Dead Sea</a:t>
            </a:r>
            <a:br>
              <a:rPr lang="en-US" sz="2000" b="1" dirty="0" smtClean="0"/>
            </a:br>
            <a:r>
              <a:rPr lang="en-US" sz="2000" b="1" dirty="0" smtClean="0"/>
              <a:t>Scroll Caves</a:t>
            </a:r>
            <a:endParaRPr lang="en-US" sz="20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Biblical Archaeology</a:t>
            </a:r>
            <a:endParaRPr lang="en-US" dirty="0"/>
          </a:p>
        </p:txBody>
      </p:sp>
      <p:sp>
        <p:nvSpPr>
          <p:cNvPr id="3" name="Content Placeholder 2"/>
          <p:cNvSpPr>
            <a:spLocks noGrp="1"/>
          </p:cNvSpPr>
          <p:nvPr>
            <p:ph idx="1"/>
          </p:nvPr>
        </p:nvSpPr>
        <p:spPr>
          <a:xfrm>
            <a:off x="304800" y="1554162"/>
            <a:ext cx="8686800" cy="4846638"/>
          </a:xfrm>
        </p:spPr>
        <p:txBody>
          <a:bodyPr>
            <a:normAutofit/>
          </a:bodyPr>
          <a:lstStyle/>
          <a:p>
            <a:r>
              <a:rPr lang="en-US" dirty="0" smtClean="0"/>
              <a:t>One of these is a scroll of Isaiah written in Hebrew dated to about 125 B.C. and is about 1,000 years earlier than any manuscript previously discovered.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5334000"/>
            <a:ext cx="8229600" cy="1143000"/>
          </a:xfrm>
          <a:prstGeom prst="rect">
            <a:avLst/>
          </a:prstGeom>
        </p:spPr>
        <p:txBody>
          <a:bodyPr vert="horz">
            <a:normAutofit/>
          </a:bodyPr>
          <a:lstStyle/>
          <a:p>
            <a:pPr marL="342900" marR="0" lvl="0" indent="-342900" algn="ctr" defTabSz="914400" rtl="0" eaLnBrk="1" fontAlgn="auto" latinLnBrk="0" hangingPunct="1">
              <a:lnSpc>
                <a:spcPct val="100000"/>
              </a:lnSpc>
              <a:spcBef>
                <a:spcPct val="20000"/>
              </a:spcBef>
              <a:spcAft>
                <a:spcPts val="0"/>
              </a:spcAft>
              <a:buClr>
                <a:schemeClr val="accent1"/>
              </a:buClr>
              <a:buSzPct val="70000"/>
              <a:buFont typeface="Wingdings" pitchFamily="2" charset="2"/>
              <a:buNone/>
              <a:tabLst/>
              <a:defRPr/>
            </a:pPr>
            <a:r>
              <a:rPr kumimoji="0" lang="en-US" sz="3200" b="0" i="0" u="none" strike="noStrike" kern="1200" cap="none" spc="0" normalizeH="0" baseline="0" noProof="0" smtClean="0">
                <a:ln>
                  <a:noFill/>
                </a:ln>
                <a:solidFill>
                  <a:schemeClr val="tx2"/>
                </a:solidFill>
                <a:effectLst/>
                <a:uLnTx/>
                <a:uFillTx/>
                <a:latin typeface="+mn-lt"/>
                <a:ea typeface="+mn-ea"/>
                <a:cs typeface="+mn-cs"/>
              </a:rPr>
              <a:t>Scroll of Isaiah from the </a:t>
            </a:r>
            <a:br>
              <a:rPr kumimoji="0" lang="en-US" sz="3200" b="0" i="0" u="none" strike="noStrike" kern="1200" cap="none" spc="0" normalizeH="0" baseline="0" noProof="0" smtClean="0">
                <a:ln>
                  <a:noFill/>
                </a:ln>
                <a:solidFill>
                  <a:schemeClr val="tx2"/>
                </a:solidFill>
                <a:effectLst/>
                <a:uLnTx/>
                <a:uFillTx/>
                <a:latin typeface="+mn-lt"/>
                <a:ea typeface="+mn-ea"/>
                <a:cs typeface="+mn-cs"/>
              </a:rPr>
            </a:br>
            <a:r>
              <a:rPr kumimoji="0" lang="en-US" sz="3200" b="0" i="0" u="none" strike="noStrike" kern="1200" cap="none" spc="0" normalizeH="0" baseline="0" noProof="0" smtClean="0">
                <a:ln>
                  <a:noFill/>
                </a:ln>
                <a:solidFill>
                  <a:schemeClr val="tx2"/>
                </a:solidFill>
                <a:effectLst/>
                <a:uLnTx/>
                <a:uFillTx/>
                <a:latin typeface="+mn-lt"/>
                <a:ea typeface="+mn-ea"/>
                <a:cs typeface="+mn-cs"/>
              </a:rPr>
              <a:t>Dead Sea Scrolls</a:t>
            </a:r>
            <a:endParaRPr kumimoji="0" lang="en-US" sz="3200" b="0" i="0" u="none" strike="noStrike" kern="1200" cap="none" spc="0" normalizeH="0" baseline="0" noProof="0">
              <a:ln>
                <a:noFill/>
              </a:ln>
              <a:solidFill>
                <a:schemeClr val="tx2"/>
              </a:solidFill>
              <a:effectLst/>
              <a:uLnTx/>
              <a:uFillTx/>
              <a:latin typeface="+mn-lt"/>
              <a:ea typeface="+mn-ea"/>
              <a:cs typeface="+mn-cs"/>
            </a:endParaRPr>
          </a:p>
        </p:txBody>
      </p:sp>
      <p:pic>
        <p:nvPicPr>
          <p:cNvPr id="3" name="Picture 2"/>
          <p:cNvPicPr>
            <a:picLocks noChangeAspect="1" noChangeArrowheads="1"/>
          </p:cNvPicPr>
          <p:nvPr/>
        </p:nvPicPr>
        <p:blipFill>
          <a:blip r:embed="rId2" cstate="print"/>
          <a:srcRect/>
          <a:stretch>
            <a:fillRect/>
          </a:stretch>
        </p:blipFill>
        <p:spPr bwMode="auto">
          <a:xfrm>
            <a:off x="990600" y="338138"/>
            <a:ext cx="7162800" cy="4691062"/>
          </a:xfrm>
          <a:prstGeom prst="rect">
            <a:avLst/>
          </a:prstGeom>
          <a:ln>
            <a:headEnd/>
            <a:tailEnd/>
          </a:ln>
        </p:spPr>
        <p:style>
          <a:lnRef idx="3">
            <a:schemeClr val="lt1"/>
          </a:lnRef>
          <a:fillRef idx="1">
            <a:schemeClr val="accent2"/>
          </a:fillRef>
          <a:effectRef idx="1">
            <a:schemeClr val="accent2"/>
          </a:effectRef>
          <a:fontRef idx="minor">
            <a:schemeClr val="lt1"/>
          </a:fontRef>
        </p:style>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185</TotalTime>
  <Words>730</Words>
  <Application>Microsoft Office PowerPoint</Application>
  <PresentationFormat>On-screen Show (4:3)</PresentationFormat>
  <Paragraphs>46</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Biblical Archaeology</vt:lpstr>
      <vt:lpstr>Biblical Archaeology</vt:lpstr>
      <vt:lpstr>Biblical Archaeology</vt:lpstr>
      <vt:lpstr>Slide 4</vt:lpstr>
      <vt:lpstr>Slide 5</vt:lpstr>
      <vt:lpstr>Biblical Archaeology</vt:lpstr>
      <vt:lpstr>Biblical Archaeology</vt:lpstr>
      <vt:lpstr>Biblical Archaeology</vt:lpstr>
      <vt:lpstr>Slide 9</vt:lpstr>
      <vt:lpstr>Biblical Archaeology</vt:lpstr>
      <vt:lpstr>Slide 11</vt:lpstr>
      <vt:lpstr>Slide 12</vt:lpstr>
      <vt:lpstr>Biblical Archaeology</vt:lpstr>
      <vt:lpstr>Slide 14</vt:lpstr>
      <vt:lpstr>Slide 15</vt:lpstr>
      <vt:lpstr>Biblical Archaeology</vt:lpstr>
      <vt:lpstr>Biblical Archaeology</vt:lpstr>
      <vt:lpstr>Biblical Archaeology</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Recent Archaeological Finds</dc:title>
  <dc:creator>Randy Colver</dc:creator>
  <cp:lastModifiedBy>Randy Colver</cp:lastModifiedBy>
  <cp:revision>34</cp:revision>
  <dcterms:created xsi:type="dcterms:W3CDTF">2011-05-01T18:28:53Z</dcterms:created>
  <dcterms:modified xsi:type="dcterms:W3CDTF">2013-05-24T18:56:13Z</dcterms:modified>
</cp:coreProperties>
</file>